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handoutMasterIdLst>
    <p:handoutMasterId r:id="rId44"/>
  </p:handoutMasterIdLst>
  <p:sldIdLst>
    <p:sldId id="256" r:id="rId2"/>
    <p:sldId id="257" r:id="rId3"/>
    <p:sldId id="258" r:id="rId4"/>
    <p:sldId id="267" r:id="rId5"/>
    <p:sldId id="259" r:id="rId6"/>
    <p:sldId id="261" r:id="rId7"/>
    <p:sldId id="276" r:id="rId8"/>
    <p:sldId id="264" r:id="rId9"/>
    <p:sldId id="265" r:id="rId10"/>
    <p:sldId id="311" r:id="rId11"/>
    <p:sldId id="310" r:id="rId12"/>
    <p:sldId id="268" r:id="rId13"/>
    <p:sldId id="269" r:id="rId14"/>
    <p:sldId id="270" r:id="rId15"/>
    <p:sldId id="271" r:id="rId16"/>
    <p:sldId id="272" r:id="rId17"/>
    <p:sldId id="277" r:id="rId18"/>
    <p:sldId id="286" r:id="rId19"/>
    <p:sldId id="279" r:id="rId20"/>
    <p:sldId id="280" r:id="rId21"/>
    <p:sldId id="283" r:id="rId22"/>
    <p:sldId id="312" r:id="rId23"/>
    <p:sldId id="313" r:id="rId24"/>
    <p:sldId id="315" r:id="rId25"/>
    <p:sldId id="284" r:id="rId26"/>
    <p:sldId id="287" r:id="rId27"/>
    <p:sldId id="288" r:id="rId28"/>
    <p:sldId id="289" r:id="rId29"/>
    <p:sldId id="294" r:id="rId30"/>
    <p:sldId id="296" r:id="rId31"/>
    <p:sldId id="297" r:id="rId32"/>
    <p:sldId id="298" r:id="rId33"/>
    <p:sldId id="299" r:id="rId34"/>
    <p:sldId id="300" r:id="rId35"/>
    <p:sldId id="301" r:id="rId36"/>
    <p:sldId id="302" r:id="rId37"/>
    <p:sldId id="305" r:id="rId38"/>
    <p:sldId id="304" r:id="rId39"/>
    <p:sldId id="307" r:id="rId40"/>
    <p:sldId id="308" r:id="rId41"/>
    <p:sldId id="309" r:id="rId42"/>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17A6AF7-26A4-4AEE-836C-6E431F77C2CA}">
          <p14:sldIdLst>
            <p14:sldId id="256"/>
            <p14:sldId id="257"/>
            <p14:sldId id="258"/>
            <p14:sldId id="267"/>
            <p14:sldId id="259"/>
            <p14:sldId id="261"/>
            <p14:sldId id="276"/>
            <p14:sldId id="264"/>
            <p14:sldId id="265"/>
            <p14:sldId id="311"/>
            <p14:sldId id="310"/>
            <p14:sldId id="268"/>
            <p14:sldId id="269"/>
            <p14:sldId id="270"/>
            <p14:sldId id="271"/>
            <p14:sldId id="272"/>
            <p14:sldId id="277"/>
            <p14:sldId id="286"/>
            <p14:sldId id="279"/>
            <p14:sldId id="280"/>
            <p14:sldId id="283"/>
            <p14:sldId id="312"/>
            <p14:sldId id="313"/>
            <p14:sldId id="315"/>
            <p14:sldId id="284"/>
            <p14:sldId id="287"/>
            <p14:sldId id="288"/>
            <p14:sldId id="289"/>
            <p14:sldId id="294"/>
            <p14:sldId id="296"/>
            <p14:sldId id="297"/>
            <p14:sldId id="298"/>
            <p14:sldId id="299"/>
            <p14:sldId id="300"/>
            <p14:sldId id="301"/>
            <p14:sldId id="302"/>
            <p14:sldId id="305"/>
            <p14:sldId id="304"/>
            <p14:sldId id="307"/>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8463"/>
    <a:srgbClr val="33CC33"/>
    <a:srgbClr val="FFCC00"/>
    <a:srgbClr val="009900"/>
    <a:srgbClr val="FF3399"/>
    <a:srgbClr val="8000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516" autoAdjust="0"/>
  </p:normalViewPr>
  <p:slideViewPr>
    <p:cSldViewPr snapToGrid="0">
      <p:cViewPr varScale="1">
        <p:scale>
          <a:sx n="104" d="100"/>
          <a:sy n="104"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E828F8D-E705-4422-AA7D-F91C9CBBB80A}" type="datetimeFigureOut">
              <a:rPr kumimoji="1" lang="ja-JP" altLang="en-US" smtClean="0"/>
              <a:t>2017/7/24</a:t>
            </a:fld>
            <a:endParaRPr kumimoji="1" lang="ja-JP" altLang="en-US"/>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1C1C4958-04E4-4219-AC0C-21ACAA52DDEE}" type="slidenum">
              <a:rPr kumimoji="1" lang="ja-JP" altLang="en-US" smtClean="0"/>
              <a:t>‹#›</a:t>
            </a:fld>
            <a:endParaRPr kumimoji="1" lang="ja-JP" altLang="en-US"/>
          </a:p>
        </p:txBody>
      </p:sp>
    </p:spTree>
    <p:extLst>
      <p:ext uri="{BB962C8B-B14F-4D97-AF65-F5344CB8AC3E}">
        <p14:creationId xmlns:p14="http://schemas.microsoft.com/office/powerpoint/2010/main" val="414807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76DD199-86D9-48D0-A22D-33664724C87E}" type="datetimeFigureOut">
              <a:rPr kumimoji="1" lang="ja-JP" altLang="en-US" smtClean="0"/>
              <a:t>2017/7/24</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320587D-656D-4BB7-BD6B-95ABAB4A3EF3}" type="slidenum">
              <a:rPr kumimoji="1" lang="ja-JP" altLang="en-US" smtClean="0"/>
              <a:t>‹#›</a:t>
            </a:fld>
            <a:endParaRPr kumimoji="1" lang="ja-JP" altLang="en-US"/>
          </a:p>
        </p:txBody>
      </p:sp>
    </p:spTree>
    <p:extLst>
      <p:ext uri="{BB962C8B-B14F-4D97-AF65-F5344CB8AC3E}">
        <p14:creationId xmlns:p14="http://schemas.microsoft.com/office/powerpoint/2010/main" val="37213520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2</a:t>
            </a:fld>
            <a:endParaRPr kumimoji="1" lang="ja-JP" altLang="en-US"/>
          </a:p>
        </p:txBody>
      </p:sp>
    </p:spTree>
    <p:extLst>
      <p:ext uri="{BB962C8B-B14F-4D97-AF65-F5344CB8AC3E}">
        <p14:creationId xmlns:p14="http://schemas.microsoft.com/office/powerpoint/2010/main" val="406540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Transit time</a:t>
            </a:r>
            <a:r>
              <a:rPr kumimoji="1" lang="ja-JP" altLang="en-US" dirty="0" smtClean="0"/>
              <a:t>：</a:t>
            </a:r>
            <a:r>
              <a:rPr kumimoji="1" lang="en-US" altLang="ja-JP" dirty="0" smtClean="0"/>
              <a:t>2</a:t>
            </a:r>
            <a:r>
              <a:rPr kumimoji="1" lang="ja-JP" altLang="en-US" dirty="0" err="1" smtClean="0"/>
              <a:t>つの</a:t>
            </a:r>
            <a:r>
              <a:rPr kumimoji="1" lang="ja-JP" altLang="en-US" dirty="0" smtClean="0"/>
              <a:t>分子が出会うまでの時間</a:t>
            </a:r>
            <a:endParaRPr kumimoji="1" lang="en-US" altLang="ja-JP" dirty="0" smtClean="0"/>
          </a:p>
          <a:p>
            <a:r>
              <a:rPr kumimoji="1" lang="ja-JP" altLang="en-US" dirty="0" smtClean="0"/>
              <a:t>通常拡散では酵素の反応が進んでいる間に混合等の効果が全て終わってしまう</a:t>
            </a:r>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14</a:t>
            </a:fld>
            <a:endParaRPr kumimoji="1" lang="ja-JP" altLang="en-US"/>
          </a:p>
        </p:txBody>
      </p:sp>
    </p:spTree>
    <p:extLst>
      <p:ext uri="{BB962C8B-B14F-4D97-AF65-F5344CB8AC3E}">
        <p14:creationId xmlns:p14="http://schemas.microsoft.com/office/powerpoint/2010/main" val="2510909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smtClean="0">
                <a:solidFill>
                  <a:schemeClr val="tx1"/>
                </a:solidFill>
                <a:latin typeface="+mn-lt"/>
                <a:ea typeface="+mn-ea"/>
                <a:cs typeface="+mn-cs"/>
              </a:rPr>
              <a:t>Bacterial cytoplasm model </a:t>
            </a:r>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15</a:t>
            </a:fld>
            <a:endParaRPr kumimoji="1" lang="ja-JP" altLang="en-US"/>
          </a:p>
        </p:txBody>
      </p:sp>
    </p:spTree>
    <p:extLst>
      <p:ext uri="{BB962C8B-B14F-4D97-AF65-F5344CB8AC3E}">
        <p14:creationId xmlns:p14="http://schemas.microsoft.com/office/powerpoint/2010/main" val="204349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a:t>
            </a:r>
            <a:r>
              <a:rPr kumimoji="1" lang="en-US" altLang="ja-JP" dirty="0" err="1" smtClean="0"/>
              <a:t>mol</a:t>
            </a:r>
            <a:r>
              <a:rPr kumimoji="1" lang="en-US" altLang="ja-JP" dirty="0" smtClean="0"/>
              <a:t>/L</a:t>
            </a:r>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16</a:t>
            </a:fld>
            <a:endParaRPr kumimoji="1" lang="ja-JP" altLang="en-US"/>
          </a:p>
        </p:txBody>
      </p:sp>
    </p:spTree>
    <p:extLst>
      <p:ext uri="{BB962C8B-B14F-4D97-AF65-F5344CB8AC3E}">
        <p14:creationId xmlns:p14="http://schemas.microsoft.com/office/powerpoint/2010/main" val="883651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10</a:t>
            </a:r>
            <a:r>
              <a:rPr kumimoji="1" lang="ja-JP" altLang="en-US" dirty="0" smtClean="0"/>
              <a:t>個以下の中には実際に機能しているものも</a:t>
            </a:r>
            <a:endParaRPr kumimoji="1" lang="en-US" altLang="ja-JP" dirty="0" smtClean="0"/>
          </a:p>
          <a:p>
            <a:r>
              <a:rPr kumimoji="1" lang="en-US" altLang="ja-JP" dirty="0" smtClean="0"/>
              <a:t>2</a:t>
            </a:r>
            <a:r>
              <a:rPr kumimoji="1" lang="ja-JP" altLang="en-US" smtClean="0"/>
              <a:t>割ほどのタンパク質は存在すらしていない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17</a:t>
            </a:fld>
            <a:endParaRPr kumimoji="1" lang="ja-JP" altLang="en-US"/>
          </a:p>
        </p:txBody>
      </p:sp>
    </p:spTree>
    <p:extLst>
      <p:ext uri="{BB962C8B-B14F-4D97-AF65-F5344CB8AC3E}">
        <p14:creationId xmlns:p14="http://schemas.microsoft.com/office/powerpoint/2010/main" val="2877147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数万ある細胞膜上</a:t>
            </a:r>
            <a:r>
              <a:rPr kumimoji="1" lang="en-US" altLang="ja-JP" sz="1200" b="0" i="0" kern="1200" dirty="0" smtClean="0">
                <a:solidFill>
                  <a:schemeClr val="tx1"/>
                </a:solidFill>
                <a:effectLst/>
                <a:latin typeface="+mn-lt"/>
                <a:ea typeface="+mn-ea"/>
                <a:cs typeface="+mn-cs"/>
              </a:rPr>
              <a:t>EGFR</a:t>
            </a:r>
            <a:r>
              <a:rPr kumimoji="1" lang="ja-JP" altLang="en-US" sz="1200" b="0" i="0" kern="1200" dirty="0" smtClean="0">
                <a:solidFill>
                  <a:schemeClr val="tx1"/>
                </a:solidFill>
                <a:effectLst/>
                <a:latin typeface="+mn-lt"/>
                <a:ea typeface="+mn-ea"/>
                <a:cs typeface="+mn-cs"/>
              </a:rPr>
              <a:t>の</a:t>
            </a:r>
            <a:r>
              <a:rPr kumimoji="1" lang="en-US" altLang="ja-JP" sz="1200" b="0" i="0" kern="1200" dirty="0" smtClean="0">
                <a:solidFill>
                  <a:schemeClr val="tx1"/>
                </a:solidFill>
                <a:effectLst/>
                <a:latin typeface="+mn-lt"/>
                <a:ea typeface="+mn-ea"/>
                <a:cs typeface="+mn-cs"/>
              </a:rPr>
              <a:t>1-2%</a:t>
            </a:r>
            <a:r>
              <a:rPr kumimoji="1" lang="ja-JP" altLang="en-US" sz="1200" b="0" i="0" kern="1200" dirty="0" smtClean="0">
                <a:solidFill>
                  <a:schemeClr val="tx1"/>
                </a:solidFill>
                <a:effectLst/>
                <a:latin typeface="+mn-lt"/>
                <a:ea typeface="+mn-ea"/>
                <a:cs typeface="+mn-cs"/>
              </a:rPr>
              <a:t>が特に</a:t>
            </a:r>
            <a:r>
              <a:rPr kumimoji="1" lang="en-US" altLang="ja-JP" sz="1200" b="0" i="0" kern="1200" dirty="0" smtClean="0">
                <a:solidFill>
                  <a:schemeClr val="tx1"/>
                </a:solidFill>
                <a:effectLst/>
                <a:latin typeface="+mn-lt"/>
                <a:ea typeface="+mn-ea"/>
                <a:cs typeface="+mn-cs"/>
              </a:rPr>
              <a:t>EGF</a:t>
            </a:r>
            <a:r>
              <a:rPr kumimoji="1" lang="ja-JP" altLang="en-US" sz="1200" b="0" i="0" kern="1200" dirty="0" err="1" smtClean="0">
                <a:solidFill>
                  <a:schemeClr val="tx1"/>
                </a:solidFill>
                <a:effectLst/>
                <a:latin typeface="+mn-lt"/>
                <a:ea typeface="+mn-ea"/>
                <a:cs typeface="+mn-cs"/>
              </a:rPr>
              <a:t>への</a:t>
            </a:r>
            <a:r>
              <a:rPr kumimoji="1" lang="ja-JP" altLang="en-US" sz="1200" b="0" i="0" kern="1200" dirty="0" smtClean="0">
                <a:solidFill>
                  <a:schemeClr val="tx1"/>
                </a:solidFill>
                <a:effectLst/>
                <a:latin typeface="+mn-lt"/>
                <a:ea typeface="+mn-ea"/>
                <a:cs typeface="+mn-cs"/>
              </a:rPr>
              <a:t>結合速度が大きいこと、</a:t>
            </a:r>
            <a:endParaRPr kumimoji="1" lang="en-US" altLang="ja-JP" sz="1200" b="0" i="0" kern="1200" dirty="0" smtClean="0">
              <a:solidFill>
                <a:schemeClr val="tx1"/>
              </a:solidFill>
              <a:effectLst/>
              <a:latin typeface="+mn-lt"/>
              <a:ea typeface="+mn-ea"/>
              <a:cs typeface="+mn-cs"/>
            </a:endParaRPr>
          </a:p>
          <a:p>
            <a:r>
              <a:rPr kumimoji="1" lang="en-US" altLang="ja-JP" sz="1200" b="0" i="0" kern="1200" dirty="0" smtClean="0">
                <a:solidFill>
                  <a:schemeClr val="tx1"/>
                </a:solidFill>
                <a:effectLst/>
                <a:latin typeface="+mn-lt"/>
                <a:ea typeface="+mn-ea"/>
                <a:cs typeface="+mn-cs"/>
              </a:rPr>
              <a:t>EGF 1</a:t>
            </a:r>
            <a:r>
              <a:rPr kumimoji="1" lang="ja-JP" altLang="en-US" sz="1200" b="0" i="0" kern="1200" dirty="0" smtClean="0">
                <a:solidFill>
                  <a:schemeClr val="tx1"/>
                </a:solidFill>
                <a:effectLst/>
                <a:latin typeface="+mn-lt"/>
                <a:ea typeface="+mn-ea"/>
                <a:cs typeface="+mn-cs"/>
              </a:rPr>
              <a:t>分子が結合した</a:t>
            </a:r>
            <a:r>
              <a:rPr kumimoji="1" lang="en-US" altLang="ja-JP" sz="1200" b="0" i="0" kern="1200" dirty="0" smtClean="0">
                <a:solidFill>
                  <a:schemeClr val="tx1"/>
                </a:solidFill>
                <a:effectLst/>
                <a:latin typeface="+mn-lt"/>
                <a:ea typeface="+mn-ea"/>
                <a:cs typeface="+mn-cs"/>
              </a:rPr>
              <a:t>EGFR 2</a:t>
            </a:r>
            <a:r>
              <a:rPr kumimoji="1" lang="ja-JP" altLang="en-US" sz="1200" b="0" i="0" kern="1200" dirty="0" smtClean="0">
                <a:solidFill>
                  <a:schemeClr val="tx1"/>
                </a:solidFill>
                <a:effectLst/>
                <a:latin typeface="+mn-lt"/>
                <a:ea typeface="+mn-ea"/>
                <a:cs typeface="+mn-cs"/>
              </a:rPr>
              <a:t>量体がより結合速度の大きい中間体へ変化し、</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ごく低濃度の</a:t>
            </a:r>
            <a:r>
              <a:rPr kumimoji="1" lang="en-US" altLang="ja-JP" sz="1200" b="0" i="0" kern="1200" dirty="0" smtClean="0">
                <a:solidFill>
                  <a:schemeClr val="tx1"/>
                </a:solidFill>
                <a:effectLst/>
                <a:latin typeface="+mn-lt"/>
                <a:ea typeface="+mn-ea"/>
                <a:cs typeface="+mn-cs"/>
              </a:rPr>
              <a:t>EGF</a:t>
            </a:r>
            <a:r>
              <a:rPr kumimoji="1" lang="ja-JP" altLang="en-US" sz="1200" b="0" i="0" kern="1200" dirty="0" smtClean="0">
                <a:solidFill>
                  <a:schemeClr val="tx1"/>
                </a:solidFill>
                <a:effectLst/>
                <a:latin typeface="+mn-lt"/>
                <a:ea typeface="+mn-ea"/>
                <a:cs typeface="+mn-cs"/>
              </a:rPr>
              <a:t>存在下でも</a:t>
            </a:r>
            <a:r>
              <a:rPr kumimoji="1" lang="en-US" altLang="ja-JP" sz="1200" b="0" i="0" kern="1200" dirty="0" smtClean="0">
                <a:solidFill>
                  <a:schemeClr val="tx1"/>
                </a:solidFill>
                <a:effectLst/>
                <a:latin typeface="+mn-lt"/>
                <a:ea typeface="+mn-ea"/>
                <a:cs typeface="+mn-cs"/>
              </a:rPr>
              <a:t>2</a:t>
            </a:r>
            <a:r>
              <a:rPr kumimoji="1" lang="ja-JP" altLang="en-US" sz="1200" b="0" i="0" kern="1200" dirty="0" smtClean="0">
                <a:solidFill>
                  <a:schemeClr val="tx1"/>
                </a:solidFill>
                <a:effectLst/>
                <a:latin typeface="+mn-lt"/>
                <a:ea typeface="+mn-ea"/>
                <a:cs typeface="+mn-cs"/>
              </a:rPr>
              <a:t>量体の形成反応が加速されて高感度な細胞応答を実現していることを示した。</a:t>
            </a:r>
            <a:endParaRPr kumimoji="1" lang="en-US" altLang="ja-JP" sz="1200" b="0" i="0" kern="1200" dirty="0" smtClean="0">
              <a:solidFill>
                <a:schemeClr val="tx1"/>
              </a:solidFill>
              <a:effectLst/>
              <a:latin typeface="+mn-lt"/>
              <a:ea typeface="+mn-ea"/>
              <a:cs typeface="+mn-cs"/>
            </a:endParaRPr>
          </a:p>
          <a:p>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とはいえ、分子の内部状態の変化等は現象論的なアプローチでしか議論できない気もする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19</a:t>
            </a:fld>
            <a:endParaRPr kumimoji="1" lang="ja-JP" altLang="en-US"/>
          </a:p>
        </p:txBody>
      </p:sp>
    </p:spTree>
    <p:extLst>
      <p:ext uri="{BB962C8B-B14F-4D97-AF65-F5344CB8AC3E}">
        <p14:creationId xmlns:p14="http://schemas.microsoft.com/office/powerpoint/2010/main" val="2652542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GimRET</a:t>
            </a:r>
            <a:r>
              <a:rPr kumimoji="1" lang="ja-JP" altLang="en-US" dirty="0" smtClean="0"/>
              <a:t>はどうなんでしょう？</a:t>
            </a:r>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20</a:t>
            </a:fld>
            <a:endParaRPr kumimoji="1" lang="ja-JP" altLang="en-US"/>
          </a:p>
        </p:txBody>
      </p:sp>
    </p:spTree>
    <p:extLst>
      <p:ext uri="{BB962C8B-B14F-4D97-AF65-F5344CB8AC3E}">
        <p14:creationId xmlns:p14="http://schemas.microsoft.com/office/powerpoint/2010/main" val="310484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21</a:t>
            </a:fld>
            <a:endParaRPr kumimoji="1" lang="ja-JP" altLang="en-US"/>
          </a:p>
        </p:txBody>
      </p:sp>
    </p:spTree>
    <p:extLst>
      <p:ext uri="{BB962C8B-B14F-4D97-AF65-F5344CB8AC3E}">
        <p14:creationId xmlns:p14="http://schemas.microsoft.com/office/powerpoint/2010/main" val="712963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22</a:t>
            </a:fld>
            <a:endParaRPr kumimoji="1" lang="ja-JP" altLang="en-US"/>
          </a:p>
        </p:txBody>
      </p:sp>
    </p:spTree>
    <p:extLst>
      <p:ext uri="{BB962C8B-B14F-4D97-AF65-F5344CB8AC3E}">
        <p14:creationId xmlns:p14="http://schemas.microsoft.com/office/powerpoint/2010/main" val="674802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23</a:t>
            </a:fld>
            <a:endParaRPr kumimoji="1" lang="ja-JP" altLang="en-US"/>
          </a:p>
        </p:txBody>
      </p:sp>
    </p:spTree>
    <p:extLst>
      <p:ext uri="{BB962C8B-B14F-4D97-AF65-F5344CB8AC3E}">
        <p14:creationId xmlns:p14="http://schemas.microsoft.com/office/powerpoint/2010/main" val="4214352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24</a:t>
            </a:fld>
            <a:endParaRPr kumimoji="1" lang="ja-JP" altLang="en-US"/>
          </a:p>
        </p:txBody>
      </p:sp>
    </p:spTree>
    <p:extLst>
      <p:ext uri="{BB962C8B-B14F-4D97-AF65-F5344CB8AC3E}">
        <p14:creationId xmlns:p14="http://schemas.microsoft.com/office/powerpoint/2010/main" val="213514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ウイルスが生物かどうか、みたいな話は置いておきましょう</a:t>
            </a:r>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4</a:t>
            </a:fld>
            <a:endParaRPr kumimoji="1" lang="ja-JP" altLang="en-US"/>
          </a:p>
        </p:txBody>
      </p:sp>
    </p:spTree>
    <p:extLst>
      <p:ext uri="{BB962C8B-B14F-4D97-AF65-F5344CB8AC3E}">
        <p14:creationId xmlns:p14="http://schemas.microsoft.com/office/powerpoint/2010/main" val="2168938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多数もつ成分ではランダムな変異が全部を同時に一方向には変えられないので平均としては相殺される一方で少数しかない側の変化は全体に影響を及ぼす。相互に助け合って複製する系では少数しかない側がよく保存され、相手側を制御する＝</a:t>
            </a:r>
            <a:r>
              <a:rPr lang="en-US" altLang="ja-JP" sz="1200" dirty="0" smtClean="0"/>
              <a:t>Minority Control</a:t>
            </a:r>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25</a:t>
            </a:fld>
            <a:endParaRPr kumimoji="1" lang="ja-JP" altLang="en-US"/>
          </a:p>
        </p:txBody>
      </p:sp>
    </p:spTree>
    <p:extLst>
      <p:ext uri="{BB962C8B-B14F-4D97-AF65-F5344CB8AC3E}">
        <p14:creationId xmlns:p14="http://schemas.microsoft.com/office/powerpoint/2010/main" val="2194499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31</a:t>
            </a:fld>
            <a:endParaRPr kumimoji="1" lang="ja-JP" altLang="en-US"/>
          </a:p>
        </p:txBody>
      </p:sp>
    </p:spTree>
    <p:extLst>
      <p:ext uri="{BB962C8B-B14F-4D97-AF65-F5344CB8AC3E}">
        <p14:creationId xmlns:p14="http://schemas.microsoft.com/office/powerpoint/2010/main" val="36822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a:t>
            </a:r>
            <a:r>
              <a:rPr kumimoji="1" lang="ja-JP" altLang="en-US" dirty="0" smtClean="0"/>
              <a:t>が連続量のときは、</a:t>
            </a:r>
            <a:r>
              <a:rPr kumimoji="1" lang="en-US" altLang="ja-JP" dirty="0" smtClean="0"/>
              <a:t>p(x)</a:t>
            </a:r>
            <a:r>
              <a:rPr kumimoji="1" lang="ja-JP" altLang="en-US" dirty="0" smtClean="0"/>
              <a:t>について現実的な制限があるはず</a:t>
            </a:r>
            <a:endParaRPr kumimoji="1" lang="en-US" altLang="ja-JP" dirty="0" smtClean="0"/>
          </a:p>
          <a:p>
            <a:r>
              <a:rPr kumimoji="1" lang="en-US" altLang="ja-JP" dirty="0" smtClean="0"/>
              <a:t>Gaussian channel</a:t>
            </a:r>
            <a:r>
              <a:rPr kumimoji="1" lang="ja-JP" altLang="en-US" dirty="0" smtClean="0"/>
              <a:t>なら</a:t>
            </a:r>
            <a:endParaRPr kumimoji="1" lang="en-US" altLang="ja-JP" dirty="0" smtClean="0"/>
          </a:p>
          <a:p>
            <a:r>
              <a:rPr kumimoji="1" lang="en-US" altLang="ja-JP" dirty="0" smtClean="0"/>
              <a:t>〈x^2〉</a:t>
            </a:r>
            <a:r>
              <a:rPr kumimoji="1" lang="ja-JP" altLang="en-US" dirty="0" smtClean="0"/>
              <a:t>≦</a:t>
            </a:r>
            <a:r>
              <a:rPr kumimoji="1" lang="en-US" altLang="ja-JP" dirty="0" smtClean="0"/>
              <a:t>P</a:t>
            </a:r>
            <a:r>
              <a:rPr kumimoji="1" lang="ja-JP" altLang="en-US" dirty="0" smtClean="0"/>
              <a:t>：分布を作り出す</a:t>
            </a:r>
            <a:r>
              <a:rPr kumimoji="1" lang="en-US" altLang="ja-JP" dirty="0" smtClean="0"/>
              <a:t>Power</a:t>
            </a:r>
            <a:r>
              <a:rPr kumimoji="1" lang="ja-JP" altLang="en-US" dirty="0" smtClean="0"/>
              <a:t>に相当</a:t>
            </a:r>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32</a:t>
            </a:fld>
            <a:endParaRPr kumimoji="1" lang="ja-JP" altLang="en-US"/>
          </a:p>
        </p:txBody>
      </p:sp>
    </p:spTree>
    <p:extLst>
      <p:ext uri="{BB962C8B-B14F-4D97-AF65-F5344CB8AC3E}">
        <p14:creationId xmlns:p14="http://schemas.microsoft.com/office/powerpoint/2010/main" val="900973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33</a:t>
            </a:fld>
            <a:endParaRPr kumimoji="1" lang="ja-JP" altLang="en-US"/>
          </a:p>
        </p:txBody>
      </p:sp>
    </p:spTree>
    <p:extLst>
      <p:ext uri="{BB962C8B-B14F-4D97-AF65-F5344CB8AC3E}">
        <p14:creationId xmlns:p14="http://schemas.microsoft.com/office/powerpoint/2010/main" val="2428216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詳細釣り合いの仮定と熱浴の平衡分布がカノニカルである仮定が強力</a:t>
            </a:r>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34</a:t>
            </a:fld>
            <a:endParaRPr kumimoji="1" lang="ja-JP" altLang="en-US"/>
          </a:p>
        </p:txBody>
      </p:sp>
    </p:spTree>
    <p:extLst>
      <p:ext uri="{BB962C8B-B14F-4D97-AF65-F5344CB8AC3E}">
        <p14:creationId xmlns:p14="http://schemas.microsoft.com/office/powerpoint/2010/main" val="3169321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P(a1|φ)=p(a1)</a:t>
            </a:r>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36</a:t>
            </a:fld>
            <a:endParaRPr kumimoji="1" lang="ja-JP" altLang="en-US"/>
          </a:p>
        </p:txBody>
      </p:sp>
    </p:spTree>
    <p:extLst>
      <p:ext uri="{BB962C8B-B14F-4D97-AF65-F5344CB8AC3E}">
        <p14:creationId xmlns:p14="http://schemas.microsoft.com/office/powerpoint/2010/main" val="4176917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39</a:t>
            </a:fld>
            <a:endParaRPr kumimoji="1" lang="ja-JP" altLang="en-US"/>
          </a:p>
        </p:txBody>
      </p:sp>
    </p:spTree>
    <p:extLst>
      <p:ext uri="{BB962C8B-B14F-4D97-AF65-F5344CB8AC3E}">
        <p14:creationId xmlns:p14="http://schemas.microsoft.com/office/powerpoint/2010/main" val="3852006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40</a:t>
            </a:fld>
            <a:endParaRPr kumimoji="1" lang="ja-JP" altLang="en-US"/>
          </a:p>
        </p:txBody>
      </p:sp>
    </p:spTree>
    <p:extLst>
      <p:ext uri="{BB962C8B-B14F-4D97-AF65-F5344CB8AC3E}">
        <p14:creationId xmlns:p14="http://schemas.microsoft.com/office/powerpoint/2010/main" val="1732981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次世代シークエンサーでの</a:t>
            </a:r>
            <a:r>
              <a:rPr kumimoji="1" lang="en-US" altLang="ja-JP" dirty="0" smtClean="0"/>
              <a:t>DNA</a:t>
            </a:r>
            <a:r>
              <a:rPr kumimoji="1" lang="ja-JP" altLang="en-US" dirty="0" smtClean="0"/>
              <a:t>解析</a:t>
            </a:r>
            <a:endParaRPr kumimoji="1" lang="en-US" altLang="ja-JP" dirty="0" smtClean="0"/>
          </a:p>
          <a:p>
            <a:r>
              <a:rPr kumimoji="1" lang="ja-JP" altLang="en-US" dirty="0" smtClean="0"/>
              <a:t>コードする文法はよく分からない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5</a:t>
            </a:fld>
            <a:endParaRPr kumimoji="1" lang="ja-JP" altLang="en-US"/>
          </a:p>
        </p:txBody>
      </p:sp>
    </p:spTree>
    <p:extLst>
      <p:ext uri="{BB962C8B-B14F-4D97-AF65-F5344CB8AC3E}">
        <p14:creationId xmlns:p14="http://schemas.microsoft.com/office/powerpoint/2010/main" val="3253623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6</a:t>
            </a:fld>
            <a:endParaRPr kumimoji="1" lang="ja-JP" altLang="en-US"/>
          </a:p>
        </p:txBody>
      </p:sp>
    </p:spTree>
    <p:extLst>
      <p:ext uri="{BB962C8B-B14F-4D97-AF65-F5344CB8AC3E}">
        <p14:creationId xmlns:p14="http://schemas.microsoft.com/office/powerpoint/2010/main" val="260722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7</a:t>
            </a:fld>
            <a:endParaRPr kumimoji="1" lang="ja-JP" altLang="en-US"/>
          </a:p>
        </p:txBody>
      </p:sp>
    </p:spTree>
    <p:extLst>
      <p:ext uri="{BB962C8B-B14F-4D97-AF65-F5344CB8AC3E}">
        <p14:creationId xmlns:p14="http://schemas.microsoft.com/office/powerpoint/2010/main" val="12746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8</a:t>
            </a:fld>
            <a:endParaRPr kumimoji="1" lang="ja-JP" altLang="en-US"/>
          </a:p>
        </p:txBody>
      </p:sp>
    </p:spTree>
    <p:extLst>
      <p:ext uri="{BB962C8B-B14F-4D97-AF65-F5344CB8AC3E}">
        <p14:creationId xmlns:p14="http://schemas.microsoft.com/office/powerpoint/2010/main" val="466502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Turing Pattern</a:t>
            </a:r>
            <a:r>
              <a:rPr kumimoji="1" lang="ja-JP" altLang="en-US" dirty="0" smtClean="0"/>
              <a:t>ならもっと抽象的なのでもモデル化する</a:t>
            </a:r>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9</a:t>
            </a:fld>
            <a:endParaRPr kumimoji="1" lang="ja-JP" altLang="en-US"/>
          </a:p>
        </p:txBody>
      </p:sp>
    </p:spTree>
    <p:extLst>
      <p:ext uri="{BB962C8B-B14F-4D97-AF65-F5344CB8AC3E}">
        <p14:creationId xmlns:p14="http://schemas.microsoft.com/office/powerpoint/2010/main" val="1045186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10</a:t>
            </a:fld>
            <a:endParaRPr kumimoji="1" lang="ja-JP" altLang="en-US"/>
          </a:p>
        </p:txBody>
      </p:sp>
    </p:spTree>
    <p:extLst>
      <p:ext uri="{BB962C8B-B14F-4D97-AF65-F5344CB8AC3E}">
        <p14:creationId xmlns:p14="http://schemas.microsoft.com/office/powerpoint/2010/main" val="1750913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Thermal Fluctuation</a:t>
            </a:r>
            <a:r>
              <a:rPr kumimoji="1" lang="ja-JP" altLang="en-US" dirty="0" smtClean="0"/>
              <a:t>と</a:t>
            </a:r>
            <a:r>
              <a:rPr kumimoji="1" lang="en-US" altLang="ja-JP" dirty="0" smtClean="0"/>
              <a:t>Number Fluctuation</a:t>
            </a:r>
            <a:endParaRPr kumimoji="1" lang="ja-JP" altLang="en-US" dirty="0"/>
          </a:p>
        </p:txBody>
      </p:sp>
      <p:sp>
        <p:nvSpPr>
          <p:cNvPr id="4" name="スライド番号プレースホルダー 3"/>
          <p:cNvSpPr>
            <a:spLocks noGrp="1"/>
          </p:cNvSpPr>
          <p:nvPr>
            <p:ph type="sldNum" sz="quarter" idx="10"/>
          </p:nvPr>
        </p:nvSpPr>
        <p:spPr/>
        <p:txBody>
          <a:bodyPr/>
          <a:lstStyle/>
          <a:p>
            <a:fld id="{D320587D-656D-4BB7-BD6B-95ABAB4A3EF3}" type="slidenum">
              <a:rPr kumimoji="1" lang="ja-JP" altLang="en-US" smtClean="0"/>
              <a:t>13</a:t>
            </a:fld>
            <a:endParaRPr kumimoji="1" lang="ja-JP" altLang="en-US"/>
          </a:p>
        </p:txBody>
      </p:sp>
    </p:spTree>
    <p:extLst>
      <p:ext uri="{BB962C8B-B14F-4D97-AF65-F5344CB8AC3E}">
        <p14:creationId xmlns:p14="http://schemas.microsoft.com/office/powerpoint/2010/main" val="3420582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7/24/2017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2A54C80-263E-416B-A8E0-580EDEADCBDC}" type="datetimeFigureOut">
              <a:rPr lang="en-US" dirty="0"/>
              <a:t>7/24/2017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7/24/2017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7/24/2017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20.png"/><Relationship Id="rId7" Type="http://schemas.openxmlformats.org/officeDocument/2006/relationships/image" Target="../media/image2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5.pn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6.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0.png"/><Relationship Id="rId4" Type="http://schemas.openxmlformats.org/officeDocument/2006/relationships/image" Target="../media/image33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48.jpg"/></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50.jp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0.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51.jpg"/><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 Id="rId9" Type="http://schemas.openxmlformats.org/officeDocument/2006/relationships/image" Target="../media/image13.jpg"/></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 Id="rId9" Type="http://schemas.openxmlformats.org/officeDocument/2006/relationships/image" Target="../media/image13.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数理・物理から見た</a:t>
            </a:r>
            <a:r>
              <a:rPr kumimoji="1" lang="en-US" altLang="ja-JP" dirty="0" smtClean="0"/>
              <a:t/>
            </a:r>
            <a:br>
              <a:rPr kumimoji="1" lang="en-US" altLang="ja-JP" dirty="0" smtClean="0"/>
            </a:br>
            <a:r>
              <a:rPr kumimoji="1" lang="ja-JP" altLang="en-US" dirty="0" smtClean="0">
                <a:solidFill>
                  <a:schemeClr val="accent2"/>
                </a:solidFill>
              </a:rPr>
              <a:t>「少数性</a:t>
            </a:r>
            <a:r>
              <a:rPr kumimoji="1" lang="ja-JP" altLang="en-US" dirty="0" smtClean="0">
                <a:solidFill>
                  <a:schemeClr val="accent2"/>
                </a:solidFill>
              </a:rPr>
              <a:t>生物学」</a:t>
            </a:r>
            <a:endParaRPr kumimoji="1" lang="ja-JP" altLang="en-US" dirty="0">
              <a:solidFill>
                <a:schemeClr val="accent2"/>
              </a:solidFill>
            </a:endParaRPr>
          </a:p>
        </p:txBody>
      </p:sp>
      <p:sp>
        <p:nvSpPr>
          <p:cNvPr id="3" name="サブタイトル 2"/>
          <p:cNvSpPr>
            <a:spLocks noGrp="1"/>
          </p:cNvSpPr>
          <p:nvPr>
            <p:ph type="subTitle" idx="1"/>
          </p:nvPr>
        </p:nvSpPr>
        <p:spPr/>
        <p:txBody>
          <a:bodyPr>
            <a:normAutofit fontScale="85000" lnSpcReduction="20000"/>
          </a:bodyPr>
          <a:lstStyle/>
          <a:p>
            <a:r>
              <a:rPr kumimoji="1" lang="ja-JP" altLang="en-US" sz="2400" dirty="0" smtClean="0"/>
              <a:t>第</a:t>
            </a:r>
            <a:r>
              <a:rPr kumimoji="1" lang="en-US" altLang="ja-JP" sz="2400" dirty="0" smtClean="0"/>
              <a:t>62</a:t>
            </a:r>
            <a:r>
              <a:rPr kumimoji="1" lang="ja-JP" altLang="en-US" sz="2400" dirty="0" smtClean="0"/>
              <a:t>回</a:t>
            </a:r>
            <a:r>
              <a:rPr kumimoji="1" lang="ja-JP" altLang="en-US" sz="2400" dirty="0" smtClean="0"/>
              <a:t>　物性若手夏の学校　グループセミナー</a:t>
            </a:r>
            <a:endParaRPr lang="en-US" altLang="ja-JP" sz="2400" dirty="0" smtClean="0"/>
          </a:p>
          <a:p>
            <a:r>
              <a:rPr kumimoji="1" lang="ja-JP" altLang="en-US" sz="2400" dirty="0" smtClean="0"/>
              <a:t>東京大学</a:t>
            </a:r>
            <a:r>
              <a:rPr kumimoji="1" lang="ja-JP" altLang="en-US" sz="2400" dirty="0"/>
              <a:t>医</a:t>
            </a:r>
            <a:r>
              <a:rPr kumimoji="1" lang="ja-JP" altLang="en-US" sz="2400" dirty="0" smtClean="0"/>
              <a:t>学部</a:t>
            </a:r>
            <a:r>
              <a:rPr kumimoji="1" lang="ja-JP" altLang="en-US" sz="2400" dirty="0"/>
              <a:t>医</a:t>
            </a:r>
            <a:r>
              <a:rPr kumimoji="1" lang="ja-JP" altLang="en-US" sz="2400" dirty="0" smtClean="0"/>
              <a:t>学科</a:t>
            </a:r>
            <a:endParaRPr kumimoji="1" lang="en-US" altLang="ja-JP" sz="2400" dirty="0" smtClean="0"/>
          </a:p>
          <a:p>
            <a:r>
              <a:rPr kumimoji="1" lang="ja-JP" altLang="en-US" sz="2400" dirty="0" smtClean="0"/>
              <a:t>西川 秀明</a:t>
            </a:r>
            <a:endParaRPr kumimoji="1" lang="en-US" altLang="ja-JP" sz="2400" dirty="0" smtClean="0"/>
          </a:p>
        </p:txBody>
      </p:sp>
    </p:spTree>
    <p:extLst>
      <p:ext uri="{BB962C8B-B14F-4D97-AF65-F5344CB8AC3E}">
        <p14:creationId xmlns:p14="http://schemas.microsoft.com/office/powerpoint/2010/main" val="19889018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722811"/>
          </a:xfrm>
        </p:spPr>
        <p:txBody>
          <a:bodyPr>
            <a:normAutofit/>
          </a:bodyPr>
          <a:lstStyle/>
          <a:p>
            <a:r>
              <a:rPr kumimoji="1" lang="ja-JP" altLang="en-US" dirty="0" smtClean="0"/>
              <a:t>化学反応系の決定論的モデリング</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77334" y="1463041"/>
                <a:ext cx="8596668" cy="4578322"/>
              </a:xfrm>
            </p:spPr>
            <p:txBody>
              <a:bodyPr/>
              <a:lstStyle/>
              <a:p>
                <a:r>
                  <a:rPr kumimoji="1" lang="ja-JP" altLang="en-US" dirty="0" smtClean="0"/>
                  <a:t>化学量論</a:t>
                </a:r>
                <a:r>
                  <a:rPr kumimoji="1" lang="en-US" altLang="ja-JP" dirty="0" smtClean="0"/>
                  <a:t>(Stoichiometry)</a:t>
                </a:r>
                <a:r>
                  <a:rPr kumimoji="1" lang="ja-JP" altLang="en-US" dirty="0" smtClean="0"/>
                  <a:t>と反応頻度関数</a:t>
                </a:r>
                <a:r>
                  <a:rPr kumimoji="1" lang="en-US" altLang="ja-JP" dirty="0" smtClean="0"/>
                  <a:t>(Propensity</a:t>
                </a:r>
                <a:r>
                  <a:rPr kumimoji="1" lang="ja-JP" altLang="en-US" dirty="0" smtClean="0"/>
                  <a:t> </a:t>
                </a:r>
                <a:r>
                  <a:rPr kumimoji="1" lang="en-US" altLang="ja-JP" dirty="0" smtClean="0"/>
                  <a:t>function)</a:t>
                </a:r>
                <a:r>
                  <a:rPr kumimoji="1" lang="ja-JP" altLang="en-US" dirty="0" smtClean="0"/>
                  <a:t>によるモデル化</a:t>
                </a:r>
                <a:endParaRPr kumimoji="1" lang="en-US" altLang="ja-JP" dirty="0" smtClean="0"/>
              </a:p>
              <a:p>
                <a:pPr marL="0" indent="0">
                  <a:buNone/>
                </a:pPr>
                <a:r>
                  <a:rPr lang="ja-JP" altLang="en-US" sz="1600" dirty="0" smtClean="0"/>
                  <a:t>化学反応：①反応によって誘導される分子変動＋②反応の起こる頻度 によって規定される</a:t>
                </a:r>
                <a:endParaRPr lang="en-US" altLang="ja-JP" sz="1600" dirty="0" smtClean="0"/>
              </a:p>
              <a:p>
                <a:pPr marL="0" indent="0">
                  <a:buNone/>
                </a:pPr>
                <a:r>
                  <a:rPr lang="ja-JP" altLang="en-US" sz="1600" dirty="0" smtClean="0"/>
                  <a:t>①化学物質 </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𝑋</m:t>
                        </m:r>
                      </m:e>
                      <m:sub>
                        <m:r>
                          <a:rPr lang="en-US" altLang="ja-JP" sz="1600" b="0" i="1" smtClean="0">
                            <a:latin typeface="Cambria Math" panose="02040503050406030204" pitchFamily="18" charset="0"/>
                          </a:rPr>
                          <m:t>1</m:t>
                        </m:r>
                      </m:sub>
                    </m:sSub>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𝑋</m:t>
                        </m:r>
                      </m:e>
                      <m:sub>
                        <m:r>
                          <a:rPr lang="en-US" altLang="ja-JP" sz="1600" b="0" i="1" smtClean="0">
                            <a:latin typeface="Cambria Math" panose="02040503050406030204" pitchFamily="18" charset="0"/>
                          </a:rPr>
                          <m:t>2</m:t>
                        </m:r>
                      </m:sub>
                    </m:sSub>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𝑋</m:t>
                        </m:r>
                      </m:e>
                      <m:sub>
                        <m:r>
                          <a:rPr lang="en-US" altLang="ja-JP" sz="1600" b="0" i="1" smtClean="0">
                            <a:latin typeface="Cambria Math" panose="02040503050406030204" pitchFamily="18" charset="0"/>
                          </a:rPr>
                          <m:t>𝑛</m:t>
                        </m:r>
                      </m:sub>
                    </m:sSub>
                  </m:oMath>
                </a14:m>
                <a:r>
                  <a:rPr lang="en-US" altLang="ja-JP" sz="1600" dirty="0" smtClean="0"/>
                  <a:t> </a:t>
                </a:r>
                <a:r>
                  <a:rPr lang="ja-JP" altLang="en-US" sz="1600" dirty="0" smtClean="0"/>
                  <a:t>により構成される</a:t>
                </a:r>
                <a:r>
                  <a:rPr lang="en-US" altLang="ja-JP" sz="1600" dirty="0" smtClean="0"/>
                  <a:t>m</a:t>
                </a:r>
                <a:r>
                  <a:rPr lang="ja-JP" altLang="en-US" sz="1600" dirty="0" smtClean="0"/>
                  <a:t>種類の化学反応について</a:t>
                </a:r>
                <a:endParaRPr lang="en-US" altLang="ja-JP" sz="1600" dirty="0" smtClean="0"/>
              </a:p>
              <a:p>
                <a:pPr marL="0" indent="0">
                  <a:buNone/>
                </a:pPr>
                <a:r>
                  <a:rPr lang="en-US" altLang="ja-JP" sz="1600" dirty="0" smtClean="0"/>
                  <a:t>	</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𝑠</m:t>
                        </m:r>
                      </m:e>
                      <m:sub>
                        <m:r>
                          <a:rPr lang="en-US" altLang="ja-JP" sz="1600" b="0" i="1" smtClean="0">
                            <a:latin typeface="Cambria Math" panose="02040503050406030204" pitchFamily="18" charset="0"/>
                          </a:rPr>
                          <m:t>𝑖𝑗</m:t>
                        </m:r>
                      </m:sub>
                    </m:sSub>
                  </m:oMath>
                </a14:m>
                <a:r>
                  <a:rPr lang="ja-JP" altLang="en-US" sz="1600" dirty="0" smtClean="0"/>
                  <a:t>：反応</a:t>
                </a:r>
                <a:r>
                  <a:rPr lang="en-US" altLang="ja-JP" sz="1600" dirty="0"/>
                  <a:t>j</a:t>
                </a:r>
                <a:r>
                  <a:rPr lang="ja-JP" altLang="en-US" sz="1600" dirty="0" smtClean="0"/>
                  <a:t>に</a:t>
                </a:r>
                <a:r>
                  <a:rPr lang="ja-JP" altLang="en-US" sz="1600" dirty="0"/>
                  <a:t>おける</a:t>
                </a:r>
                <a:r>
                  <a:rPr lang="ja-JP" altLang="en-US" sz="16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a:rPr lang="en-US" altLang="ja-JP" sz="1600" b="0" i="1" smtClean="0">
                            <a:latin typeface="Cambria Math" panose="02040503050406030204" pitchFamily="18" charset="0"/>
                          </a:rPr>
                          <m:t>𝑖</m:t>
                        </m:r>
                      </m:sub>
                    </m:sSub>
                  </m:oMath>
                </a14:m>
                <a:r>
                  <a:rPr lang="ja-JP" altLang="en-US" sz="1600" dirty="0"/>
                  <a:t>の化学反応量</a:t>
                </a:r>
                <a:r>
                  <a:rPr lang="en-US" altLang="ja-JP" sz="1600" dirty="0"/>
                  <a:t>(Stoichiometry)</a:t>
                </a:r>
                <a:r>
                  <a:rPr lang="ja-JP" altLang="en-US" sz="1600" dirty="0"/>
                  <a:t> </a:t>
                </a:r>
                <a:endParaRPr lang="en-US" altLang="ja-JP" sz="1600" dirty="0"/>
              </a:p>
              <a:p>
                <a:pPr marL="0" indent="0">
                  <a:buNone/>
                </a:pPr>
                <a:r>
                  <a:rPr kumimoji="1" lang="en-US" altLang="ja-JP" sz="1600" dirty="0" smtClean="0">
                    <a:ea typeface="Cambria Math" panose="02040503050406030204" pitchFamily="18" charset="0"/>
                  </a:rPr>
                  <a:t>	</a:t>
                </a:r>
                <a14:m>
                  <m:oMath xmlns:m="http://schemas.openxmlformats.org/officeDocument/2006/math">
                    <m:acc>
                      <m:accPr>
                        <m:chr m:val="⃗"/>
                        <m:ctrlPr>
                          <a:rPr kumimoji="1" lang="en-US" altLang="ja-JP" sz="1600" i="1" smtClean="0">
                            <a:latin typeface="Cambria Math" panose="02040503050406030204" pitchFamily="18" charset="0"/>
                            <a:ea typeface="Cambria Math" panose="02040503050406030204" pitchFamily="18" charset="0"/>
                          </a:rPr>
                        </m:ctrlPr>
                      </m:accPr>
                      <m:e>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𝑠</m:t>
                            </m:r>
                          </m:e>
                          <m:sub>
                            <m:r>
                              <a:rPr kumimoji="1" lang="en-US" altLang="ja-JP" sz="1600" b="0" i="1" smtClean="0">
                                <a:latin typeface="Cambria Math" panose="02040503050406030204" pitchFamily="18" charset="0"/>
                                <a:ea typeface="Cambria Math" panose="02040503050406030204" pitchFamily="18" charset="0"/>
                              </a:rPr>
                              <m:t>𝑗</m:t>
                            </m:r>
                          </m:sub>
                        </m:sSub>
                      </m:e>
                    </m:acc>
                    <m:r>
                      <a:rPr kumimoji="1" lang="en-US" altLang="ja-JP" sz="1600" i="1" smtClean="0">
                        <a:latin typeface="Cambria Math" panose="02040503050406030204" pitchFamily="18" charset="0"/>
                        <a:ea typeface="Cambria Math" panose="02040503050406030204" pitchFamily="18" charset="0"/>
                      </a:rPr>
                      <m:t>=</m:t>
                    </m:r>
                    <m:sSup>
                      <m:sSupPr>
                        <m:ctrlPr>
                          <a:rPr kumimoji="1" lang="en-US" altLang="ja-JP" sz="1600" i="1" smtClean="0">
                            <a:latin typeface="Cambria Math" panose="02040503050406030204" pitchFamily="18" charset="0"/>
                            <a:ea typeface="Cambria Math" panose="02040503050406030204" pitchFamily="18" charset="0"/>
                          </a:rPr>
                        </m:ctrlPr>
                      </m:sSupPr>
                      <m:e>
                        <m:d>
                          <m:dPr>
                            <m:ctrlPr>
                              <a:rPr lang="en-US" altLang="ja-JP" sz="1600" i="1">
                                <a:latin typeface="Cambria Math" panose="02040503050406030204" pitchFamily="18" charset="0"/>
                                <a:ea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𝑠</m:t>
                                </m:r>
                              </m:e>
                              <m:sub>
                                <m:r>
                                  <a:rPr lang="en-US" altLang="ja-JP" sz="1600" i="1">
                                    <a:latin typeface="Cambria Math" panose="02040503050406030204" pitchFamily="18" charset="0"/>
                                    <a:ea typeface="Cambria Math" panose="02040503050406030204" pitchFamily="18" charset="0"/>
                                  </a:rPr>
                                  <m:t>1</m:t>
                                </m:r>
                                <m:r>
                                  <a:rPr lang="en-US" altLang="ja-JP" sz="1600" i="1">
                                    <a:latin typeface="Cambria Math" panose="02040503050406030204" pitchFamily="18" charset="0"/>
                                    <a:ea typeface="Cambria Math" panose="02040503050406030204" pitchFamily="18" charset="0"/>
                                  </a:rPr>
                                  <m:t>𝑗</m:t>
                                </m:r>
                              </m:sub>
                            </m:sSub>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𝑠</m:t>
                                </m:r>
                              </m:e>
                              <m:sub>
                                <m:r>
                                  <a:rPr lang="en-US" altLang="ja-JP" sz="1600" i="1">
                                    <a:latin typeface="Cambria Math" panose="02040503050406030204" pitchFamily="18" charset="0"/>
                                    <a:ea typeface="Cambria Math" panose="02040503050406030204" pitchFamily="18" charset="0"/>
                                  </a:rPr>
                                  <m:t>2</m:t>
                                </m:r>
                                <m:r>
                                  <a:rPr lang="en-US" altLang="ja-JP" sz="1600" i="1">
                                    <a:latin typeface="Cambria Math" panose="02040503050406030204" pitchFamily="18" charset="0"/>
                                    <a:ea typeface="Cambria Math" panose="02040503050406030204" pitchFamily="18" charset="0"/>
                                  </a:rPr>
                                  <m:t>𝑗</m:t>
                                </m:r>
                              </m:sub>
                            </m:sSub>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𝑠</m:t>
                                </m:r>
                              </m:e>
                              <m:sub>
                                <m:r>
                                  <a:rPr lang="en-US" altLang="ja-JP" sz="1600" i="1">
                                    <a:latin typeface="Cambria Math" panose="02040503050406030204" pitchFamily="18" charset="0"/>
                                    <a:ea typeface="Cambria Math" panose="02040503050406030204" pitchFamily="18" charset="0"/>
                                  </a:rPr>
                                  <m:t>𝑛𝑗</m:t>
                                </m:r>
                              </m:sub>
                            </m:sSub>
                          </m:e>
                        </m:d>
                      </m:e>
                      <m:sup>
                        <m:r>
                          <a:rPr kumimoji="1" lang="en-US" altLang="ja-JP" sz="1600" b="0" i="1" smtClean="0">
                            <a:latin typeface="Cambria Math" panose="02040503050406030204" pitchFamily="18" charset="0"/>
                            <a:ea typeface="Cambria Math" panose="02040503050406030204" pitchFamily="18" charset="0"/>
                          </a:rPr>
                          <m:t>𝑇</m:t>
                        </m:r>
                      </m:sup>
                    </m:sSup>
                  </m:oMath>
                </a14:m>
                <a:r>
                  <a:rPr kumimoji="1" lang="ja-JP" altLang="en-US" sz="1600" dirty="0" smtClean="0"/>
                  <a:t>：反応</a:t>
                </a:r>
                <a:r>
                  <a:rPr kumimoji="1" lang="en-US" altLang="ja-JP" sz="1600" dirty="0" smtClean="0"/>
                  <a:t>j</a:t>
                </a:r>
                <a:r>
                  <a:rPr kumimoji="1" lang="ja-JP" altLang="en-US" sz="1600" dirty="0" smtClean="0"/>
                  <a:t>の化学量ベクトル</a:t>
                </a:r>
                <a:r>
                  <a:rPr kumimoji="1" lang="en-US" altLang="ja-JP" sz="1600" dirty="0" smtClean="0"/>
                  <a:t>(Stoichiometric vector)</a:t>
                </a:r>
              </a:p>
              <a:p>
                <a:pPr marL="0" indent="0">
                  <a:buNone/>
                </a:pPr>
                <a:r>
                  <a:rPr lang="en-US" altLang="ja-JP" sz="1600" dirty="0"/>
                  <a:t>	</a:t>
                </a:r>
                <a14:m>
                  <m:oMath xmlns:m="http://schemas.openxmlformats.org/officeDocument/2006/math">
                    <m:r>
                      <m:rPr>
                        <m:sty m:val="p"/>
                      </m:rPr>
                      <a:rPr lang="en-US" altLang="ja-JP" sz="1600" b="0" i="0" smtClean="0">
                        <a:latin typeface="Cambria Math" panose="02040503050406030204" pitchFamily="18" charset="0"/>
                      </a:rPr>
                      <m:t>S</m:t>
                    </m:r>
                    <m:r>
                      <a:rPr lang="en-US" altLang="ja-JP" sz="1600" b="0" i="1" smtClean="0">
                        <a:latin typeface="Cambria Math" panose="02040503050406030204" pitchFamily="18" charset="0"/>
                      </a:rPr>
                      <m:t>=</m:t>
                    </m:r>
                    <m:d>
                      <m:dPr>
                        <m:ctrlPr>
                          <a:rPr lang="en-US" altLang="ja-JP" sz="1600" i="1" smtClean="0">
                            <a:latin typeface="Cambria Math" panose="02040503050406030204" pitchFamily="18" charset="0"/>
                          </a:rPr>
                        </m:ctrlPr>
                      </m:dPr>
                      <m:e>
                        <m:acc>
                          <m:accPr>
                            <m:chr m:val="⃗"/>
                            <m:ctrlPr>
                              <a:rPr lang="en-US" altLang="ja-JP" sz="1600" i="1">
                                <a:latin typeface="Cambria Math" panose="02040503050406030204" pitchFamily="18" charset="0"/>
                                <a:ea typeface="Cambria Math" panose="02040503050406030204" pitchFamily="18" charset="0"/>
                              </a:rPr>
                            </m:ctrlPr>
                          </m:acc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𝑠</m:t>
                                </m:r>
                              </m:e>
                              <m:sub>
                                <m:r>
                                  <a:rPr lang="en-US" altLang="ja-JP" sz="1600" b="0" i="1" smtClean="0">
                                    <a:latin typeface="Cambria Math" panose="02040503050406030204" pitchFamily="18" charset="0"/>
                                    <a:ea typeface="Cambria Math" panose="02040503050406030204" pitchFamily="18" charset="0"/>
                                  </a:rPr>
                                  <m:t>1</m:t>
                                </m:r>
                              </m:sub>
                            </m:sSub>
                          </m:e>
                        </m:acc>
                        <m:r>
                          <a:rPr lang="en-US" altLang="ja-JP" sz="1600" b="0" i="1" smtClean="0">
                            <a:latin typeface="Cambria Math" panose="02040503050406030204" pitchFamily="18" charset="0"/>
                            <a:ea typeface="Cambria Math" panose="02040503050406030204" pitchFamily="18" charset="0"/>
                          </a:rPr>
                          <m:t>,</m:t>
                        </m:r>
                        <m:acc>
                          <m:accPr>
                            <m:chr m:val="⃗"/>
                            <m:ctrlPr>
                              <a:rPr lang="en-US" altLang="ja-JP" sz="1600" i="1">
                                <a:latin typeface="Cambria Math" panose="02040503050406030204" pitchFamily="18" charset="0"/>
                                <a:ea typeface="Cambria Math" panose="02040503050406030204" pitchFamily="18" charset="0"/>
                              </a:rPr>
                            </m:ctrlPr>
                          </m:acc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𝑠</m:t>
                                </m:r>
                              </m:e>
                              <m:sub>
                                <m:r>
                                  <a:rPr lang="en-US" altLang="ja-JP" sz="1600" b="0" i="1" smtClean="0">
                                    <a:latin typeface="Cambria Math" panose="02040503050406030204" pitchFamily="18" charset="0"/>
                                    <a:ea typeface="Cambria Math" panose="02040503050406030204" pitchFamily="18" charset="0"/>
                                  </a:rPr>
                                  <m:t>2</m:t>
                                </m:r>
                              </m:sub>
                            </m:sSub>
                          </m:e>
                        </m:acc>
                        <m:r>
                          <a:rPr lang="en-US" altLang="ja-JP" sz="1600" b="0" i="1" smtClean="0">
                            <a:latin typeface="Cambria Math" panose="02040503050406030204" pitchFamily="18" charset="0"/>
                            <a:ea typeface="Cambria Math" panose="02040503050406030204" pitchFamily="18" charset="0"/>
                          </a:rPr>
                          <m:t>,…,</m:t>
                        </m:r>
                        <m:acc>
                          <m:accPr>
                            <m:chr m:val="⃗"/>
                            <m:ctrlPr>
                              <a:rPr lang="en-US" altLang="ja-JP" sz="1600" i="1">
                                <a:latin typeface="Cambria Math" panose="02040503050406030204" pitchFamily="18" charset="0"/>
                                <a:ea typeface="Cambria Math" panose="02040503050406030204" pitchFamily="18" charset="0"/>
                              </a:rPr>
                            </m:ctrlPr>
                          </m:acc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𝑠</m:t>
                                </m:r>
                              </m:e>
                              <m:sub>
                                <m:r>
                                  <a:rPr lang="en-US" altLang="ja-JP" sz="1600" b="0" i="1" smtClean="0">
                                    <a:latin typeface="Cambria Math" panose="02040503050406030204" pitchFamily="18" charset="0"/>
                                    <a:ea typeface="Cambria Math" panose="02040503050406030204" pitchFamily="18" charset="0"/>
                                  </a:rPr>
                                  <m:t>𝑚</m:t>
                                </m:r>
                              </m:sub>
                            </m:sSub>
                          </m:e>
                        </m:acc>
                      </m:e>
                    </m:d>
                  </m:oMath>
                </a14:m>
                <a:r>
                  <a:rPr lang="ja-JP" altLang="en-US" sz="1600" dirty="0" smtClean="0"/>
                  <a:t>：化学量論行列</a:t>
                </a:r>
                <a:r>
                  <a:rPr lang="en-US" altLang="ja-JP" sz="1600" dirty="0" smtClean="0"/>
                  <a:t>(Stoichiometric matrix</a:t>
                </a:r>
                <a:r>
                  <a:rPr lang="ja-JP" altLang="en-US" sz="1600" dirty="0" smtClean="0"/>
                  <a:t>：</a:t>
                </a:r>
                <a:r>
                  <a:rPr lang="en-US" altLang="ja-JP" sz="1600" dirty="0" smtClean="0"/>
                  <a:t>n</a:t>
                </a:r>
                <a:r>
                  <a:rPr lang="ja-JP" altLang="en-US" sz="1600" dirty="0" smtClean="0"/>
                  <a:t>行</a:t>
                </a:r>
                <a:r>
                  <a:rPr lang="en-US" altLang="ja-JP" sz="1600" dirty="0" smtClean="0"/>
                  <a:t>m</a:t>
                </a:r>
                <a:r>
                  <a:rPr lang="ja-JP" altLang="en-US" sz="1600" dirty="0" smtClean="0"/>
                  <a:t>列</a:t>
                </a:r>
                <a:r>
                  <a:rPr lang="en-US" altLang="ja-JP" sz="1600" dirty="0" smtClean="0"/>
                  <a:t>)</a:t>
                </a:r>
              </a:p>
              <a:p>
                <a:pPr marL="0" indent="0">
                  <a:buNone/>
                </a:pPr>
                <a:r>
                  <a:rPr lang="ja-JP" altLang="en-US" sz="1600" dirty="0" smtClean="0"/>
                  <a:t>②</a:t>
                </a:r>
                <a14:m>
                  <m:oMath xmlns:m="http://schemas.openxmlformats.org/officeDocument/2006/math">
                    <m:r>
                      <a:rPr lang="ja-JP" altLang="en-US" sz="1600" i="1">
                        <a:latin typeface="Cambria Math" panose="02040503050406030204" pitchFamily="18" charset="0"/>
                      </a:rPr>
                      <m:t>各</m:t>
                    </m:r>
                  </m:oMath>
                </a14:m>
                <a:r>
                  <a:rPr lang="ja-JP" altLang="en-US" sz="1600" dirty="0"/>
                  <a:t>物質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a:rPr lang="en-US" altLang="ja-JP" sz="1600" i="1">
                            <a:latin typeface="Cambria Math" panose="02040503050406030204" pitchFamily="18" charset="0"/>
                          </a:rPr>
                          <m:t>𝑖</m:t>
                        </m:r>
                      </m:sub>
                    </m:sSub>
                    <m:r>
                      <a:rPr lang="en-US" altLang="ja-JP" sz="1600" i="1">
                        <a:latin typeface="Cambria Math" panose="02040503050406030204" pitchFamily="18" charset="0"/>
                      </a:rPr>
                      <m:t> </m:t>
                    </m:r>
                    <m:r>
                      <a:rPr lang="ja-JP" altLang="en-US" sz="1600" i="1">
                        <a:latin typeface="Cambria Math" panose="02040503050406030204" pitchFamily="18" charset="0"/>
                      </a:rPr>
                      <m:t>の</m:t>
                    </m:r>
                  </m:oMath>
                </a14:m>
                <a:r>
                  <a:rPr lang="ja-JP" altLang="en-US" sz="1600" dirty="0"/>
                  <a:t>濃度を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r>
                      <a:rPr lang="en-US" altLang="ja-JP" sz="1600" b="0" i="1" smtClean="0">
                        <a:latin typeface="Cambria Math" panose="02040503050406030204" pitchFamily="18" charset="0"/>
                      </a:rPr>
                      <m:t>,</m:t>
                    </m:r>
                    <m:r>
                      <m:rPr>
                        <m:nor/>
                      </m:rPr>
                      <a:rPr lang="ja-JP" altLang="en-US" sz="1600" dirty="0"/>
                      <m:t>反応</m:t>
                    </m:r>
                    <m:r>
                      <m:rPr>
                        <m:nor/>
                      </m:rPr>
                      <a:rPr lang="en-US" altLang="ja-JP" sz="1600" dirty="0"/>
                      <m:t>j</m:t>
                    </m:r>
                    <m:r>
                      <m:rPr>
                        <m:nor/>
                      </m:rPr>
                      <a:rPr lang="ja-JP" altLang="en-US" sz="1600" dirty="0"/>
                      <m:t>が生じる頻度</m:t>
                    </m:r>
                    <m:r>
                      <m:rPr>
                        <m:nor/>
                      </m:rPr>
                      <a:rPr lang="en-US" altLang="ja-JP" sz="1600" b="0" i="0" dirty="0" smtClean="0"/>
                      <m:t>(</m:t>
                    </m:r>
                    <m:r>
                      <m:rPr>
                        <m:nor/>
                      </m:rPr>
                      <a:rPr lang="en-US" altLang="ja-JP" sz="1600" b="0" i="0" dirty="0" smtClean="0"/>
                      <m:t>Propensity</m:t>
                    </m:r>
                    <m:r>
                      <m:rPr>
                        <m:nor/>
                      </m:rPr>
                      <a:rPr lang="en-US" altLang="ja-JP" sz="1600" b="0" i="0" dirty="0" smtClean="0"/>
                      <m:t> </m:t>
                    </m:r>
                    <m:r>
                      <m:rPr>
                        <m:nor/>
                      </m:rPr>
                      <a:rPr lang="en-US" altLang="ja-JP" sz="1600" b="0" i="0" dirty="0" smtClean="0"/>
                      <m:t>function</m:t>
                    </m:r>
                    <m:r>
                      <m:rPr>
                        <m:nor/>
                      </m:rPr>
                      <a:rPr lang="en-US" altLang="ja-JP" sz="1600" b="0" i="0" dirty="0" smtClean="0"/>
                      <m:t>)</m:t>
                    </m:r>
                    <m:r>
                      <m:rPr>
                        <m:nor/>
                      </m:rPr>
                      <a:rPr lang="ja-JP" altLang="en-US" sz="1600" dirty="0"/>
                      <m:t>を </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𝑓</m:t>
                        </m:r>
                      </m:e>
                      <m:sub>
                        <m:r>
                          <a:rPr lang="en-US" altLang="ja-JP" sz="1600" i="1">
                            <a:latin typeface="Cambria Math" panose="02040503050406030204" pitchFamily="18" charset="0"/>
                          </a:rPr>
                          <m:t>𝑗</m:t>
                        </m:r>
                      </m:sub>
                    </m:sSub>
                    <m:r>
                      <a:rPr lang="en-US" altLang="ja-JP" sz="1600" b="0" i="1" smtClean="0">
                        <a:latin typeface="Cambria Math" panose="02040503050406030204" pitchFamily="18" charset="0"/>
                      </a:rPr>
                      <m:t>(</m:t>
                    </m:r>
                    <m:acc>
                      <m:accPr>
                        <m:chr m:val="⃗"/>
                        <m:ctrlPr>
                          <a:rPr lang="en-US" altLang="ja-JP" sz="1600" b="0" i="1" smtClean="0">
                            <a:latin typeface="Cambria Math" panose="02040503050406030204" pitchFamily="18" charset="0"/>
                          </a:rPr>
                        </m:ctrlPr>
                      </m:accPr>
                      <m:e>
                        <m:r>
                          <a:rPr lang="en-US" altLang="ja-JP" sz="1600" b="0" i="1" smtClean="0">
                            <a:latin typeface="Cambria Math" panose="02040503050406030204" pitchFamily="18" charset="0"/>
                          </a:rPr>
                          <m:t>𝑥</m:t>
                        </m:r>
                      </m:e>
                    </m:acc>
                    <m:r>
                      <a:rPr lang="en-US" altLang="ja-JP" sz="1600" b="0" i="1" smtClean="0">
                        <a:latin typeface="Cambria Math" panose="02040503050406030204" pitchFamily="18" charset="0"/>
                      </a:rPr>
                      <m:t>)</m:t>
                    </m:r>
                  </m:oMath>
                </a14:m>
                <a:r>
                  <a:rPr kumimoji="1" lang="ja-JP" altLang="en-US" sz="1600" dirty="0" smtClean="0"/>
                  <a:t>とすると、</a:t>
                </a:r>
                <a:endParaRPr kumimoji="1" lang="en-US" altLang="ja-JP" sz="1600" dirty="0" smtClean="0"/>
              </a:p>
              <a:p>
                <a:pPr marL="0" indent="0">
                  <a:buNone/>
                </a:pPr>
                <a:r>
                  <a:rPr lang="en-US" altLang="ja-JP" sz="1600" dirty="0"/>
                  <a:t>	</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sub>
                    </m:sSub>
                    <m:r>
                      <a:rPr lang="en-US" altLang="ja-JP" sz="1600" b="0" i="1" smtClean="0">
                        <a:latin typeface="Cambria Math" panose="02040503050406030204" pitchFamily="18" charset="0"/>
                      </a:rPr>
                      <m:t> =</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𝑠</m:t>
                        </m:r>
                      </m:e>
                      <m:sub>
                        <m:r>
                          <a:rPr lang="en-US" altLang="ja-JP" sz="1600" b="0" i="1" smtClean="0">
                            <a:latin typeface="Cambria Math" panose="02040503050406030204" pitchFamily="18" charset="0"/>
                          </a:rPr>
                          <m:t>𝑖𝑗</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𝑓</m:t>
                        </m:r>
                      </m:e>
                      <m:sub>
                        <m:r>
                          <a:rPr lang="en-US" altLang="ja-JP" sz="1600" i="1">
                            <a:latin typeface="Cambria Math" panose="02040503050406030204" pitchFamily="18" charset="0"/>
                          </a:rPr>
                          <m:t>𝑗</m:t>
                        </m:r>
                      </m:sub>
                    </m:sSub>
                    <m:r>
                      <a:rPr lang="en-US" altLang="ja-JP" sz="1600" i="1">
                        <a:latin typeface="Cambria Math" panose="02040503050406030204" pitchFamily="18" charset="0"/>
                      </a:rPr>
                      <m:t>(</m:t>
                    </m:r>
                    <m:acc>
                      <m:accPr>
                        <m:chr m:val="⃗"/>
                        <m:ctrlPr>
                          <a:rPr lang="en-US" altLang="ja-JP" sz="1600" i="1">
                            <a:latin typeface="Cambria Math" panose="02040503050406030204" pitchFamily="18" charset="0"/>
                          </a:rPr>
                        </m:ctrlPr>
                      </m:accPr>
                      <m:e>
                        <m:r>
                          <a:rPr lang="en-US" altLang="ja-JP" sz="1600" i="1">
                            <a:latin typeface="Cambria Math" panose="02040503050406030204" pitchFamily="18" charset="0"/>
                          </a:rPr>
                          <m:t>𝑥</m:t>
                        </m:r>
                      </m:e>
                    </m:acc>
                    <m:r>
                      <a:rPr lang="en-US" altLang="ja-JP" sz="1600" i="1">
                        <a:latin typeface="Cambria Math" panose="02040503050406030204" pitchFamily="18" charset="0"/>
                      </a:rPr>
                      <m:t>)</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𝑉</m:t>
                    </m:r>
                  </m:oMath>
                </a14:m>
                <a:r>
                  <a:rPr kumimoji="1" lang="en-US" altLang="ja-JP" sz="1600" dirty="0" smtClean="0"/>
                  <a:t> </a:t>
                </a:r>
                <a14:m>
                  <m:oMath xmlns:m="http://schemas.openxmlformats.org/officeDocument/2006/math">
                    <m:r>
                      <a:rPr kumimoji="1" lang="en-US" altLang="ja-JP" sz="1600" b="0" i="1" dirty="0"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𝑠</m:t>
                        </m:r>
                      </m:e>
                      <m:sub>
                        <m:r>
                          <a:rPr lang="en-US" altLang="ja-JP" sz="1600" i="1">
                            <a:latin typeface="Cambria Math" panose="02040503050406030204" pitchFamily="18" charset="0"/>
                          </a:rPr>
                          <m:t>𝑖𝑗</m:t>
                        </m:r>
                      </m:sub>
                    </m:sSub>
                    <m:acc>
                      <m:accPr>
                        <m:chr m:val="̃"/>
                        <m:ctrlPr>
                          <a:rPr kumimoji="1" lang="en-US" altLang="ja-JP" sz="1600" b="0" i="1" dirty="0" smtClean="0">
                            <a:latin typeface="Cambria Math" panose="02040503050406030204" pitchFamily="18" charset="0"/>
                          </a:rPr>
                        </m:ctrlPr>
                      </m:accPr>
                      <m:e>
                        <m:sSub>
                          <m:sSubPr>
                            <m:ctrlPr>
                              <a:rPr kumimoji="1" lang="en-US" altLang="ja-JP" sz="1600" b="0" i="1" dirty="0" smtClean="0">
                                <a:latin typeface="Cambria Math" panose="02040503050406030204" pitchFamily="18" charset="0"/>
                              </a:rPr>
                            </m:ctrlPr>
                          </m:sSubPr>
                          <m:e>
                            <m:r>
                              <a:rPr kumimoji="1" lang="en-US" altLang="ja-JP" sz="1600" b="0" i="1" dirty="0" smtClean="0">
                                <a:latin typeface="Cambria Math" panose="02040503050406030204" pitchFamily="18" charset="0"/>
                              </a:rPr>
                              <m:t>𝑓</m:t>
                            </m:r>
                          </m:e>
                          <m:sub>
                            <m:r>
                              <a:rPr kumimoji="1" lang="en-US" altLang="ja-JP" sz="1600" b="0" i="1" dirty="0" smtClean="0">
                                <a:latin typeface="Cambria Math" panose="02040503050406030204" pitchFamily="18" charset="0"/>
                              </a:rPr>
                              <m:t>𝑗</m:t>
                            </m:r>
                          </m:sub>
                        </m:sSub>
                      </m:e>
                    </m:acc>
                    <m:r>
                      <a:rPr lang="en-US" altLang="ja-JP" sz="1600" i="1">
                        <a:latin typeface="Cambria Math" panose="02040503050406030204" pitchFamily="18" charset="0"/>
                      </a:rPr>
                      <m:t>(</m:t>
                    </m:r>
                    <m:acc>
                      <m:accPr>
                        <m:chr m:val="⃗"/>
                        <m:ctrlPr>
                          <a:rPr lang="en-US" altLang="ja-JP" sz="1600" i="1">
                            <a:latin typeface="Cambria Math" panose="02040503050406030204" pitchFamily="18" charset="0"/>
                          </a:rPr>
                        </m:ctrlPr>
                      </m:accPr>
                      <m:e>
                        <m:r>
                          <a:rPr lang="en-US" altLang="ja-JP" sz="1600" i="1">
                            <a:latin typeface="Cambria Math" panose="02040503050406030204" pitchFamily="18" charset="0"/>
                          </a:rPr>
                          <m:t>𝑥</m:t>
                        </m:r>
                      </m:e>
                    </m:acc>
                    <m:r>
                      <a:rPr lang="en-US" altLang="ja-JP" sz="1600" i="1">
                        <a:latin typeface="Cambria Math" panose="02040503050406030204" pitchFamily="18" charset="0"/>
                      </a:rPr>
                      <m:t>)</m:t>
                    </m:r>
                  </m:oMath>
                </a14:m>
                <a:r>
                  <a:rPr kumimoji="1" lang="en-US" altLang="ja-JP" sz="1600" dirty="0" smtClean="0"/>
                  <a:t> , </a:t>
                </a:r>
                <a:r>
                  <a:rPr lang="ja-JP" altLang="en-US" sz="1600" dirty="0"/>
                  <a:t>　</a:t>
                </a:r>
                <a14:m>
                  <m:oMath xmlns:m="http://schemas.openxmlformats.org/officeDocument/2006/math">
                    <m:acc>
                      <m:accPr>
                        <m:chr m:val="̃"/>
                        <m:ctrlPr>
                          <a:rPr lang="en-US" altLang="ja-JP" sz="1600" i="1" dirty="0">
                            <a:latin typeface="Cambria Math" panose="02040503050406030204" pitchFamily="18" charset="0"/>
                          </a:rPr>
                        </m:ctrlPr>
                      </m:accPr>
                      <m:e>
                        <m:sSub>
                          <m:sSubPr>
                            <m:ctrlPr>
                              <a:rPr lang="en-US" altLang="ja-JP" sz="1600" i="1" dirty="0">
                                <a:latin typeface="Cambria Math" panose="02040503050406030204" pitchFamily="18" charset="0"/>
                              </a:rPr>
                            </m:ctrlPr>
                          </m:sSubPr>
                          <m:e>
                            <m:r>
                              <a:rPr lang="en-US" altLang="ja-JP" sz="1600" i="1" dirty="0">
                                <a:latin typeface="Cambria Math" panose="02040503050406030204" pitchFamily="18" charset="0"/>
                              </a:rPr>
                              <m:t>𝑓</m:t>
                            </m:r>
                          </m:e>
                          <m:sub>
                            <m:r>
                              <a:rPr lang="en-US" altLang="ja-JP" sz="1600" i="1" dirty="0">
                                <a:latin typeface="Cambria Math" panose="02040503050406030204" pitchFamily="18" charset="0"/>
                              </a:rPr>
                              <m:t>𝑗</m:t>
                            </m:r>
                          </m:sub>
                        </m:sSub>
                      </m:e>
                    </m:acc>
                    <m:r>
                      <a:rPr lang="en-US" altLang="ja-JP" sz="1600" i="1">
                        <a:latin typeface="Cambria Math" panose="02040503050406030204" pitchFamily="18" charset="0"/>
                      </a:rPr>
                      <m:t>(</m:t>
                    </m:r>
                    <m:acc>
                      <m:accPr>
                        <m:chr m:val="⃗"/>
                        <m:ctrlPr>
                          <a:rPr lang="en-US" altLang="ja-JP" sz="1600" i="1">
                            <a:latin typeface="Cambria Math" panose="02040503050406030204" pitchFamily="18" charset="0"/>
                          </a:rPr>
                        </m:ctrlPr>
                      </m:accPr>
                      <m:e>
                        <m:r>
                          <a:rPr lang="en-US" altLang="ja-JP" sz="1600" i="1">
                            <a:latin typeface="Cambria Math" panose="02040503050406030204" pitchFamily="18" charset="0"/>
                          </a:rPr>
                          <m:t>𝑥</m:t>
                        </m:r>
                      </m:e>
                    </m:acc>
                    <m:r>
                      <a:rPr lang="en-US" altLang="ja-JP" sz="1600" i="1">
                        <a:latin typeface="Cambria Math" panose="02040503050406030204" pitchFamily="18" charset="0"/>
                      </a:rPr>
                      <m:t>)</m:t>
                    </m:r>
                  </m:oMath>
                </a14:m>
                <a:r>
                  <a:rPr lang="ja-JP" altLang="en-US" sz="1600" dirty="0" smtClean="0"/>
                  <a:t>：反応</a:t>
                </a:r>
                <a:r>
                  <a:rPr lang="en-US" altLang="ja-JP" sz="1600" dirty="0" smtClean="0"/>
                  <a:t>j</a:t>
                </a:r>
                <a:r>
                  <a:rPr lang="ja-JP" altLang="en-US" sz="1600" dirty="0" smtClean="0"/>
                  <a:t>の</a:t>
                </a:r>
                <a:r>
                  <a:rPr lang="en-US" altLang="ja-JP" sz="1600" dirty="0" smtClean="0"/>
                  <a:t>flux</a:t>
                </a:r>
              </a:p>
              <a:p>
                <a:pPr marL="0" indent="0">
                  <a:buNone/>
                </a:pPr>
                <a:r>
                  <a:rPr kumimoji="1" lang="en-US" altLang="ja-JP" sz="1600" dirty="0"/>
                  <a:t>	</a:t>
                </a:r>
                <a14:m>
                  <m:oMath xmlns:m="http://schemas.openxmlformats.org/officeDocument/2006/math">
                    <m:acc>
                      <m:accPr>
                        <m:chr m:val="⃗"/>
                        <m:ctrlPr>
                          <a:rPr lang="en-US" altLang="ja-JP" sz="1600" i="1">
                            <a:latin typeface="Cambria Math" panose="02040503050406030204" pitchFamily="18" charset="0"/>
                            <a:ea typeface="Cambria Math" panose="02040503050406030204" pitchFamily="18" charset="0"/>
                          </a:rPr>
                        </m:ctrlPr>
                      </m:accPr>
                      <m:e>
                        <m:r>
                          <a:rPr lang="en-US" altLang="ja-JP" sz="1600" b="0" i="1" smtClean="0">
                            <a:latin typeface="Cambria Math" panose="02040503050406030204" pitchFamily="18" charset="0"/>
                            <a:ea typeface="Cambria Math" panose="02040503050406030204" pitchFamily="18" charset="0"/>
                          </a:rPr>
                          <m:t>𝑓</m:t>
                        </m:r>
                      </m:e>
                    </m:acc>
                    <m:r>
                      <a:rPr lang="en-US" altLang="ja-JP" sz="1600" i="1">
                        <a:latin typeface="Cambria Math" panose="02040503050406030204" pitchFamily="18" charset="0"/>
                      </a:rPr>
                      <m:t>(</m:t>
                    </m:r>
                    <m:acc>
                      <m:accPr>
                        <m:chr m:val="⃗"/>
                        <m:ctrlPr>
                          <a:rPr lang="en-US" altLang="ja-JP" sz="1600" i="1">
                            <a:latin typeface="Cambria Math" panose="02040503050406030204" pitchFamily="18" charset="0"/>
                          </a:rPr>
                        </m:ctrlPr>
                      </m:accPr>
                      <m:e>
                        <m:r>
                          <a:rPr lang="en-US" altLang="ja-JP" sz="1600" i="1">
                            <a:latin typeface="Cambria Math" panose="02040503050406030204" pitchFamily="18" charset="0"/>
                          </a:rPr>
                          <m:t>𝑥</m:t>
                        </m:r>
                      </m:e>
                    </m:acc>
                    <m:r>
                      <a:rPr lang="en-US" altLang="ja-JP" sz="1600" i="1">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m:t>
                    </m:r>
                    <m:sSup>
                      <m:sSupPr>
                        <m:ctrlPr>
                          <a:rPr lang="en-US" altLang="ja-JP" sz="1600" i="1">
                            <a:latin typeface="Cambria Math" panose="02040503050406030204" pitchFamily="18" charset="0"/>
                            <a:ea typeface="Cambria Math" panose="02040503050406030204" pitchFamily="18" charset="0"/>
                          </a:rPr>
                        </m:ctrlPr>
                      </m:sSupPr>
                      <m:e>
                        <m:d>
                          <m:dPr>
                            <m:ctrlPr>
                              <a:rPr lang="en-US" altLang="ja-JP" sz="1600" i="1">
                                <a:latin typeface="Cambria Math" panose="02040503050406030204" pitchFamily="18" charset="0"/>
                                <a:ea typeface="Cambria Math" panose="02040503050406030204" pitchFamily="18" charset="0"/>
                              </a:rPr>
                            </m:ctrlPr>
                          </m:dPr>
                          <m:e>
                            <m:acc>
                              <m:accPr>
                                <m:chr m:val="̃"/>
                                <m:ctrlPr>
                                  <a:rPr lang="en-US" altLang="ja-JP" sz="1600" i="1" dirty="0">
                                    <a:latin typeface="Cambria Math" panose="02040503050406030204" pitchFamily="18" charset="0"/>
                                  </a:rPr>
                                </m:ctrlPr>
                              </m:accPr>
                              <m:e>
                                <m:sSub>
                                  <m:sSubPr>
                                    <m:ctrlPr>
                                      <a:rPr lang="en-US" altLang="ja-JP" sz="1600" i="1" dirty="0">
                                        <a:latin typeface="Cambria Math" panose="02040503050406030204" pitchFamily="18" charset="0"/>
                                      </a:rPr>
                                    </m:ctrlPr>
                                  </m:sSubPr>
                                  <m:e>
                                    <m:r>
                                      <a:rPr lang="en-US" altLang="ja-JP" sz="1600" i="1" dirty="0">
                                        <a:latin typeface="Cambria Math" panose="02040503050406030204" pitchFamily="18" charset="0"/>
                                      </a:rPr>
                                      <m:t>𝑓</m:t>
                                    </m:r>
                                  </m:e>
                                  <m:sub>
                                    <m:r>
                                      <a:rPr lang="en-US" altLang="ja-JP" sz="1600" b="0" i="1" dirty="0" smtClean="0">
                                        <a:latin typeface="Cambria Math" panose="02040503050406030204" pitchFamily="18" charset="0"/>
                                      </a:rPr>
                                      <m:t>1</m:t>
                                    </m:r>
                                  </m:sub>
                                </m:sSub>
                              </m:e>
                            </m:acc>
                            <m:d>
                              <m:dPr>
                                <m:ctrlPr>
                                  <a:rPr lang="en-US" altLang="ja-JP" sz="1600" i="1" dirty="0">
                                    <a:latin typeface="Cambria Math" panose="02040503050406030204" pitchFamily="18" charset="0"/>
                                  </a:rPr>
                                </m:ctrlPr>
                              </m:dPr>
                              <m:e>
                                <m:acc>
                                  <m:accPr>
                                    <m:chr m:val="⃗"/>
                                    <m:ctrlPr>
                                      <a:rPr lang="en-US" altLang="ja-JP" sz="1600" i="1">
                                        <a:latin typeface="Cambria Math" panose="02040503050406030204" pitchFamily="18" charset="0"/>
                                      </a:rPr>
                                    </m:ctrlPr>
                                  </m:accPr>
                                  <m:e>
                                    <m:r>
                                      <a:rPr lang="en-US" altLang="ja-JP" sz="1600" i="1">
                                        <a:latin typeface="Cambria Math" panose="02040503050406030204" pitchFamily="18" charset="0"/>
                                      </a:rPr>
                                      <m:t>𝑥</m:t>
                                    </m:r>
                                  </m:e>
                                </m:acc>
                              </m:e>
                            </m:d>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m:t>
                            </m:r>
                            <m:acc>
                              <m:accPr>
                                <m:chr m:val="̃"/>
                                <m:ctrlPr>
                                  <a:rPr lang="en-US" altLang="ja-JP" sz="1600" i="1" dirty="0">
                                    <a:latin typeface="Cambria Math" panose="02040503050406030204" pitchFamily="18" charset="0"/>
                                  </a:rPr>
                                </m:ctrlPr>
                              </m:accPr>
                              <m:e>
                                <m:sSub>
                                  <m:sSubPr>
                                    <m:ctrlPr>
                                      <a:rPr lang="en-US" altLang="ja-JP" sz="1600" i="1" dirty="0">
                                        <a:latin typeface="Cambria Math" panose="02040503050406030204" pitchFamily="18" charset="0"/>
                                      </a:rPr>
                                    </m:ctrlPr>
                                  </m:sSubPr>
                                  <m:e>
                                    <m:r>
                                      <a:rPr lang="en-US" altLang="ja-JP" sz="1600" i="1" dirty="0">
                                        <a:latin typeface="Cambria Math" panose="02040503050406030204" pitchFamily="18" charset="0"/>
                                      </a:rPr>
                                      <m:t>𝑓</m:t>
                                    </m:r>
                                  </m:e>
                                  <m:sub>
                                    <m:r>
                                      <a:rPr lang="en-US" altLang="ja-JP" sz="1600" b="0" i="1" dirty="0" smtClean="0">
                                        <a:latin typeface="Cambria Math" panose="02040503050406030204" pitchFamily="18" charset="0"/>
                                      </a:rPr>
                                      <m:t>𝑚</m:t>
                                    </m:r>
                                  </m:sub>
                                </m:sSub>
                              </m:e>
                            </m:acc>
                            <m:r>
                              <a:rPr lang="en-US" altLang="ja-JP" sz="1600" i="1">
                                <a:latin typeface="Cambria Math" panose="02040503050406030204" pitchFamily="18" charset="0"/>
                              </a:rPr>
                              <m:t>(</m:t>
                            </m:r>
                            <m:acc>
                              <m:accPr>
                                <m:chr m:val="⃗"/>
                                <m:ctrlPr>
                                  <a:rPr lang="en-US" altLang="ja-JP" sz="1600" i="1">
                                    <a:latin typeface="Cambria Math" panose="02040503050406030204" pitchFamily="18" charset="0"/>
                                  </a:rPr>
                                </m:ctrlPr>
                              </m:accPr>
                              <m:e>
                                <m:r>
                                  <a:rPr lang="en-US" altLang="ja-JP" sz="1600" i="1">
                                    <a:latin typeface="Cambria Math" panose="02040503050406030204" pitchFamily="18" charset="0"/>
                                  </a:rPr>
                                  <m:t>𝑥</m:t>
                                </m:r>
                              </m:e>
                            </m:acc>
                            <m:r>
                              <a:rPr lang="en-US" altLang="ja-JP" sz="1600" i="1" smtClean="0">
                                <a:latin typeface="Cambria Math" panose="02040503050406030204" pitchFamily="18" charset="0"/>
                              </a:rPr>
                              <m:t>)</m:t>
                            </m:r>
                            <m:r>
                              <a:rPr lang="en-US" altLang="ja-JP" sz="1600" i="1" smtClean="0">
                                <a:latin typeface="Cambria Math" panose="02040503050406030204" pitchFamily="18" charset="0"/>
                                <a:ea typeface="Cambria Math" panose="02040503050406030204" pitchFamily="18" charset="0"/>
                              </a:rPr>
                              <m:t> </m:t>
                            </m:r>
                          </m:e>
                        </m:d>
                      </m:e>
                      <m:sup>
                        <m:r>
                          <a:rPr lang="en-US" altLang="ja-JP" sz="1600" i="1">
                            <a:latin typeface="Cambria Math" panose="02040503050406030204" pitchFamily="18" charset="0"/>
                            <a:ea typeface="Cambria Math" panose="02040503050406030204" pitchFamily="18" charset="0"/>
                          </a:rPr>
                          <m:t>𝑇</m:t>
                        </m:r>
                      </m:sup>
                    </m:sSup>
                  </m:oMath>
                </a14:m>
                <a:r>
                  <a:rPr kumimoji="1" lang="ja-JP" altLang="en-US" sz="1600" dirty="0" smtClean="0"/>
                  <a:t>を用いて、</a:t>
                </a:r>
                <a14:m>
                  <m:oMath xmlns:m="http://schemas.openxmlformats.org/officeDocument/2006/math">
                    <m:r>
                      <a:rPr kumimoji="1" lang="ja-JP" altLang="en-US" sz="1600" i="1" smtClean="0">
                        <a:latin typeface="Cambria Math" panose="02040503050406030204" pitchFamily="18" charset="0"/>
                      </a:rPr>
                      <m:t>∆</m:t>
                    </m:r>
                    <m:acc>
                      <m:accPr>
                        <m:chr m:val="⃗"/>
                        <m:ctrlPr>
                          <a:rPr kumimoji="1" lang="ja-JP" altLang="en-US" sz="1600" i="1" smtClean="0">
                            <a:latin typeface="Cambria Math" panose="02040503050406030204" pitchFamily="18" charset="0"/>
                          </a:rPr>
                        </m:ctrlPr>
                      </m:accPr>
                      <m:e>
                        <m:r>
                          <a:rPr kumimoji="1" lang="en-US" altLang="ja-JP" sz="1600" b="0" i="1" smtClean="0">
                            <a:latin typeface="Cambria Math" panose="02040503050406030204" pitchFamily="18" charset="0"/>
                          </a:rPr>
                          <m:t>𝑥</m:t>
                        </m:r>
                      </m:e>
                    </m:acc>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𝑆</m:t>
                    </m:r>
                    <m:acc>
                      <m:accPr>
                        <m:chr m:val="⃗"/>
                        <m:ctrlPr>
                          <a:rPr lang="en-US" altLang="ja-JP" sz="1600" i="1">
                            <a:latin typeface="Cambria Math" panose="02040503050406030204" pitchFamily="18" charset="0"/>
                            <a:ea typeface="Cambria Math" panose="02040503050406030204" pitchFamily="18" charset="0"/>
                          </a:rPr>
                        </m:ctrlPr>
                      </m:accPr>
                      <m:e>
                        <m:r>
                          <a:rPr lang="en-US" altLang="ja-JP" sz="1600" i="1">
                            <a:latin typeface="Cambria Math" panose="02040503050406030204" pitchFamily="18" charset="0"/>
                            <a:ea typeface="Cambria Math" panose="02040503050406030204" pitchFamily="18" charset="0"/>
                          </a:rPr>
                          <m:t>𝑓</m:t>
                        </m:r>
                      </m:e>
                    </m:acc>
                    <m:d>
                      <m:dPr>
                        <m:ctrlPr>
                          <a:rPr lang="en-US" altLang="ja-JP" sz="1600" i="1">
                            <a:latin typeface="Cambria Math" panose="02040503050406030204" pitchFamily="18" charset="0"/>
                            <a:ea typeface="Cambria Math" panose="02040503050406030204" pitchFamily="18" charset="0"/>
                          </a:rPr>
                        </m:ctrlPr>
                      </m:dPr>
                      <m:e>
                        <m:acc>
                          <m:accPr>
                            <m:chr m:val="⃗"/>
                            <m:ctrlPr>
                              <a:rPr lang="en-US" altLang="ja-JP" sz="1600" i="1">
                                <a:latin typeface="Cambria Math" panose="02040503050406030204" pitchFamily="18" charset="0"/>
                              </a:rPr>
                            </m:ctrlPr>
                          </m:accPr>
                          <m:e>
                            <m:r>
                              <a:rPr lang="en-US" altLang="ja-JP" sz="1600" i="1">
                                <a:latin typeface="Cambria Math" panose="02040503050406030204" pitchFamily="18" charset="0"/>
                              </a:rPr>
                              <m:t>𝑥</m:t>
                            </m:r>
                          </m:e>
                        </m:acc>
                      </m:e>
                    </m:d>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𝑡</m:t>
                    </m:r>
                    <m:r>
                      <a:rPr lang="en-US" altLang="ja-JP" sz="1600" b="0" i="1" smtClean="0">
                        <a:latin typeface="Cambria Math" panose="02040503050406030204" pitchFamily="18" charset="0"/>
                        <a:ea typeface="Cambria Math" panose="02040503050406030204" pitchFamily="18" charset="0"/>
                      </a:rPr>
                      <m:t> </m:t>
                    </m:r>
                  </m:oMath>
                </a14:m>
                <a:r>
                  <a:rPr kumimoji="1" lang="ja-JP" altLang="en-US" sz="1600" dirty="0" smtClean="0"/>
                  <a:t>とかけるので</a:t>
                </a:r>
                <a:endParaRPr kumimoji="1" lang="en-US" altLang="ja-JP" sz="1600" dirty="0" smtClean="0"/>
              </a:p>
              <a:p>
                <a14:m>
                  <m:oMath xmlns:m="http://schemas.openxmlformats.org/officeDocument/2006/math">
                    <m:f>
                      <m:fPr>
                        <m:ctrlPr>
                          <a:rPr kumimoji="1" lang="en-US" altLang="ja-JP" i="1" smtClean="0">
                            <a:latin typeface="Cambria Math" panose="02040503050406030204" pitchFamily="18" charset="0"/>
                          </a:rPr>
                        </m:ctrlPr>
                      </m:fPr>
                      <m:num>
                        <m:r>
                          <a:rPr kumimoji="1" lang="en-US" altLang="ja-JP" b="0" i="1" smtClean="0">
                            <a:latin typeface="Cambria Math" panose="02040503050406030204" pitchFamily="18" charset="0"/>
                          </a:rPr>
                          <m:t>𝑑</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𝑥</m:t>
                            </m:r>
                          </m:e>
                        </m:acc>
                      </m:num>
                      <m:den>
                        <m:r>
                          <a:rPr kumimoji="1" lang="en-US" altLang="ja-JP" b="0" i="1" smtClean="0">
                            <a:latin typeface="Cambria Math" panose="02040503050406030204" pitchFamily="18" charset="0"/>
                          </a:rPr>
                          <m:t>𝑑𝑡</m:t>
                        </m:r>
                      </m:den>
                    </m:f>
                    <m:r>
                      <a:rPr kumimoji="1" lang="en-US" altLang="ja-JP" b="0" i="1" smtClean="0">
                        <a:latin typeface="Cambria Math" panose="02040503050406030204" pitchFamily="18" charset="0"/>
                      </a:rPr>
                      <m:t>=</m:t>
                    </m:r>
                    <m:r>
                      <a:rPr lang="en-US" altLang="ja-JP" i="1">
                        <a:latin typeface="Cambria Math" panose="02040503050406030204" pitchFamily="18" charset="0"/>
                      </a:rPr>
                      <m:t>𝑆</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𝑓</m:t>
                        </m:r>
                      </m:e>
                    </m:acc>
                    <m:d>
                      <m:dPr>
                        <m:ctrlPr>
                          <a:rPr lang="en-US" altLang="ja-JP" i="1">
                            <a:latin typeface="Cambria Math" panose="02040503050406030204" pitchFamily="18" charset="0"/>
                            <a:ea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d>
                  </m:oMath>
                </a14:m>
                <a:r>
                  <a:rPr kumimoji="1" lang="ja-JP" altLang="en-US" dirty="0" smtClean="0"/>
                  <a:t>：化学反応系の決定論的微分方程式</a:t>
                </a:r>
                <a:endParaRPr kumimoji="1" lang="ja-JP" altLang="en-US"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4" y="1463041"/>
                <a:ext cx="8596668" cy="4578322"/>
              </a:xfrm>
              <a:blipFill rotWithShape="0">
                <a:blip r:embed="rId3"/>
                <a:stretch>
                  <a:fillRect l="-355" t="-119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58087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3" y="609600"/>
            <a:ext cx="8693089" cy="678570"/>
          </a:xfrm>
        </p:spPr>
        <p:txBody>
          <a:bodyPr/>
          <a:lstStyle/>
          <a:p>
            <a:r>
              <a:rPr lang="ja-JP" altLang="en-US" dirty="0"/>
              <a:t>反応拡散</a:t>
            </a:r>
            <a:r>
              <a:rPr lang="ja-JP" altLang="en-US" dirty="0" smtClean="0"/>
              <a:t>系</a:t>
            </a:r>
            <a:r>
              <a:rPr lang="ja-JP" altLang="en-US" dirty="0" smtClean="0"/>
              <a:t>による形態形成のモデリング</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77333" y="1349829"/>
                <a:ext cx="8596669" cy="4691534"/>
              </a:xfrm>
            </p:spPr>
            <p:txBody>
              <a:bodyPr/>
              <a:lstStyle/>
              <a:p>
                <a:r>
                  <a:rPr kumimoji="1" lang="en-US" altLang="ja-JP" dirty="0" smtClean="0"/>
                  <a:t>Turing Pattern</a:t>
                </a:r>
                <a:r>
                  <a:rPr kumimoji="1" lang="ja-JP" altLang="en-US" dirty="0" smtClean="0"/>
                  <a:t>：生物の形態形成の反応拡散モデル</a:t>
                </a:r>
                <a:endParaRPr kumimoji="1" lang="en-US" altLang="ja-JP" dirty="0" smtClean="0"/>
              </a:p>
              <a:p>
                <a:pPr marL="0" indent="0">
                  <a:buNone/>
                </a:pPr>
                <a:r>
                  <a:rPr lang="en-US" altLang="ja-JP" sz="1600" dirty="0" smtClean="0"/>
                  <a:t>	</a:t>
                </a:r>
                <a14:m>
                  <m:oMath xmlns:m="http://schemas.openxmlformats.org/officeDocument/2006/math">
                    <m:d>
                      <m:dPr>
                        <m:begChr m:val="{"/>
                        <m:endChr m:val=""/>
                        <m:ctrlPr>
                          <a:rPr lang="en-US" altLang="ja-JP" sz="1600" i="1" smtClean="0">
                            <a:latin typeface="Cambria Math" panose="02040503050406030204" pitchFamily="18" charset="0"/>
                          </a:rPr>
                        </m:ctrlPr>
                      </m:dPr>
                      <m:e>
                        <m:eqArr>
                          <m:eqArrPr>
                            <m:ctrlPr>
                              <a:rPr lang="en-US" altLang="ja-JP" sz="1600" i="1" smtClean="0">
                                <a:latin typeface="Cambria Math" panose="02040503050406030204" pitchFamily="18" charset="0"/>
                              </a:rPr>
                            </m:ctrlPr>
                          </m:eqArrPr>
                          <m:e>
                            <m:f>
                              <m:fPr>
                                <m:ctrlPr>
                                  <a:rPr lang="en-US" altLang="ja-JP" sz="1600" i="1" smtClean="0">
                                    <a:latin typeface="Cambria Math" panose="02040503050406030204" pitchFamily="18" charset="0"/>
                                  </a:rPr>
                                </m:ctrlPr>
                              </m:fPr>
                              <m:num>
                                <m:r>
                                  <a:rPr lang="ja-JP" altLang="en-US" sz="1600" i="1" smtClean="0">
                                    <a:latin typeface="Cambria Math" panose="02040503050406030204" pitchFamily="18" charset="0"/>
                                  </a:rPr>
                                  <m:t>𝜕</m:t>
                                </m:r>
                                <m:r>
                                  <a:rPr lang="en-US" altLang="ja-JP" sz="1600" b="0" i="1" smtClean="0">
                                    <a:latin typeface="Cambria Math" panose="02040503050406030204" pitchFamily="18" charset="0"/>
                                  </a:rPr>
                                  <m:t>𝑢</m:t>
                                </m:r>
                              </m:num>
                              <m:den>
                                <m:r>
                                  <a:rPr lang="ja-JP" altLang="en-US" sz="1600" i="1" smtClean="0">
                                    <a:latin typeface="Cambria Math" panose="02040503050406030204" pitchFamily="18" charset="0"/>
                                  </a:rPr>
                                  <m:t>𝜕</m:t>
                                </m:r>
                                <m:r>
                                  <a:rPr lang="en-US" altLang="ja-JP" sz="1600" b="0" i="1" smtClean="0">
                                    <a:latin typeface="Cambria Math" panose="02040503050406030204" pitchFamily="18" charset="0"/>
                                  </a:rPr>
                                  <m:t>𝑡</m:t>
                                </m:r>
                              </m:den>
                            </m:f>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𝑓</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𝑢</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𝑣</m:t>
                                </m:r>
                              </m:e>
                            </m:d>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𝐷</m:t>
                                </m:r>
                              </m:e>
                              <m:sub>
                                <m:r>
                                  <a:rPr lang="en-US" altLang="ja-JP" sz="1600" b="0" i="1" smtClean="0">
                                    <a:latin typeface="Cambria Math" panose="02040503050406030204" pitchFamily="18" charset="0"/>
                                  </a:rPr>
                                  <m:t>𝑢</m:t>
                                </m:r>
                              </m:sub>
                            </m:sSub>
                            <m:f>
                              <m:fPr>
                                <m:ctrlPr>
                                  <a:rPr lang="en-US" altLang="ja-JP" sz="1600" b="0" i="1" smtClean="0">
                                    <a:latin typeface="Cambria Math" panose="02040503050406030204" pitchFamily="18" charset="0"/>
                                  </a:rPr>
                                </m:ctrlPr>
                              </m:fPr>
                              <m:num>
                                <m:sSup>
                                  <m:sSupPr>
                                    <m:ctrlPr>
                                      <a:rPr lang="en-US" altLang="ja-JP" sz="1600" b="0" i="1" smtClean="0">
                                        <a:latin typeface="Cambria Math" panose="02040503050406030204" pitchFamily="18" charset="0"/>
                                      </a:rPr>
                                    </m:ctrlPr>
                                  </m:sSupPr>
                                  <m:e>
                                    <m:r>
                                      <a:rPr lang="ja-JP" altLang="en-US" sz="1600" b="0" i="1" smtClean="0">
                                        <a:latin typeface="Cambria Math" panose="02040503050406030204" pitchFamily="18" charset="0"/>
                                      </a:rPr>
                                      <m:t>𝜕</m:t>
                                    </m:r>
                                  </m:e>
                                  <m:sup>
                                    <m:r>
                                      <a:rPr lang="en-US" altLang="ja-JP" sz="1600" b="0" i="1" smtClean="0">
                                        <a:latin typeface="Cambria Math" panose="02040503050406030204" pitchFamily="18" charset="0"/>
                                      </a:rPr>
                                      <m:t>2</m:t>
                                    </m:r>
                                  </m:sup>
                                </m:sSup>
                                <m:r>
                                  <a:rPr lang="en-US" altLang="ja-JP" sz="1600" b="0" i="1" smtClean="0">
                                    <a:latin typeface="Cambria Math" panose="02040503050406030204" pitchFamily="18" charset="0"/>
                                  </a:rPr>
                                  <m:t>𝑢</m:t>
                                </m:r>
                              </m:num>
                              <m:den>
                                <m:r>
                                  <a:rPr lang="ja-JP" altLang="en-US" sz="1600" b="0" i="1" smtClean="0">
                                    <a:latin typeface="Cambria Math" panose="02040503050406030204" pitchFamily="18" charset="0"/>
                                  </a:rPr>
                                  <m:t>𝜕</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𝑥</m:t>
                                    </m:r>
                                  </m:e>
                                  <m:sup>
                                    <m:r>
                                      <a:rPr lang="en-US" altLang="ja-JP" sz="1600" b="0" i="1" smtClean="0">
                                        <a:latin typeface="Cambria Math" panose="02040503050406030204" pitchFamily="18" charset="0"/>
                                      </a:rPr>
                                      <m:t>2</m:t>
                                    </m:r>
                                  </m:sup>
                                </m:sSup>
                              </m:den>
                            </m:f>
                          </m:e>
                          <m:e>
                            <m:f>
                              <m:fPr>
                                <m:ctrlPr>
                                  <a:rPr lang="en-US" altLang="ja-JP" sz="1600" i="1">
                                    <a:latin typeface="Cambria Math" panose="02040503050406030204" pitchFamily="18" charset="0"/>
                                  </a:rPr>
                                </m:ctrlPr>
                              </m:fPr>
                              <m:num>
                                <m:r>
                                  <a:rPr lang="ja-JP" altLang="en-US" sz="1600" i="1">
                                    <a:latin typeface="Cambria Math" panose="02040503050406030204" pitchFamily="18" charset="0"/>
                                  </a:rPr>
                                  <m:t>𝜕</m:t>
                                </m:r>
                                <m:r>
                                  <a:rPr lang="en-US" altLang="ja-JP" sz="1600" b="0" i="1" smtClean="0">
                                    <a:latin typeface="Cambria Math" panose="02040503050406030204" pitchFamily="18" charset="0"/>
                                  </a:rPr>
                                  <m:t>𝑣</m:t>
                                </m:r>
                              </m:num>
                              <m:den>
                                <m:r>
                                  <a:rPr lang="ja-JP" altLang="en-US" sz="1600" i="1">
                                    <a:latin typeface="Cambria Math" panose="02040503050406030204" pitchFamily="18" charset="0"/>
                                  </a:rPr>
                                  <m:t>𝜕</m:t>
                                </m:r>
                                <m:r>
                                  <a:rPr lang="en-US" altLang="ja-JP" sz="1600" i="1">
                                    <a:latin typeface="Cambria Math" panose="02040503050406030204" pitchFamily="18" charset="0"/>
                                  </a:rPr>
                                  <m:t>𝑡</m:t>
                                </m:r>
                              </m:den>
                            </m:f>
                            <m:r>
                              <a:rPr lang="en-US" altLang="ja-JP" sz="1600" i="1">
                                <a:latin typeface="Cambria Math" panose="02040503050406030204" pitchFamily="18" charset="0"/>
                              </a:rPr>
                              <m:t>=</m:t>
                            </m:r>
                            <m:r>
                              <a:rPr lang="en-US" altLang="ja-JP" sz="1600" b="0" i="1" smtClean="0">
                                <a:latin typeface="Cambria Math" panose="02040503050406030204" pitchFamily="18" charset="0"/>
                              </a:rPr>
                              <m:t>𝑔</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𝑢</m:t>
                                </m:r>
                                <m:r>
                                  <a:rPr lang="en-US" altLang="ja-JP" sz="1600" i="1">
                                    <a:latin typeface="Cambria Math" panose="02040503050406030204" pitchFamily="18" charset="0"/>
                                  </a:rPr>
                                  <m:t>,</m:t>
                                </m:r>
                                <m:r>
                                  <a:rPr lang="en-US" altLang="ja-JP" sz="1600" i="1">
                                    <a:latin typeface="Cambria Math" panose="02040503050406030204" pitchFamily="18" charset="0"/>
                                  </a:rPr>
                                  <m:t>𝑣</m:t>
                                </m:r>
                              </m:e>
                            </m:d>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𝐷</m:t>
                                </m:r>
                              </m:e>
                              <m:sub>
                                <m:r>
                                  <a:rPr lang="en-US" altLang="ja-JP" sz="1600" b="0" i="1" smtClean="0">
                                    <a:latin typeface="Cambria Math" panose="02040503050406030204" pitchFamily="18" charset="0"/>
                                  </a:rPr>
                                  <m:t>𝑣</m:t>
                                </m:r>
                              </m:sub>
                            </m:sSub>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ja-JP" altLang="en-US" sz="1600" i="1">
                                        <a:latin typeface="Cambria Math" panose="02040503050406030204" pitchFamily="18" charset="0"/>
                                      </a:rPr>
                                      <m:t>𝜕</m:t>
                                    </m:r>
                                  </m:e>
                                  <m:sup>
                                    <m:r>
                                      <a:rPr lang="en-US" altLang="ja-JP" sz="1600" i="1">
                                        <a:latin typeface="Cambria Math" panose="02040503050406030204" pitchFamily="18" charset="0"/>
                                      </a:rPr>
                                      <m:t>2</m:t>
                                    </m:r>
                                  </m:sup>
                                </m:sSup>
                                <m:r>
                                  <a:rPr lang="en-US" altLang="ja-JP" sz="1600" b="0" i="1" smtClean="0">
                                    <a:latin typeface="Cambria Math" panose="02040503050406030204" pitchFamily="18" charset="0"/>
                                  </a:rPr>
                                  <m:t>𝑣</m:t>
                                </m:r>
                              </m:num>
                              <m:den>
                                <m:r>
                                  <a:rPr lang="ja-JP" altLang="en-US" sz="1600" i="1">
                                    <a:latin typeface="Cambria Math" panose="02040503050406030204" pitchFamily="18" charset="0"/>
                                  </a:rPr>
                                  <m:t>𝜕</m:t>
                                </m:r>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𝑥</m:t>
                                    </m:r>
                                  </m:e>
                                  <m:sup>
                                    <m:r>
                                      <a:rPr lang="en-US" altLang="ja-JP" sz="1600" i="1">
                                        <a:latin typeface="Cambria Math" panose="02040503050406030204" pitchFamily="18" charset="0"/>
                                      </a:rPr>
                                      <m:t>2</m:t>
                                    </m:r>
                                  </m:sup>
                                </m:sSup>
                              </m:den>
                            </m:f>
                          </m:e>
                        </m:eqArr>
                      </m:e>
                    </m:d>
                  </m:oMath>
                </a14:m>
                <a:endParaRPr lang="en-US" altLang="ja-JP" sz="1600" dirty="0"/>
              </a:p>
              <a:p>
                <a:r>
                  <a:rPr kumimoji="1" lang="en-US" altLang="ja-JP" sz="1600" dirty="0" smtClean="0"/>
                  <a:t>Turing</a:t>
                </a:r>
                <a:r>
                  <a:rPr kumimoji="1" lang="ja-JP" altLang="en-US" sz="1600" dirty="0" smtClean="0"/>
                  <a:t>不安定</a:t>
                </a:r>
                <a:endParaRPr kumimoji="1" lang="en-US" altLang="ja-JP" sz="1600" dirty="0" smtClean="0"/>
              </a:p>
              <a:p>
                <a:pPr lvl="1"/>
                <a:r>
                  <a:rPr lang="ja-JP" altLang="en-US" sz="1400" dirty="0" smtClean="0"/>
                  <a:t>固定点</a:t>
                </a:r>
                <a14:m>
                  <m:oMath xmlns:m="http://schemas.openxmlformats.org/officeDocument/2006/math">
                    <m:d>
                      <m:dPr>
                        <m:ctrlPr>
                          <a:rPr lang="en-US" altLang="ja-JP" sz="1400" i="1" smtClean="0">
                            <a:latin typeface="Cambria Math" panose="02040503050406030204" pitchFamily="18" charset="0"/>
                          </a:rPr>
                        </m:ctrlPr>
                      </m:dPr>
                      <m:e>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𝑢</m:t>
                            </m:r>
                          </m:e>
                          <m:sup>
                            <m:r>
                              <a:rPr lang="en-US" altLang="ja-JP" sz="1400" b="0" i="1" smtClean="0">
                                <a:latin typeface="Cambria Math" panose="02040503050406030204" pitchFamily="18" charset="0"/>
                              </a:rPr>
                              <m:t>∗</m:t>
                            </m:r>
                          </m:sup>
                        </m:sSup>
                        <m:r>
                          <a:rPr lang="en-US" altLang="ja-JP" sz="1400" b="0" i="1" smtClean="0">
                            <a:latin typeface="Cambria Math" panose="02040503050406030204" pitchFamily="18" charset="0"/>
                          </a:rPr>
                          <m:t>,</m:t>
                        </m:r>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𝑣</m:t>
                            </m:r>
                          </m:e>
                          <m:sup>
                            <m:r>
                              <a:rPr lang="en-US" altLang="ja-JP" sz="1400" b="0" i="1" smtClean="0">
                                <a:latin typeface="Cambria Math" panose="02040503050406030204" pitchFamily="18" charset="0"/>
                              </a:rPr>
                              <m:t>∗</m:t>
                            </m:r>
                          </m:sup>
                        </m:sSup>
                      </m:e>
                    </m:d>
                    <m:r>
                      <a:rPr lang="ja-JP" altLang="en-US" sz="1400" i="1">
                        <a:latin typeface="Cambria Math" panose="02040503050406030204" pitchFamily="18" charset="0"/>
                      </a:rPr>
                      <m:t>：</m:t>
                    </m:r>
                    <m:r>
                      <a:rPr lang="en-US" altLang="ja-JP" sz="1400" b="0" i="1" smtClean="0">
                        <a:latin typeface="Cambria Math" panose="02040503050406030204" pitchFamily="18" charset="0"/>
                      </a:rPr>
                      <m:t>𝑓</m:t>
                    </m:r>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𝑢</m:t>
                            </m:r>
                          </m:e>
                          <m:sup>
                            <m:r>
                              <a:rPr lang="en-US" altLang="ja-JP" sz="1400" i="1">
                                <a:latin typeface="Cambria Math" panose="02040503050406030204" pitchFamily="18" charset="0"/>
                              </a:rPr>
                              <m:t>∗</m:t>
                            </m:r>
                          </m:sup>
                        </m:sSup>
                        <m:r>
                          <a:rPr lang="en-US" altLang="ja-JP" sz="1400" i="1">
                            <a:latin typeface="Cambria Math" panose="02040503050406030204" pitchFamily="18" charset="0"/>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𝑣</m:t>
                            </m:r>
                          </m:e>
                          <m:sup>
                            <m:r>
                              <a:rPr lang="en-US" altLang="ja-JP" sz="1400" i="1">
                                <a:latin typeface="Cambria Math" panose="02040503050406030204" pitchFamily="18" charset="0"/>
                              </a:rPr>
                              <m:t>∗</m:t>
                            </m:r>
                          </m:sup>
                        </m:sSup>
                      </m:e>
                    </m:d>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𝑔</m:t>
                    </m:r>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𝑢</m:t>
                            </m:r>
                          </m:e>
                          <m:sup>
                            <m:r>
                              <a:rPr lang="en-US" altLang="ja-JP" sz="1400" i="1">
                                <a:latin typeface="Cambria Math" panose="02040503050406030204" pitchFamily="18" charset="0"/>
                              </a:rPr>
                              <m:t>∗</m:t>
                            </m:r>
                          </m:sup>
                        </m:sSup>
                        <m:r>
                          <a:rPr lang="en-US" altLang="ja-JP" sz="1400" i="1">
                            <a:latin typeface="Cambria Math" panose="02040503050406030204" pitchFamily="18" charset="0"/>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𝑣</m:t>
                            </m:r>
                          </m:e>
                          <m:sup>
                            <m:r>
                              <a:rPr lang="en-US" altLang="ja-JP" sz="1400" i="1">
                                <a:latin typeface="Cambria Math" panose="02040503050406030204" pitchFamily="18" charset="0"/>
                              </a:rPr>
                              <m:t>∗</m:t>
                            </m:r>
                          </m:sup>
                        </m:sSup>
                      </m:e>
                    </m:d>
                    <m:r>
                      <a:rPr lang="en-US" altLang="ja-JP" sz="1400" b="0" i="1" smtClean="0">
                        <a:latin typeface="Cambria Math" panose="02040503050406030204" pitchFamily="18" charset="0"/>
                      </a:rPr>
                      <m:t>=0</m:t>
                    </m:r>
                    <m:r>
                      <a:rPr lang="ja-JP" altLang="en-US" sz="1400" i="1">
                        <a:latin typeface="Cambria Math" panose="02040503050406030204" pitchFamily="18" charset="0"/>
                      </a:rPr>
                      <m:t>　</m:t>
                    </m:r>
                  </m:oMath>
                </a14:m>
                <a:r>
                  <a:rPr kumimoji="1" lang="ja-JP" altLang="en-US" sz="1400" dirty="0" smtClean="0"/>
                  <a:t>が漸近安定</a:t>
                </a:r>
                <a:endParaRPr kumimoji="1" lang="en-US" altLang="ja-JP" sz="1400" dirty="0" smtClean="0"/>
              </a:p>
              <a:p>
                <a:pPr lvl="1"/>
                <a:r>
                  <a:rPr lang="ja-JP" altLang="en-US" sz="1400" dirty="0" smtClean="0"/>
                  <a:t>平衡</a:t>
                </a:r>
                <a:r>
                  <a:rPr lang="ja-JP" altLang="en-US" sz="1400" dirty="0"/>
                  <a:t>解</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i="1">
                            <a:latin typeface="Cambria Math" panose="02040503050406030204" pitchFamily="18" charset="0"/>
                          </a:rPr>
                          <m:t>𝑢</m:t>
                        </m:r>
                      </m:num>
                      <m:den>
                        <m:r>
                          <a:rPr lang="ja-JP" altLang="en-US" i="1">
                            <a:latin typeface="Cambria Math" panose="02040503050406030204" pitchFamily="18" charset="0"/>
                          </a:rPr>
                          <m:t>𝜕</m:t>
                        </m:r>
                        <m:r>
                          <a:rPr lang="en-US" altLang="ja-JP" i="1">
                            <a:latin typeface="Cambria Math" panose="02040503050406030204" pitchFamily="18" charset="0"/>
                          </a:rPr>
                          <m:t>𝑡</m:t>
                        </m:r>
                      </m:den>
                    </m:f>
                    <m:r>
                      <a:rPr lang="en-US" altLang="ja-JP" b="0" i="0" smtClean="0">
                        <a:latin typeface="Cambria Math" panose="02040503050406030204" pitchFamily="18" charset="0"/>
                      </a:rPr>
                      <m:t>=</m:t>
                    </m:r>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b="0" i="1" smtClean="0">
                            <a:latin typeface="Cambria Math" panose="02040503050406030204" pitchFamily="18" charset="0"/>
                          </a:rPr>
                          <m:t>𝑣</m:t>
                        </m:r>
                      </m:num>
                      <m:den>
                        <m:r>
                          <a:rPr lang="ja-JP" altLang="en-US" i="1">
                            <a:latin typeface="Cambria Math" panose="02040503050406030204" pitchFamily="18" charset="0"/>
                          </a:rPr>
                          <m:t>𝜕</m:t>
                        </m:r>
                        <m:r>
                          <a:rPr lang="en-US" altLang="ja-JP" i="1">
                            <a:latin typeface="Cambria Math" panose="02040503050406030204" pitchFamily="18" charset="0"/>
                          </a:rPr>
                          <m:t>𝑡</m:t>
                        </m:r>
                      </m:den>
                    </m:f>
                    <m:r>
                      <a:rPr lang="en-US" altLang="ja-JP" b="0" i="1" smtClean="0">
                        <a:latin typeface="Cambria Math" panose="02040503050406030204" pitchFamily="18" charset="0"/>
                      </a:rPr>
                      <m:t>=0</m:t>
                    </m:r>
                  </m:oMath>
                </a14:m>
                <a:r>
                  <a:rPr kumimoji="1" lang="ja-JP" altLang="en-US" dirty="0" smtClean="0"/>
                  <a:t> </a:t>
                </a:r>
                <a:r>
                  <a:rPr kumimoji="1" lang="ja-JP" altLang="en-US" sz="1400" dirty="0" smtClean="0"/>
                  <a:t>が不安定：特定の波数が振動</a:t>
                </a:r>
                <a:endParaRPr kumimoji="1" lang="en-US" altLang="ja-JP" sz="1400" dirty="0" smtClean="0"/>
              </a:p>
              <a:p>
                <a:pPr marL="457200" lvl="1" indent="0">
                  <a:buNone/>
                </a:pPr>
                <a:r>
                  <a:rPr lang="ja-JP" altLang="en-US" sz="1400" dirty="0" smtClean="0"/>
                  <a:t>の両方を満たすとき、</a:t>
                </a:r>
                <a:r>
                  <a:rPr lang="en-US" altLang="ja-JP" sz="1400" dirty="0" smtClean="0">
                    <a:solidFill>
                      <a:srgbClr val="FF0000"/>
                    </a:solidFill>
                  </a:rPr>
                  <a:t>Turing</a:t>
                </a:r>
                <a:r>
                  <a:rPr lang="ja-JP" altLang="en-US" sz="1400" dirty="0" smtClean="0">
                    <a:solidFill>
                      <a:srgbClr val="FF0000"/>
                    </a:solidFill>
                  </a:rPr>
                  <a:t>不安定（拡散誘導不安定）</a:t>
                </a:r>
                <a:r>
                  <a:rPr lang="ja-JP" altLang="en-US" sz="1400" dirty="0" smtClean="0"/>
                  <a:t>である、という</a:t>
                </a:r>
                <a:endParaRPr lang="en-US" altLang="ja-JP" sz="1400" dirty="0" smtClean="0"/>
              </a:p>
              <a:p>
                <a:pPr marL="457200" lvl="1" indent="0">
                  <a:buNone/>
                </a:pPr>
                <a:r>
                  <a:rPr lang="ja-JP" altLang="en-US" sz="1400" dirty="0" smtClean="0"/>
                  <a:t>→非一様な空間パターンが生まれる</a:t>
                </a:r>
                <a:endParaRPr lang="en-US" altLang="ja-JP" sz="1400" dirty="0"/>
              </a:p>
              <a:p>
                <a:r>
                  <a:rPr kumimoji="1" lang="ja-JP" altLang="en-US" sz="1600" dirty="0" smtClean="0"/>
                  <a:t>他にも、</a:t>
                </a:r>
                <a:r>
                  <a:rPr kumimoji="1" lang="en-US" altLang="ja-JP" sz="1600" dirty="0" smtClean="0"/>
                  <a:t>Feedforward loop</a:t>
                </a:r>
                <a:r>
                  <a:rPr kumimoji="1" lang="ja-JP" altLang="en-US" sz="1600" dirty="0" smtClean="0"/>
                  <a:t>や</a:t>
                </a:r>
                <a:r>
                  <a:rPr kumimoji="1" lang="en-US" altLang="ja-JP" sz="1600" dirty="0" smtClean="0"/>
                  <a:t>Cross diffusion										</a:t>
                </a:r>
                <a:r>
                  <a:rPr kumimoji="1" lang="ja-JP" altLang="en-US" sz="1600" dirty="0" smtClean="0"/>
                  <a:t>と組み合わせたりして様々なパターンを作れる</a:t>
                </a:r>
                <a:endParaRPr kumimoji="1" lang="ja-JP" altLang="en-US" sz="1600"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3" y="1349829"/>
                <a:ext cx="8596669" cy="4691534"/>
              </a:xfrm>
              <a:blipFill rotWithShape="0">
                <a:blip r:embed="rId2"/>
                <a:stretch>
                  <a:fillRect l="-142" t="-1169"/>
                </a:stretch>
              </a:blipFill>
            </p:spPr>
            <p:txBody>
              <a:bodyPr/>
              <a:lstStyle/>
              <a:p>
                <a:r>
                  <a:rPr lang="ja-JP" altLang="en-US">
                    <a:noFill/>
                  </a:rPr>
                  <a:t> </a:t>
                </a:r>
              </a:p>
            </p:txBody>
          </p:sp>
        </mc:Fallback>
      </mc:AlternateContent>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396" y="4369241"/>
            <a:ext cx="3510606" cy="1943139"/>
          </a:xfrm>
          <a:prstGeom prst="rect">
            <a:avLst/>
          </a:prstGeom>
        </p:spPr>
      </p:pic>
      <p:sp>
        <p:nvSpPr>
          <p:cNvPr id="5" name="上カーブ矢印 4"/>
          <p:cNvSpPr/>
          <p:nvPr/>
        </p:nvSpPr>
        <p:spPr>
          <a:xfrm rot="18143078">
            <a:off x="5542063" y="3471305"/>
            <a:ext cx="583128" cy="327828"/>
          </a:xfrm>
          <a:prstGeom prst="curvedUpArrow">
            <a:avLst>
              <a:gd name="adj1" fmla="val 10493"/>
              <a:gd name="adj2" fmla="val 34084"/>
              <a:gd name="adj3" fmla="val 25000"/>
            </a:avLst>
          </a:prstGeom>
          <a:solidFill>
            <a:schemeClr val="accent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prstClr val="black"/>
              </a:solidFill>
            </a:endParaRPr>
          </a:p>
        </p:txBody>
      </p:sp>
      <p:sp>
        <p:nvSpPr>
          <p:cNvPr id="6" name="テキスト ボックス 5"/>
          <p:cNvSpPr txBox="1"/>
          <p:nvPr/>
        </p:nvSpPr>
        <p:spPr>
          <a:xfrm>
            <a:off x="6047119" y="3507668"/>
            <a:ext cx="1980029" cy="523220"/>
          </a:xfrm>
          <a:prstGeom prst="rect">
            <a:avLst/>
          </a:prstGeom>
          <a:noFill/>
          <a:ln w="19050">
            <a:solidFill>
              <a:srgbClr val="0070C0"/>
            </a:solidFill>
          </a:ln>
        </p:spPr>
        <p:txBody>
          <a:bodyPr wrap="none" rtlCol="0">
            <a:spAutoFit/>
          </a:bodyPr>
          <a:lstStyle/>
          <a:p>
            <a:r>
              <a:rPr kumimoji="1" lang="ja-JP" altLang="en-US" sz="1400" dirty="0" smtClean="0">
                <a:solidFill>
                  <a:prstClr val="black"/>
                </a:solidFill>
              </a:rPr>
              <a:t>一様状態がある波長の</a:t>
            </a:r>
            <a:endParaRPr kumimoji="1" lang="en-US" altLang="ja-JP" sz="1400" dirty="0" smtClean="0">
              <a:solidFill>
                <a:prstClr val="black"/>
              </a:solidFill>
            </a:endParaRPr>
          </a:p>
          <a:p>
            <a:r>
              <a:rPr kumimoji="1" lang="ja-JP" altLang="en-US" sz="1400" dirty="0" smtClean="0">
                <a:solidFill>
                  <a:prstClr val="black"/>
                </a:solidFill>
              </a:rPr>
              <a:t>ゆらぎに対して不安定</a:t>
            </a:r>
            <a:endParaRPr kumimoji="1" lang="ja-JP" altLang="en-US" sz="1400" dirty="0">
              <a:solidFill>
                <a:prstClr val="black"/>
              </a:solidFill>
            </a:endParaRPr>
          </a:p>
        </p:txBody>
      </p:sp>
      <p:grpSp>
        <p:nvGrpSpPr>
          <p:cNvPr id="18" name="グループ化 17"/>
          <p:cNvGrpSpPr/>
          <p:nvPr/>
        </p:nvGrpSpPr>
        <p:grpSpPr>
          <a:xfrm>
            <a:off x="6476313" y="1487343"/>
            <a:ext cx="2589747" cy="1923949"/>
            <a:chOff x="6474365" y="1769070"/>
            <a:chExt cx="2726240" cy="2087613"/>
          </a:xfrm>
        </p:grpSpPr>
        <p:grpSp>
          <p:nvGrpSpPr>
            <p:cNvPr id="17" name="グループ化 16"/>
            <p:cNvGrpSpPr/>
            <p:nvPr/>
          </p:nvGrpSpPr>
          <p:grpSpPr>
            <a:xfrm>
              <a:off x="6474365" y="1769070"/>
              <a:ext cx="2708366" cy="454293"/>
              <a:chOff x="6479177" y="1942633"/>
              <a:chExt cx="2686136" cy="373125"/>
            </a:xfrm>
          </p:grpSpPr>
          <p:sp>
            <p:nvSpPr>
              <p:cNvPr id="7" name="フリーフォーム 6"/>
              <p:cNvSpPr/>
              <p:nvPr/>
            </p:nvSpPr>
            <p:spPr>
              <a:xfrm>
                <a:off x="6483073" y="1942633"/>
                <a:ext cx="2682240" cy="189464"/>
              </a:xfrm>
              <a:custGeom>
                <a:avLst/>
                <a:gdLst>
                  <a:gd name="connsiteX0" fmla="*/ 0 w 2682240"/>
                  <a:gd name="connsiteY0" fmla="*/ 130729 h 189464"/>
                  <a:gd name="connsiteX1" fmla="*/ 818606 w 2682240"/>
                  <a:gd name="connsiteY1" fmla="*/ 182980 h 189464"/>
                  <a:gd name="connsiteX2" fmla="*/ 1245326 w 2682240"/>
                  <a:gd name="connsiteY2" fmla="*/ 100 h 189464"/>
                  <a:gd name="connsiteX3" fmla="*/ 1611086 w 2682240"/>
                  <a:gd name="connsiteY3" fmla="*/ 156855 h 189464"/>
                  <a:gd name="connsiteX4" fmla="*/ 1924595 w 2682240"/>
                  <a:gd name="connsiteY4" fmla="*/ 139438 h 189464"/>
                  <a:gd name="connsiteX5" fmla="*/ 2682240 w 2682240"/>
                  <a:gd name="connsiteY5" fmla="*/ 113312 h 18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2240" h="189464">
                    <a:moveTo>
                      <a:pt x="0" y="130729"/>
                    </a:moveTo>
                    <a:cubicBezTo>
                      <a:pt x="305526" y="167740"/>
                      <a:pt x="611052" y="204751"/>
                      <a:pt x="818606" y="182980"/>
                    </a:cubicBezTo>
                    <a:cubicBezTo>
                      <a:pt x="1026160" y="161209"/>
                      <a:pt x="1113246" y="4454"/>
                      <a:pt x="1245326" y="100"/>
                    </a:cubicBezTo>
                    <a:cubicBezTo>
                      <a:pt x="1377406" y="-4254"/>
                      <a:pt x="1497875" y="133632"/>
                      <a:pt x="1611086" y="156855"/>
                    </a:cubicBezTo>
                    <a:cubicBezTo>
                      <a:pt x="1724297" y="180078"/>
                      <a:pt x="1924595" y="139438"/>
                      <a:pt x="1924595" y="139438"/>
                    </a:cubicBezTo>
                    <a:lnTo>
                      <a:pt x="2682240" y="11331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prstClr val="white"/>
                  </a:solidFill>
                </a:endParaRPr>
              </a:p>
            </p:txBody>
          </p:sp>
          <p:sp>
            <p:nvSpPr>
              <p:cNvPr id="11" name="フリーフォーム 10"/>
              <p:cNvSpPr/>
              <p:nvPr/>
            </p:nvSpPr>
            <p:spPr>
              <a:xfrm>
                <a:off x="6479177" y="2177082"/>
                <a:ext cx="2673532" cy="138676"/>
              </a:xfrm>
              <a:custGeom>
                <a:avLst/>
                <a:gdLst>
                  <a:gd name="connsiteX0" fmla="*/ 0 w 2673532"/>
                  <a:gd name="connsiteY0" fmla="*/ 113272 h 138676"/>
                  <a:gd name="connsiteX1" fmla="*/ 896983 w 2673532"/>
                  <a:gd name="connsiteY1" fmla="*/ 130689 h 138676"/>
                  <a:gd name="connsiteX2" fmla="*/ 1227909 w 2673532"/>
                  <a:gd name="connsiteY2" fmla="*/ 61 h 138676"/>
                  <a:gd name="connsiteX3" fmla="*/ 1602377 w 2673532"/>
                  <a:gd name="connsiteY3" fmla="*/ 113272 h 138676"/>
                  <a:gd name="connsiteX4" fmla="*/ 2673532 w 2673532"/>
                  <a:gd name="connsiteY4" fmla="*/ 87147 h 13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532" h="138676">
                    <a:moveTo>
                      <a:pt x="0" y="113272"/>
                    </a:moveTo>
                    <a:cubicBezTo>
                      <a:pt x="346166" y="131414"/>
                      <a:pt x="692332" y="149557"/>
                      <a:pt x="896983" y="130689"/>
                    </a:cubicBezTo>
                    <a:cubicBezTo>
                      <a:pt x="1101634" y="111821"/>
                      <a:pt x="1110343" y="2964"/>
                      <a:pt x="1227909" y="61"/>
                    </a:cubicBezTo>
                    <a:cubicBezTo>
                      <a:pt x="1345475" y="-2842"/>
                      <a:pt x="1361440" y="98758"/>
                      <a:pt x="1602377" y="113272"/>
                    </a:cubicBezTo>
                    <a:cubicBezTo>
                      <a:pt x="1843314" y="127786"/>
                      <a:pt x="2258423" y="107466"/>
                      <a:pt x="2673532" y="87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prstClr val="white"/>
                  </a:solidFill>
                </a:endParaRPr>
              </a:p>
            </p:txBody>
          </p:sp>
        </p:grpSp>
        <p:grpSp>
          <p:nvGrpSpPr>
            <p:cNvPr id="16" name="グループ化 15"/>
            <p:cNvGrpSpPr/>
            <p:nvPr/>
          </p:nvGrpSpPr>
          <p:grpSpPr>
            <a:xfrm>
              <a:off x="6479177" y="2469824"/>
              <a:ext cx="2708365" cy="601704"/>
              <a:chOff x="6479177" y="2447111"/>
              <a:chExt cx="2708365" cy="601704"/>
            </a:xfrm>
          </p:grpSpPr>
          <p:sp>
            <p:nvSpPr>
              <p:cNvPr id="12" name="フリーフォーム 11"/>
              <p:cNvSpPr/>
              <p:nvPr/>
            </p:nvSpPr>
            <p:spPr>
              <a:xfrm>
                <a:off x="6479177" y="2447111"/>
                <a:ext cx="2708365" cy="336129"/>
              </a:xfrm>
              <a:custGeom>
                <a:avLst/>
                <a:gdLst>
                  <a:gd name="connsiteX0" fmla="*/ 0 w 2708365"/>
                  <a:gd name="connsiteY0" fmla="*/ 322248 h 336129"/>
                  <a:gd name="connsiteX1" fmla="*/ 452845 w 2708365"/>
                  <a:gd name="connsiteY1" fmla="*/ 330957 h 336129"/>
                  <a:gd name="connsiteX2" fmla="*/ 740228 w 2708365"/>
                  <a:gd name="connsiteY2" fmla="*/ 252580 h 336129"/>
                  <a:gd name="connsiteX3" fmla="*/ 1254034 w 2708365"/>
                  <a:gd name="connsiteY3" fmla="*/ 31 h 336129"/>
                  <a:gd name="connsiteX4" fmla="*/ 1785257 w 2708365"/>
                  <a:gd name="connsiteY4" fmla="*/ 269997 h 336129"/>
                  <a:gd name="connsiteX5" fmla="*/ 2133600 w 2708365"/>
                  <a:gd name="connsiteY5" fmla="*/ 322248 h 336129"/>
                  <a:gd name="connsiteX6" fmla="*/ 2708365 w 2708365"/>
                  <a:gd name="connsiteY6" fmla="*/ 322248 h 33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8365" h="336129">
                    <a:moveTo>
                      <a:pt x="0" y="322248"/>
                    </a:moveTo>
                    <a:cubicBezTo>
                      <a:pt x="164737" y="332408"/>
                      <a:pt x="329474" y="342568"/>
                      <a:pt x="452845" y="330957"/>
                    </a:cubicBezTo>
                    <a:cubicBezTo>
                      <a:pt x="576216" y="319346"/>
                      <a:pt x="606697" y="307734"/>
                      <a:pt x="740228" y="252580"/>
                    </a:cubicBezTo>
                    <a:cubicBezTo>
                      <a:pt x="873760" y="197426"/>
                      <a:pt x="1079863" y="-2872"/>
                      <a:pt x="1254034" y="31"/>
                    </a:cubicBezTo>
                    <a:cubicBezTo>
                      <a:pt x="1428205" y="2934"/>
                      <a:pt x="1638663" y="216294"/>
                      <a:pt x="1785257" y="269997"/>
                    </a:cubicBezTo>
                    <a:cubicBezTo>
                      <a:pt x="1931851" y="323700"/>
                      <a:pt x="1979749" y="313540"/>
                      <a:pt x="2133600" y="322248"/>
                    </a:cubicBezTo>
                    <a:cubicBezTo>
                      <a:pt x="2287451" y="330956"/>
                      <a:pt x="2497908" y="326602"/>
                      <a:pt x="2708365" y="32224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prstClr val="white"/>
                  </a:solidFill>
                </a:endParaRPr>
              </a:p>
            </p:txBody>
          </p:sp>
          <p:sp>
            <p:nvSpPr>
              <p:cNvPr id="13" name="フリーフォーム 12"/>
              <p:cNvSpPr/>
              <p:nvPr/>
            </p:nvSpPr>
            <p:spPr>
              <a:xfrm>
                <a:off x="6496594" y="2780370"/>
                <a:ext cx="2690948" cy="268445"/>
              </a:xfrm>
              <a:custGeom>
                <a:avLst/>
                <a:gdLst>
                  <a:gd name="connsiteX0" fmla="*/ 0 w 2690948"/>
                  <a:gd name="connsiteY0" fmla="*/ 217792 h 268445"/>
                  <a:gd name="connsiteX1" fmla="*/ 391885 w 2690948"/>
                  <a:gd name="connsiteY1" fmla="*/ 209084 h 268445"/>
                  <a:gd name="connsiteX2" fmla="*/ 1193074 w 2690948"/>
                  <a:gd name="connsiteY2" fmla="*/ 78 h 268445"/>
                  <a:gd name="connsiteX3" fmla="*/ 2238103 w 2690948"/>
                  <a:gd name="connsiteY3" fmla="*/ 235209 h 268445"/>
                  <a:gd name="connsiteX4" fmla="*/ 2690948 w 2690948"/>
                  <a:gd name="connsiteY4" fmla="*/ 261335 h 268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0948" h="268445">
                    <a:moveTo>
                      <a:pt x="0" y="217792"/>
                    </a:moveTo>
                    <a:cubicBezTo>
                      <a:pt x="96519" y="231581"/>
                      <a:pt x="193039" y="245370"/>
                      <a:pt x="391885" y="209084"/>
                    </a:cubicBezTo>
                    <a:cubicBezTo>
                      <a:pt x="590731" y="172798"/>
                      <a:pt x="885371" y="-4276"/>
                      <a:pt x="1193074" y="78"/>
                    </a:cubicBezTo>
                    <a:cubicBezTo>
                      <a:pt x="1500777" y="4432"/>
                      <a:pt x="1988457" y="191666"/>
                      <a:pt x="2238103" y="235209"/>
                    </a:cubicBezTo>
                    <a:cubicBezTo>
                      <a:pt x="2487749" y="278752"/>
                      <a:pt x="2589348" y="270043"/>
                      <a:pt x="2690948" y="2613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prstClr val="white"/>
                  </a:solidFill>
                </a:endParaRPr>
              </a:p>
            </p:txBody>
          </p:sp>
        </p:grpSp>
        <p:grpSp>
          <p:nvGrpSpPr>
            <p:cNvPr id="15" name="グループ化 14"/>
            <p:cNvGrpSpPr/>
            <p:nvPr/>
          </p:nvGrpSpPr>
          <p:grpSpPr>
            <a:xfrm>
              <a:off x="6496594" y="3224459"/>
              <a:ext cx="2704011" cy="632224"/>
              <a:chOff x="6479177" y="2965126"/>
              <a:chExt cx="2717074" cy="595107"/>
            </a:xfrm>
          </p:grpSpPr>
          <p:sp>
            <p:nvSpPr>
              <p:cNvPr id="8" name="フリーフォーム 7"/>
              <p:cNvSpPr/>
              <p:nvPr/>
            </p:nvSpPr>
            <p:spPr>
              <a:xfrm>
                <a:off x="6487886" y="3392748"/>
                <a:ext cx="2708365" cy="167485"/>
              </a:xfrm>
              <a:custGeom>
                <a:avLst/>
                <a:gdLst>
                  <a:gd name="connsiteX0" fmla="*/ 0 w 2708365"/>
                  <a:gd name="connsiteY0" fmla="*/ 139722 h 167485"/>
                  <a:gd name="connsiteX1" fmla="*/ 644434 w 2708365"/>
                  <a:gd name="connsiteY1" fmla="*/ 157140 h 167485"/>
                  <a:gd name="connsiteX2" fmla="*/ 1193074 w 2708365"/>
                  <a:gd name="connsiteY2" fmla="*/ 385 h 167485"/>
                  <a:gd name="connsiteX3" fmla="*/ 1663337 w 2708365"/>
                  <a:gd name="connsiteY3" fmla="*/ 113597 h 167485"/>
                  <a:gd name="connsiteX4" fmla="*/ 2002971 w 2708365"/>
                  <a:gd name="connsiteY4" fmla="*/ 139722 h 167485"/>
                  <a:gd name="connsiteX5" fmla="*/ 2708365 w 2708365"/>
                  <a:gd name="connsiteY5" fmla="*/ 104888 h 16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8365" h="167485">
                    <a:moveTo>
                      <a:pt x="0" y="139722"/>
                    </a:moveTo>
                    <a:cubicBezTo>
                      <a:pt x="222794" y="160042"/>
                      <a:pt x="445588" y="180363"/>
                      <a:pt x="644434" y="157140"/>
                    </a:cubicBezTo>
                    <a:cubicBezTo>
                      <a:pt x="843280" y="133917"/>
                      <a:pt x="1023257" y="7642"/>
                      <a:pt x="1193074" y="385"/>
                    </a:cubicBezTo>
                    <a:cubicBezTo>
                      <a:pt x="1362891" y="-6872"/>
                      <a:pt x="1528354" y="90374"/>
                      <a:pt x="1663337" y="113597"/>
                    </a:cubicBezTo>
                    <a:cubicBezTo>
                      <a:pt x="1798320" y="136820"/>
                      <a:pt x="1828800" y="141174"/>
                      <a:pt x="2002971" y="139722"/>
                    </a:cubicBezTo>
                    <a:cubicBezTo>
                      <a:pt x="2177142" y="138270"/>
                      <a:pt x="2442753" y="121579"/>
                      <a:pt x="2708365" y="1048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prstClr val="white"/>
                  </a:solidFill>
                </a:endParaRPr>
              </a:p>
            </p:txBody>
          </p:sp>
          <p:sp>
            <p:nvSpPr>
              <p:cNvPr id="14" name="フリーフォーム 13"/>
              <p:cNvSpPr/>
              <p:nvPr/>
            </p:nvSpPr>
            <p:spPr>
              <a:xfrm>
                <a:off x="6479177" y="2965126"/>
                <a:ext cx="2717074" cy="506219"/>
              </a:xfrm>
              <a:custGeom>
                <a:avLst/>
                <a:gdLst>
                  <a:gd name="connsiteX0" fmla="*/ 0 w 2717074"/>
                  <a:gd name="connsiteY0" fmla="*/ 339666 h 506219"/>
                  <a:gd name="connsiteX1" fmla="*/ 374468 w 2717074"/>
                  <a:gd name="connsiteY1" fmla="*/ 330958 h 506219"/>
                  <a:gd name="connsiteX2" fmla="*/ 696686 w 2717074"/>
                  <a:gd name="connsiteY2" fmla="*/ 496420 h 506219"/>
                  <a:gd name="connsiteX3" fmla="*/ 1210491 w 2717074"/>
                  <a:gd name="connsiteY3" fmla="*/ 32 h 506219"/>
                  <a:gd name="connsiteX4" fmla="*/ 1802674 w 2717074"/>
                  <a:gd name="connsiteY4" fmla="*/ 470295 h 506219"/>
                  <a:gd name="connsiteX5" fmla="*/ 2185851 w 2717074"/>
                  <a:gd name="connsiteY5" fmla="*/ 269998 h 506219"/>
                  <a:gd name="connsiteX6" fmla="*/ 2717074 w 2717074"/>
                  <a:gd name="connsiteY6" fmla="*/ 252580 h 50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7074" h="506219">
                    <a:moveTo>
                      <a:pt x="0" y="339666"/>
                    </a:moveTo>
                    <a:cubicBezTo>
                      <a:pt x="129177" y="322249"/>
                      <a:pt x="258354" y="304832"/>
                      <a:pt x="374468" y="330958"/>
                    </a:cubicBezTo>
                    <a:cubicBezTo>
                      <a:pt x="490582" y="357084"/>
                      <a:pt x="557349" y="551574"/>
                      <a:pt x="696686" y="496420"/>
                    </a:cubicBezTo>
                    <a:cubicBezTo>
                      <a:pt x="836023" y="441266"/>
                      <a:pt x="1026160" y="4386"/>
                      <a:pt x="1210491" y="32"/>
                    </a:cubicBezTo>
                    <a:cubicBezTo>
                      <a:pt x="1394822" y="-4322"/>
                      <a:pt x="1640114" y="425301"/>
                      <a:pt x="1802674" y="470295"/>
                    </a:cubicBezTo>
                    <a:cubicBezTo>
                      <a:pt x="1965234" y="515289"/>
                      <a:pt x="2033451" y="306284"/>
                      <a:pt x="2185851" y="269998"/>
                    </a:cubicBezTo>
                    <a:cubicBezTo>
                      <a:pt x="2338251" y="233712"/>
                      <a:pt x="2527662" y="243146"/>
                      <a:pt x="2717074" y="2525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prstClr val="white"/>
                  </a:solidFill>
                </a:endParaRPr>
              </a:p>
            </p:txBody>
          </p:sp>
        </p:grpSp>
      </p:grpSp>
      <p:sp>
        <p:nvSpPr>
          <p:cNvPr id="19" name="テキスト ボックス 18"/>
          <p:cNvSpPr txBox="1"/>
          <p:nvPr/>
        </p:nvSpPr>
        <p:spPr>
          <a:xfrm>
            <a:off x="9015722" y="1473368"/>
            <a:ext cx="792480" cy="246221"/>
          </a:xfrm>
          <a:prstGeom prst="rect">
            <a:avLst/>
          </a:prstGeom>
          <a:noFill/>
        </p:spPr>
        <p:txBody>
          <a:bodyPr wrap="square" rtlCol="0">
            <a:spAutoFit/>
          </a:bodyPr>
          <a:lstStyle/>
          <a:p>
            <a:r>
              <a:rPr kumimoji="1" lang="en-US" altLang="ja-JP" sz="1000" b="1" dirty="0" smtClean="0">
                <a:solidFill>
                  <a:srgbClr val="FF0000"/>
                </a:solidFill>
              </a:rPr>
              <a:t>u</a:t>
            </a:r>
            <a:endParaRPr kumimoji="1" lang="ja-JP" altLang="en-US" sz="1000" b="1" dirty="0">
              <a:solidFill>
                <a:srgbClr val="FF0000"/>
              </a:solidFill>
            </a:endParaRPr>
          </a:p>
        </p:txBody>
      </p:sp>
      <p:sp>
        <p:nvSpPr>
          <p:cNvPr id="20" name="テキスト ボックス 19"/>
          <p:cNvSpPr txBox="1"/>
          <p:nvPr/>
        </p:nvSpPr>
        <p:spPr>
          <a:xfrm>
            <a:off x="9020141" y="1724092"/>
            <a:ext cx="671187" cy="246221"/>
          </a:xfrm>
          <a:prstGeom prst="rect">
            <a:avLst/>
          </a:prstGeom>
          <a:noFill/>
        </p:spPr>
        <p:txBody>
          <a:bodyPr wrap="square" rtlCol="0">
            <a:spAutoFit/>
          </a:bodyPr>
          <a:lstStyle/>
          <a:p>
            <a:r>
              <a:rPr kumimoji="1" lang="en-US" altLang="ja-JP" sz="1000" b="1" dirty="0" smtClean="0">
                <a:solidFill>
                  <a:srgbClr val="006699"/>
                </a:solidFill>
              </a:rPr>
              <a:t>v</a:t>
            </a:r>
            <a:endParaRPr kumimoji="1" lang="ja-JP" altLang="en-US" sz="1000" b="1" dirty="0">
              <a:solidFill>
                <a:srgbClr val="006699"/>
              </a:solidFill>
            </a:endParaRPr>
          </a:p>
        </p:txBody>
      </p:sp>
      <p:sp>
        <p:nvSpPr>
          <p:cNvPr id="21" name="テキスト ボックス 20"/>
          <p:cNvSpPr txBox="1"/>
          <p:nvPr/>
        </p:nvSpPr>
        <p:spPr>
          <a:xfrm>
            <a:off x="9066060" y="2261623"/>
            <a:ext cx="1095852" cy="246221"/>
          </a:xfrm>
          <a:prstGeom prst="rect">
            <a:avLst/>
          </a:prstGeom>
          <a:noFill/>
        </p:spPr>
        <p:txBody>
          <a:bodyPr wrap="square" rtlCol="0">
            <a:spAutoFit/>
          </a:bodyPr>
          <a:lstStyle/>
          <a:p>
            <a:r>
              <a:rPr kumimoji="1" lang="ja-JP" altLang="en-US" sz="1000" b="1" dirty="0" smtClean="0">
                <a:solidFill>
                  <a:srgbClr val="FF0000"/>
                </a:solidFill>
              </a:rPr>
              <a:t>揺らぎが成長</a:t>
            </a:r>
            <a:endParaRPr kumimoji="1" lang="ja-JP" altLang="en-US" sz="1000" b="1" dirty="0">
              <a:solidFill>
                <a:srgbClr val="FF0000"/>
              </a:solidFill>
            </a:endParaRPr>
          </a:p>
        </p:txBody>
      </p:sp>
      <p:sp>
        <p:nvSpPr>
          <p:cNvPr id="22" name="テキスト ボックス 21"/>
          <p:cNvSpPr txBox="1"/>
          <p:nvPr/>
        </p:nvSpPr>
        <p:spPr>
          <a:xfrm>
            <a:off x="9081833" y="2507844"/>
            <a:ext cx="1218990" cy="400110"/>
          </a:xfrm>
          <a:prstGeom prst="rect">
            <a:avLst/>
          </a:prstGeom>
          <a:noFill/>
        </p:spPr>
        <p:txBody>
          <a:bodyPr wrap="square" rtlCol="0">
            <a:spAutoFit/>
          </a:bodyPr>
          <a:lstStyle/>
          <a:p>
            <a:r>
              <a:rPr kumimoji="1" lang="ja-JP" altLang="en-US" sz="1000" b="1" dirty="0" smtClean="0">
                <a:solidFill>
                  <a:srgbClr val="006699"/>
                </a:solidFill>
              </a:rPr>
              <a:t>速い拡散：先回りして</a:t>
            </a:r>
            <a:r>
              <a:rPr kumimoji="1" lang="ja-JP" altLang="en-US" sz="1000" b="1" dirty="0">
                <a:solidFill>
                  <a:srgbClr val="006699"/>
                </a:solidFill>
              </a:rPr>
              <a:t>揺</a:t>
            </a:r>
            <a:r>
              <a:rPr kumimoji="1" lang="ja-JP" altLang="en-US" sz="1000" b="1" dirty="0" smtClean="0">
                <a:solidFill>
                  <a:srgbClr val="006699"/>
                </a:solidFill>
              </a:rPr>
              <a:t>らぎを抑制</a:t>
            </a:r>
            <a:endParaRPr kumimoji="1" lang="ja-JP" altLang="en-US" sz="1000" b="1" dirty="0">
              <a:solidFill>
                <a:srgbClr val="006699"/>
              </a:solidFill>
            </a:endParaRPr>
          </a:p>
        </p:txBody>
      </p:sp>
      <p:sp>
        <p:nvSpPr>
          <p:cNvPr id="23" name="テキスト ボックス 22"/>
          <p:cNvSpPr txBox="1"/>
          <p:nvPr/>
        </p:nvSpPr>
        <p:spPr>
          <a:xfrm>
            <a:off x="9074882" y="2907954"/>
            <a:ext cx="1078208" cy="400110"/>
          </a:xfrm>
          <a:prstGeom prst="rect">
            <a:avLst/>
          </a:prstGeom>
          <a:noFill/>
        </p:spPr>
        <p:txBody>
          <a:bodyPr wrap="square" rtlCol="0">
            <a:spAutoFit/>
          </a:bodyPr>
          <a:lstStyle/>
          <a:p>
            <a:r>
              <a:rPr kumimoji="1" lang="ja-JP" altLang="en-US" sz="1000" b="1" dirty="0">
                <a:solidFill>
                  <a:srgbClr val="FF0000"/>
                </a:solidFill>
              </a:rPr>
              <a:t>谷</a:t>
            </a:r>
            <a:r>
              <a:rPr kumimoji="1" lang="ja-JP" altLang="en-US" sz="1000" b="1" dirty="0" smtClean="0">
                <a:solidFill>
                  <a:srgbClr val="FF0000"/>
                </a:solidFill>
              </a:rPr>
              <a:t>ができる：</a:t>
            </a:r>
            <a:endParaRPr kumimoji="1" lang="en-US" altLang="ja-JP" sz="1000" b="1" dirty="0" smtClean="0">
              <a:solidFill>
                <a:srgbClr val="FF0000"/>
              </a:solidFill>
            </a:endParaRPr>
          </a:p>
          <a:p>
            <a:r>
              <a:rPr kumimoji="1" lang="ja-JP" altLang="en-US" sz="1000" b="1" dirty="0" smtClean="0">
                <a:solidFill>
                  <a:srgbClr val="FF0000"/>
                </a:solidFill>
              </a:rPr>
              <a:t>非一様パターン</a:t>
            </a:r>
            <a:endParaRPr kumimoji="1" lang="ja-JP" altLang="en-US" sz="1000" b="1" dirty="0">
              <a:solidFill>
                <a:srgbClr val="FF0000"/>
              </a:solidFill>
            </a:endParaRPr>
          </a:p>
        </p:txBody>
      </p:sp>
    </p:spTree>
    <p:extLst>
      <p:ext uri="{BB962C8B-B14F-4D97-AF65-F5344CB8AC3E}">
        <p14:creationId xmlns:p14="http://schemas.microsoft.com/office/powerpoint/2010/main" val="719361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823716" cy="740229"/>
          </a:xfrm>
        </p:spPr>
        <p:txBody>
          <a:bodyPr>
            <a:normAutofit fontScale="90000"/>
          </a:bodyPr>
          <a:lstStyle/>
          <a:p>
            <a:r>
              <a:rPr lang="ja-JP" altLang="en-US" dirty="0" smtClean="0"/>
              <a:t>反応系・</a:t>
            </a:r>
            <a:r>
              <a:rPr kumimoji="1" lang="ja-JP" altLang="en-US" dirty="0" smtClean="0"/>
              <a:t>反応</a:t>
            </a:r>
            <a:r>
              <a:rPr kumimoji="1" lang="ja-JP" altLang="en-US" dirty="0" smtClean="0"/>
              <a:t>拡散系のモデルで</a:t>
            </a:r>
            <a:r>
              <a:rPr lang="ja-JP" altLang="en-US" b="1" dirty="0" smtClean="0">
                <a:solidFill>
                  <a:srgbClr val="002060"/>
                </a:solidFill>
              </a:rPr>
              <a:t>「捨てた」</a:t>
            </a:r>
            <a:r>
              <a:rPr lang="ja-JP" altLang="en-US" dirty="0" smtClean="0"/>
              <a:t>もの</a:t>
            </a:r>
            <a:endParaRPr kumimoji="1" lang="ja-JP" altLang="en-US" dirty="0"/>
          </a:p>
        </p:txBody>
      </p:sp>
      <p:sp>
        <p:nvSpPr>
          <p:cNvPr id="3" name="コンテンツ プレースホルダー 2"/>
          <p:cNvSpPr>
            <a:spLocks noGrp="1"/>
          </p:cNvSpPr>
          <p:nvPr>
            <p:ph idx="1"/>
          </p:nvPr>
        </p:nvSpPr>
        <p:spPr>
          <a:xfrm>
            <a:off x="677333" y="1486781"/>
            <a:ext cx="8823717" cy="5096899"/>
          </a:xfrm>
        </p:spPr>
        <p:txBody>
          <a:bodyPr>
            <a:normAutofit fontScale="92500" lnSpcReduction="10000"/>
          </a:bodyPr>
          <a:lstStyle/>
          <a:p>
            <a:r>
              <a:rPr kumimoji="1" lang="ja-JP" altLang="en-US" dirty="0" smtClean="0"/>
              <a:t>反応系・反応</a:t>
            </a:r>
            <a:r>
              <a:rPr kumimoji="1" lang="ja-JP" altLang="en-US" dirty="0" smtClean="0"/>
              <a:t>拡散系：</a:t>
            </a:r>
            <a:r>
              <a:rPr kumimoji="1" lang="ja-JP" altLang="en-US" b="1" dirty="0" smtClean="0"/>
              <a:t>「濃度」</a:t>
            </a:r>
            <a:r>
              <a:rPr kumimoji="1" lang="ja-JP" altLang="en-US" dirty="0" smtClean="0"/>
              <a:t>を変数に</a:t>
            </a:r>
            <a:r>
              <a:rPr kumimoji="1" lang="ja-JP" altLang="en-US" dirty="0" smtClean="0"/>
              <a:t>した決定論的な偏</a:t>
            </a:r>
            <a:r>
              <a:rPr kumimoji="1" lang="ja-JP" altLang="en-US" dirty="0" smtClean="0"/>
              <a:t>微分</a:t>
            </a:r>
            <a:r>
              <a:rPr kumimoji="1" lang="ja-JP" altLang="en-US" dirty="0" smtClean="0"/>
              <a:t>方程式</a:t>
            </a:r>
            <a:endParaRPr kumimoji="1" lang="en-US" altLang="ja-JP" dirty="0" smtClean="0"/>
          </a:p>
          <a:p>
            <a:r>
              <a:rPr lang="ja-JP" altLang="en-US" dirty="0" smtClean="0"/>
              <a:t>前提</a:t>
            </a:r>
            <a:r>
              <a:rPr lang="ja-JP" altLang="en-US" dirty="0"/>
              <a:t>として、</a:t>
            </a:r>
            <a:endParaRPr lang="en-US" altLang="ja-JP" dirty="0"/>
          </a:p>
          <a:p>
            <a:pPr marL="0" indent="0">
              <a:buNone/>
            </a:pPr>
            <a:r>
              <a:rPr lang="ja-JP" altLang="en-US" dirty="0"/>
              <a:t>反応分子は</a:t>
            </a:r>
            <a:endParaRPr lang="en-US" altLang="ja-JP" dirty="0"/>
          </a:p>
          <a:p>
            <a:pPr>
              <a:buAutoNum type="arabicPeriod"/>
            </a:pPr>
            <a:r>
              <a:rPr lang="ja-JP" altLang="en-US" b="1" dirty="0">
                <a:solidFill>
                  <a:srgbClr val="FF0000"/>
                </a:solidFill>
              </a:rPr>
              <a:t>記憶しない</a:t>
            </a:r>
            <a:r>
              <a:rPr lang="ja-JP" altLang="en-US" b="1" dirty="0"/>
              <a:t>（内部状態・履歴を持たない）</a:t>
            </a:r>
            <a:endParaRPr lang="en-US" altLang="ja-JP" b="1" dirty="0"/>
          </a:p>
          <a:p>
            <a:pPr marL="457200" lvl="1" indent="0">
              <a:buNone/>
            </a:pPr>
            <a:r>
              <a:rPr lang="ja-JP" altLang="en-US" dirty="0"/>
              <a:t>一回の反応が瞬時に完結する。あとに影響が残らない</a:t>
            </a:r>
            <a:endParaRPr lang="en-US" altLang="ja-JP" dirty="0"/>
          </a:p>
          <a:p>
            <a:pPr>
              <a:buAutoNum type="arabicPeriod"/>
            </a:pPr>
            <a:r>
              <a:rPr lang="ja-JP" altLang="en-US" b="1" dirty="0">
                <a:solidFill>
                  <a:srgbClr val="FF0000"/>
                </a:solidFill>
              </a:rPr>
              <a:t>十分小さい</a:t>
            </a:r>
            <a:r>
              <a:rPr lang="ja-JP" altLang="en-US" b="1" dirty="0"/>
              <a:t>（質点と</a:t>
            </a:r>
            <a:r>
              <a:rPr lang="ja-JP" altLang="en-US" b="1" dirty="0" smtClean="0"/>
              <a:t>みなせる／排除</a:t>
            </a:r>
            <a:r>
              <a:rPr lang="ja-JP" altLang="en-US" b="1" dirty="0"/>
              <a:t>体積がない）</a:t>
            </a:r>
            <a:endParaRPr lang="en-US" altLang="ja-JP" b="1" dirty="0"/>
          </a:p>
          <a:p>
            <a:pPr marL="457200" lvl="1" indent="0">
              <a:buNone/>
            </a:pPr>
            <a:r>
              <a:rPr lang="ja-JP" altLang="en-US" dirty="0" smtClean="0"/>
              <a:t>一様な溶媒中であれば</a:t>
            </a:r>
            <a:r>
              <a:rPr lang="en-US" altLang="ja-JP" dirty="0" smtClean="0"/>
              <a:t>Fick</a:t>
            </a:r>
            <a:r>
              <a:rPr lang="ja-JP" altLang="en-US" dirty="0" smtClean="0"/>
              <a:t>の通常拡散</a:t>
            </a:r>
            <a:r>
              <a:rPr lang="ja-JP" altLang="en-US" dirty="0"/>
              <a:t>とみなせる。</a:t>
            </a:r>
            <a:endParaRPr lang="en-US" altLang="ja-JP" dirty="0"/>
          </a:p>
          <a:p>
            <a:pPr>
              <a:buAutoNum type="arabicPeriod"/>
            </a:pPr>
            <a:r>
              <a:rPr lang="ja-JP" altLang="en-US" b="1" dirty="0">
                <a:solidFill>
                  <a:srgbClr val="FF0000"/>
                </a:solidFill>
              </a:rPr>
              <a:t>数</a:t>
            </a:r>
            <a:r>
              <a:rPr lang="ja-JP" altLang="en-US" b="1" dirty="0" smtClean="0">
                <a:solidFill>
                  <a:srgbClr val="FF0000"/>
                </a:solidFill>
              </a:rPr>
              <a:t>が十分多い</a:t>
            </a:r>
            <a:r>
              <a:rPr lang="ja-JP" altLang="en-US" b="1" dirty="0"/>
              <a:t>（統計的</a:t>
            </a:r>
            <a:r>
              <a:rPr lang="ja-JP" altLang="en-US" b="1" dirty="0" smtClean="0"/>
              <a:t>な揺らぎ＝分散を</a:t>
            </a:r>
            <a:r>
              <a:rPr lang="ja-JP" altLang="en-US" b="1" dirty="0"/>
              <a:t>無視できる）</a:t>
            </a:r>
            <a:endParaRPr lang="en-US" altLang="ja-JP" b="1" dirty="0"/>
          </a:p>
          <a:p>
            <a:pPr marL="457200" lvl="1" indent="0">
              <a:buNone/>
            </a:pPr>
            <a:r>
              <a:rPr lang="ja-JP" altLang="en-US" dirty="0"/>
              <a:t>量・濃度を連続的な変数</a:t>
            </a:r>
            <a:r>
              <a:rPr lang="ja-JP" altLang="en-US" dirty="0" smtClean="0"/>
              <a:t>で</a:t>
            </a:r>
            <a:r>
              <a:rPr lang="ja-JP" altLang="en-US" dirty="0"/>
              <a:t>表現</a:t>
            </a:r>
            <a:r>
              <a:rPr lang="ja-JP" altLang="en-US" dirty="0" smtClean="0"/>
              <a:t>できる。</a:t>
            </a:r>
            <a:endParaRPr kumimoji="1" lang="en-US" altLang="ja-JP" sz="1800" dirty="0" smtClean="0"/>
          </a:p>
          <a:p>
            <a:pPr marL="0" indent="0">
              <a:buNone/>
            </a:pPr>
            <a:r>
              <a:rPr lang="ja-JP" altLang="en-US" dirty="0" smtClean="0"/>
              <a:t>反応場は</a:t>
            </a:r>
            <a:endParaRPr lang="en-US" altLang="ja-JP" dirty="0" smtClean="0"/>
          </a:p>
          <a:p>
            <a:pPr>
              <a:buAutoNum type="arabicPeriod"/>
            </a:pPr>
            <a:r>
              <a:rPr lang="ja-JP" altLang="en-US" b="1" dirty="0" smtClean="0">
                <a:solidFill>
                  <a:srgbClr val="FF0000"/>
                </a:solidFill>
              </a:rPr>
              <a:t>十分均一である</a:t>
            </a:r>
            <a:r>
              <a:rPr lang="ja-JP" altLang="en-US" b="1" dirty="0" smtClean="0">
                <a:solidFill>
                  <a:schemeClr val="tx2"/>
                </a:solidFill>
              </a:rPr>
              <a:t>（</a:t>
            </a:r>
            <a:r>
              <a:rPr lang="ja-JP" altLang="en-US" b="1" dirty="0">
                <a:solidFill>
                  <a:schemeClr val="tx2"/>
                </a:solidFill>
              </a:rPr>
              <a:t>一様</a:t>
            </a:r>
            <a:r>
              <a:rPr lang="ja-JP" altLang="en-US" b="1" dirty="0" smtClean="0">
                <a:solidFill>
                  <a:schemeClr val="tx2"/>
                </a:solidFill>
              </a:rPr>
              <a:t>な溶媒である）</a:t>
            </a:r>
            <a:endParaRPr lang="en-US" altLang="ja-JP" b="1" dirty="0" smtClean="0">
              <a:solidFill>
                <a:schemeClr val="tx2"/>
              </a:solidFill>
            </a:endParaRPr>
          </a:p>
          <a:p>
            <a:pPr marL="0" indent="0">
              <a:buNone/>
            </a:pPr>
            <a:r>
              <a:rPr lang="en-US" altLang="ja-JP" dirty="0" smtClean="0"/>
              <a:t>	</a:t>
            </a:r>
            <a:r>
              <a:rPr lang="ja-JP" altLang="en-US" sz="1600" dirty="0" smtClean="0"/>
              <a:t>反応分子が質点であれば</a:t>
            </a:r>
            <a:r>
              <a:rPr lang="en-US" altLang="ja-JP" sz="1600" dirty="0" smtClean="0"/>
              <a:t>Fick</a:t>
            </a:r>
            <a:r>
              <a:rPr lang="ja-JP" altLang="en-US" sz="1600" dirty="0" smtClean="0"/>
              <a:t>の通常拡散とみなせる。</a:t>
            </a:r>
            <a:endParaRPr lang="en-US" altLang="ja-JP" sz="1600" dirty="0" smtClean="0"/>
          </a:p>
          <a:p>
            <a:pPr marL="0" indent="0">
              <a:buNone/>
            </a:pPr>
            <a:endParaRPr lang="en-US" altLang="ja-JP" sz="1600" dirty="0" smtClean="0"/>
          </a:p>
          <a:p>
            <a:r>
              <a:rPr lang="ja-JP" altLang="en-US" dirty="0" smtClean="0"/>
              <a:t>この前提は細胞内でも成り立つのか？</a:t>
            </a:r>
            <a:endParaRPr kumimoji="1" lang="en-US" altLang="ja-JP" dirty="0" smtClean="0"/>
          </a:p>
        </p:txBody>
      </p:sp>
      <p:sp>
        <p:nvSpPr>
          <p:cNvPr id="4" name="テキスト ボックス 3"/>
          <p:cNvSpPr txBox="1"/>
          <p:nvPr/>
        </p:nvSpPr>
        <p:spPr>
          <a:xfrm>
            <a:off x="6662022" y="5414129"/>
            <a:ext cx="4493538" cy="1169551"/>
          </a:xfrm>
          <a:prstGeom prst="rect">
            <a:avLst/>
          </a:prstGeom>
          <a:noFill/>
        </p:spPr>
        <p:txBody>
          <a:bodyPr wrap="none" rtlCol="0">
            <a:spAutoFit/>
          </a:bodyPr>
          <a:lstStyle/>
          <a:p>
            <a:r>
              <a:rPr kumimoji="1" lang="ja-JP" altLang="en-US" sz="1400" dirty="0" smtClean="0"/>
              <a:t>これより以下のスライドは</a:t>
            </a:r>
            <a:endParaRPr kumimoji="1" lang="en-US" altLang="ja-JP" sz="1400" dirty="0" smtClean="0"/>
          </a:p>
          <a:p>
            <a:r>
              <a:rPr kumimoji="1" lang="ja-JP" altLang="en-US" sz="1400" b="1" dirty="0">
                <a:solidFill>
                  <a:srgbClr val="0070C0"/>
                </a:solidFill>
              </a:rPr>
              <a:t>冨</a:t>
            </a:r>
            <a:r>
              <a:rPr kumimoji="1" lang="ja-JP" altLang="en-US" sz="1400" b="1" dirty="0" smtClean="0">
                <a:solidFill>
                  <a:srgbClr val="0070C0"/>
                </a:solidFill>
              </a:rPr>
              <a:t>樫祐一「一分子粒度の反応拡散シミュレーション」</a:t>
            </a:r>
            <a:endParaRPr kumimoji="1" lang="en-US" altLang="ja-JP" sz="1400" b="1" dirty="0" smtClean="0">
              <a:solidFill>
                <a:srgbClr val="0070C0"/>
              </a:solidFill>
            </a:endParaRPr>
          </a:p>
          <a:p>
            <a:r>
              <a:rPr kumimoji="1" lang="ja-JP" altLang="en-US" sz="1400" dirty="0" smtClean="0"/>
              <a:t>＠第</a:t>
            </a:r>
            <a:r>
              <a:rPr kumimoji="1" lang="en-US" altLang="ja-JP" sz="1400" dirty="0" smtClean="0"/>
              <a:t>3</a:t>
            </a:r>
            <a:r>
              <a:rPr kumimoji="1" lang="ja-JP" altLang="en-US" sz="1400" dirty="0" smtClean="0"/>
              <a:t>回少数性生物学</a:t>
            </a:r>
            <a:r>
              <a:rPr kumimoji="1" lang="ja-JP" altLang="en-US" sz="1400" dirty="0" smtClean="0"/>
              <a:t>トレーニングコース</a:t>
            </a:r>
            <a:endParaRPr kumimoji="1" lang="en-US" altLang="ja-JP" sz="1400" dirty="0" smtClean="0"/>
          </a:p>
          <a:p>
            <a:r>
              <a:rPr kumimoji="1" lang="ja-JP" altLang="en-US" sz="1400" b="1" dirty="0" smtClean="0">
                <a:solidFill>
                  <a:srgbClr val="208463"/>
                </a:solidFill>
              </a:rPr>
              <a:t>小林徹也「確率的細胞現象の数理 </a:t>
            </a:r>
            <a:r>
              <a:rPr kumimoji="1" lang="en-US" altLang="ja-JP" sz="1400" b="1" dirty="0" smtClean="0">
                <a:solidFill>
                  <a:srgbClr val="208463"/>
                </a:solidFill>
              </a:rPr>
              <a:t>0.1.0</a:t>
            </a:r>
            <a:r>
              <a:rPr kumimoji="1" lang="ja-JP" altLang="en-US" sz="1400" b="1" dirty="0" smtClean="0">
                <a:solidFill>
                  <a:srgbClr val="208463"/>
                </a:solidFill>
              </a:rPr>
              <a:t>」</a:t>
            </a:r>
            <a:endParaRPr kumimoji="1" lang="en-US" altLang="ja-JP" sz="1400" b="1" dirty="0" smtClean="0">
              <a:solidFill>
                <a:srgbClr val="208463"/>
              </a:solidFill>
            </a:endParaRPr>
          </a:p>
          <a:p>
            <a:r>
              <a:rPr kumimoji="1" lang="ja-JP" altLang="en-US" sz="1400" dirty="0" smtClean="0"/>
              <a:t>を大いに参考にしています</a:t>
            </a:r>
            <a:endParaRPr kumimoji="1" lang="ja-JP" altLang="en-US" sz="1400" dirty="0"/>
          </a:p>
        </p:txBody>
      </p:sp>
    </p:spTree>
    <p:extLst>
      <p:ext uri="{BB962C8B-B14F-4D97-AF65-F5344CB8AC3E}">
        <p14:creationId xmlns:p14="http://schemas.microsoft.com/office/powerpoint/2010/main" val="36516016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前提①</a:t>
            </a:r>
            <a:r>
              <a:rPr kumimoji="1" lang="en-US" altLang="ja-JP" dirty="0" smtClean="0"/>
              <a:t/>
            </a:r>
            <a:br>
              <a:rPr kumimoji="1" lang="en-US" altLang="ja-JP" dirty="0" smtClean="0"/>
            </a:br>
            <a:r>
              <a:rPr kumimoji="1" lang="ja-JP" altLang="en-US" dirty="0" smtClean="0"/>
              <a:t>「細胞中の分子は状態を記憶しない」？</a:t>
            </a:r>
            <a:endParaRPr kumimoji="1" lang="ja-JP" altLang="en-US" dirty="0"/>
          </a:p>
        </p:txBody>
      </p:sp>
      <p:sp>
        <p:nvSpPr>
          <p:cNvPr id="3" name="コンテンツ プレースホルダー 2"/>
          <p:cNvSpPr>
            <a:spLocks noGrp="1"/>
          </p:cNvSpPr>
          <p:nvPr>
            <p:ph idx="1"/>
          </p:nvPr>
        </p:nvSpPr>
        <p:spPr>
          <a:xfrm>
            <a:off x="677334" y="2160589"/>
            <a:ext cx="8596668" cy="4196345"/>
          </a:xfrm>
        </p:spPr>
        <p:txBody>
          <a:bodyPr>
            <a:normAutofit/>
          </a:bodyPr>
          <a:lstStyle/>
          <a:p>
            <a:r>
              <a:rPr kumimoji="1" lang="ja-JP" altLang="en-US" dirty="0" smtClean="0"/>
              <a:t>細胞中に存在する機能的な「分子機械」</a:t>
            </a:r>
            <a:endParaRPr kumimoji="1" lang="en-US" altLang="ja-JP" dirty="0" smtClean="0"/>
          </a:p>
          <a:p>
            <a:pPr marL="0" indent="0">
              <a:buNone/>
            </a:pPr>
            <a:r>
              <a:rPr lang="en-US" altLang="ja-JP" dirty="0"/>
              <a:t>	ex) </a:t>
            </a:r>
            <a:r>
              <a:rPr lang="ja-JP" altLang="en-US" dirty="0"/>
              <a:t>酵素</a:t>
            </a:r>
            <a:r>
              <a:rPr lang="ja-JP" altLang="en-US" dirty="0" smtClean="0"/>
              <a:t>、膜状受容体、分子</a:t>
            </a:r>
            <a:r>
              <a:rPr lang="ja-JP" altLang="en-US" dirty="0"/>
              <a:t>モーター（</a:t>
            </a:r>
            <a:r>
              <a:rPr lang="en-US" altLang="ja-JP" dirty="0"/>
              <a:t>F1-ATPase</a:t>
            </a:r>
            <a:r>
              <a:rPr lang="ja-JP" altLang="en-US" dirty="0" err="1"/>
              <a:t>、</a:t>
            </a:r>
            <a:r>
              <a:rPr lang="ja-JP" altLang="en-US" dirty="0"/>
              <a:t>キネシン、ダイニン</a:t>
            </a:r>
            <a:r>
              <a:rPr lang="ja-JP" altLang="en-US" dirty="0" smtClean="0"/>
              <a:t>）</a:t>
            </a:r>
            <a:endParaRPr kumimoji="1" lang="en-US" altLang="ja-JP" dirty="0" smtClean="0"/>
          </a:p>
          <a:p>
            <a:r>
              <a:rPr lang="ja-JP" altLang="en-US" dirty="0" smtClean="0"/>
              <a:t>分子の動きと分子の機能は密接に関係</a:t>
            </a:r>
            <a:endParaRPr lang="en-US" altLang="ja-JP" dirty="0" smtClean="0"/>
          </a:p>
          <a:p>
            <a:r>
              <a:rPr lang="ja-JP" altLang="en-US" dirty="0"/>
              <a:t>反応</a:t>
            </a:r>
            <a:r>
              <a:rPr lang="ja-JP" altLang="en-US" dirty="0" smtClean="0"/>
              <a:t>には分子の立体</a:t>
            </a:r>
            <a:r>
              <a:rPr lang="ja-JP" altLang="en-US" dirty="0"/>
              <a:t>構造</a:t>
            </a:r>
            <a:r>
              <a:rPr lang="ja-JP" altLang="en-US" dirty="0" smtClean="0"/>
              <a:t>の大きな変化</a:t>
            </a:r>
            <a:r>
              <a:rPr lang="ja-JP" altLang="en-US" dirty="0"/>
              <a:t>を</a:t>
            </a:r>
            <a:r>
              <a:rPr lang="ja-JP" altLang="en-US" dirty="0" smtClean="0"/>
              <a:t>伴うことも</a:t>
            </a:r>
            <a:endParaRPr lang="en-US" altLang="ja-JP" dirty="0"/>
          </a:p>
          <a:p>
            <a:pPr marL="0" indent="0">
              <a:buNone/>
            </a:pPr>
            <a:r>
              <a:rPr lang="ja-JP" altLang="en-US" dirty="0"/>
              <a:t>　→瞬時には完結しない</a:t>
            </a:r>
            <a:endParaRPr lang="en-US" altLang="ja-JP" dirty="0"/>
          </a:p>
          <a:p>
            <a:pPr marL="0" indent="0">
              <a:buNone/>
            </a:pPr>
            <a:r>
              <a:rPr lang="ja-JP" altLang="en-US" dirty="0"/>
              <a:t>　→</a:t>
            </a:r>
            <a:r>
              <a:rPr lang="ja-JP" altLang="en-US" dirty="0">
                <a:solidFill>
                  <a:srgbClr val="00B050"/>
                </a:solidFill>
              </a:rPr>
              <a:t>立体構造の変化＝状態の変化</a:t>
            </a:r>
            <a:endParaRPr lang="en-US" altLang="ja-JP" dirty="0">
              <a:solidFill>
                <a:srgbClr val="00B050"/>
              </a:solidFill>
            </a:endParaRPr>
          </a:p>
          <a:p>
            <a:pPr marL="0" indent="0">
              <a:buNone/>
            </a:pPr>
            <a:r>
              <a:rPr lang="ja-JP" altLang="en-US" dirty="0"/>
              <a:t>　　として一定の間記憶</a:t>
            </a:r>
            <a:r>
              <a:rPr lang="ja-JP" altLang="en-US" dirty="0" smtClean="0"/>
              <a:t>される</a:t>
            </a:r>
            <a:endParaRPr lang="en-US" altLang="ja-JP" dirty="0" smtClean="0"/>
          </a:p>
          <a:p>
            <a:r>
              <a:rPr lang="ja-JP" altLang="en-US" sz="1600" dirty="0" smtClean="0"/>
              <a:t>分子自体がゆらぐ</a:t>
            </a:r>
            <a:r>
              <a:rPr lang="ja-JP" altLang="en-US" sz="1600" b="1" dirty="0" smtClean="0">
                <a:solidFill>
                  <a:srgbClr val="00B050"/>
                </a:solidFill>
              </a:rPr>
              <a:t>「柔らかい」</a:t>
            </a:r>
            <a:r>
              <a:rPr lang="ja-JP" altLang="en-US" sz="1600" dirty="0" smtClean="0"/>
              <a:t>機械</a:t>
            </a:r>
            <a:endParaRPr lang="en-US" altLang="ja-JP" sz="1600" dirty="0" smtClean="0"/>
          </a:p>
          <a:p>
            <a:pPr marL="0" indent="0">
              <a:buNone/>
            </a:pPr>
            <a:r>
              <a:rPr lang="ja-JP" altLang="en-US" sz="1600" dirty="0" smtClean="0"/>
              <a:t>　→構造として</a:t>
            </a:r>
            <a:r>
              <a:rPr lang="ja-JP" altLang="en-US" sz="1600" dirty="0" smtClean="0"/>
              <a:t>の内的なゆらぎを</a:t>
            </a:r>
            <a:endParaRPr lang="en-US" altLang="ja-JP" sz="1600" dirty="0" smtClean="0"/>
          </a:p>
          <a:p>
            <a:pPr marL="0" indent="0">
              <a:buNone/>
            </a:pPr>
            <a:r>
              <a:rPr lang="ja-JP" altLang="en-US" sz="1600" dirty="0"/>
              <a:t>　</a:t>
            </a:r>
            <a:r>
              <a:rPr lang="ja-JP" altLang="en-US" sz="1600" dirty="0" smtClean="0"/>
              <a:t>　</a:t>
            </a:r>
            <a:r>
              <a:rPr lang="ja-JP" altLang="en-US" sz="1600" dirty="0" smtClean="0"/>
              <a:t>どう</a:t>
            </a:r>
            <a:r>
              <a:rPr lang="ja-JP" altLang="en-US" sz="1600" dirty="0" smtClean="0"/>
              <a:t>制御しているのか？</a:t>
            </a:r>
            <a:endParaRPr lang="en-US" altLang="ja-JP" sz="1600" dirty="0" smtClean="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861" y="3892732"/>
            <a:ext cx="5896483" cy="2464202"/>
          </a:xfrm>
          <a:prstGeom prst="rect">
            <a:avLst/>
          </a:prstGeom>
        </p:spPr>
      </p:pic>
    </p:spTree>
    <p:extLst>
      <p:ext uri="{BB962C8B-B14F-4D97-AF65-F5344CB8AC3E}">
        <p14:creationId xmlns:p14="http://schemas.microsoft.com/office/powerpoint/2010/main" val="3030283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前提①</a:t>
            </a:r>
            <a:r>
              <a:rPr kumimoji="1" lang="en-US" altLang="ja-JP" dirty="0" smtClean="0"/>
              <a:t/>
            </a:r>
            <a:br>
              <a:rPr kumimoji="1" lang="en-US" altLang="ja-JP" dirty="0" smtClean="0"/>
            </a:br>
            <a:r>
              <a:rPr kumimoji="1" lang="ja-JP" altLang="en-US" dirty="0" smtClean="0"/>
              <a:t>「細胞中の分子は状態を記憶しない」？</a:t>
            </a:r>
            <a:endParaRPr kumimoji="1" lang="ja-JP" altLang="en-US"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4154" y="1846217"/>
            <a:ext cx="4935365" cy="3432794"/>
          </a:xfrm>
        </p:spPr>
      </p:pic>
      <p:sp>
        <p:nvSpPr>
          <p:cNvPr id="6" name="テキスト ボックス 5"/>
          <p:cNvSpPr txBox="1"/>
          <p:nvPr/>
        </p:nvSpPr>
        <p:spPr>
          <a:xfrm>
            <a:off x="429383" y="5702546"/>
            <a:ext cx="4228753" cy="282003"/>
          </a:xfrm>
          <a:prstGeom prst="rect">
            <a:avLst/>
          </a:prstGeom>
          <a:noFill/>
        </p:spPr>
        <p:txBody>
          <a:bodyPr wrap="square" rtlCol="0">
            <a:spAutoFit/>
          </a:bodyPr>
          <a:lstStyle/>
          <a:p>
            <a:r>
              <a:rPr kumimoji="1" lang="de-DE" altLang="ja-JP" sz="1200" dirty="0"/>
              <a:t>H. Gruler, D. Müller-Enoch, </a:t>
            </a:r>
            <a:r>
              <a:rPr kumimoji="1" lang="de-DE" altLang="ja-JP" sz="1200" dirty="0" smtClean="0"/>
              <a:t>Eur</a:t>
            </a:r>
            <a:r>
              <a:rPr kumimoji="1" lang="de-DE" altLang="ja-JP" sz="1200" dirty="0"/>
              <a:t>. Biophys. J. 19, 217 (1991)</a:t>
            </a:r>
            <a:endParaRPr kumimoji="1" lang="ja-JP" altLang="en-US" sz="1200" dirty="0"/>
          </a:p>
        </p:txBody>
      </p:sp>
      <p:sp>
        <p:nvSpPr>
          <p:cNvPr id="9" name="コンテンツ プレースホルダー 2"/>
          <p:cNvSpPr txBox="1">
            <a:spLocks/>
          </p:cNvSpPr>
          <p:nvPr/>
        </p:nvSpPr>
        <p:spPr>
          <a:xfrm>
            <a:off x="5329379" y="1846217"/>
            <a:ext cx="4337135" cy="28041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smtClean="0"/>
              <a:t>酵素反応サイクルの時間スケール</a:t>
            </a:r>
            <a:endParaRPr lang="en-US" altLang="ja-JP" dirty="0" smtClean="0"/>
          </a:p>
          <a:p>
            <a:pPr marL="0" indent="0">
              <a:buNone/>
            </a:pPr>
            <a:r>
              <a:rPr lang="en-US" altLang="ja-JP" sz="1400" dirty="0"/>
              <a:t> </a:t>
            </a:r>
            <a:r>
              <a:rPr lang="en-US" altLang="ja-JP" sz="1400" dirty="0" smtClean="0"/>
              <a:t>ex) </a:t>
            </a:r>
            <a:r>
              <a:rPr lang="ja-JP" altLang="en-US" sz="1400" dirty="0" smtClean="0"/>
              <a:t>シトクロム</a:t>
            </a:r>
            <a:r>
              <a:rPr lang="en-US" altLang="ja-JP" sz="1400" dirty="0" smtClean="0"/>
              <a:t>P-450</a:t>
            </a:r>
            <a:r>
              <a:rPr lang="ja-JP" altLang="en-US" sz="1400" dirty="0" smtClean="0"/>
              <a:t>依存 </a:t>
            </a:r>
            <a:r>
              <a:rPr lang="en-US" altLang="ja-JP" sz="1400" dirty="0" smtClean="0"/>
              <a:t>mono-oxygenase</a:t>
            </a:r>
          </a:p>
          <a:p>
            <a:r>
              <a:rPr lang="ja-JP" altLang="en-US" sz="1700" dirty="0" smtClean="0"/>
              <a:t>光で同期後、しばらくフィードバックなしで同期して反応</a:t>
            </a:r>
            <a:endParaRPr lang="en-US" altLang="ja-JP" sz="1700" dirty="0" smtClean="0"/>
          </a:p>
          <a:p>
            <a:pPr marL="0" indent="0">
              <a:buNone/>
            </a:pPr>
            <a:r>
              <a:rPr lang="ja-JP" altLang="en-US" sz="1700" dirty="0" smtClean="0"/>
              <a:t>→酵素の持つ周期</a:t>
            </a:r>
            <a:r>
              <a:rPr lang="en-US" altLang="ja-JP" sz="1700" dirty="0"/>
              <a:t>(Turnover time) </a:t>
            </a:r>
            <a:r>
              <a:rPr lang="ja-JP" altLang="en-US" sz="1700" dirty="0" smtClean="0"/>
              <a:t>　　　　　　が</a:t>
            </a:r>
            <a:r>
              <a:rPr lang="en-US" altLang="ja-JP" sz="2000" dirty="0" smtClean="0">
                <a:solidFill>
                  <a:srgbClr val="FF0000"/>
                </a:solidFill>
              </a:rPr>
              <a:t>1.54sec</a:t>
            </a:r>
          </a:p>
          <a:p>
            <a:pPr marL="0" indent="0">
              <a:buNone/>
            </a:pPr>
            <a:endParaRPr lang="ja-JP" altLang="en-US" sz="2000" dirty="0">
              <a:solidFill>
                <a:srgbClr val="FF0000"/>
              </a:solidFill>
            </a:endParaRPr>
          </a:p>
        </p:txBody>
      </p:sp>
      <p:sp>
        <p:nvSpPr>
          <p:cNvPr id="10" name="円/楕円 9"/>
          <p:cNvSpPr/>
          <p:nvPr/>
        </p:nvSpPr>
        <p:spPr>
          <a:xfrm>
            <a:off x="294155" y="2211977"/>
            <a:ext cx="803125" cy="2177143"/>
          </a:xfrm>
          <a:prstGeom prst="ellipse">
            <a:avLst/>
          </a:prstGeom>
          <a:noFill/>
          <a:ln>
            <a:solidFill>
              <a:srgbClr val="208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1223531" y="2879795"/>
            <a:ext cx="1214598" cy="5744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328128" y="2585592"/>
            <a:ext cx="1005403" cy="338554"/>
          </a:xfrm>
          <a:prstGeom prst="rect">
            <a:avLst/>
          </a:prstGeom>
          <a:noFill/>
        </p:spPr>
        <p:txBody>
          <a:bodyPr wrap="none" rtlCol="0">
            <a:spAutoFit/>
          </a:bodyPr>
          <a:lstStyle/>
          <a:p>
            <a:r>
              <a:rPr kumimoji="1" lang="ja-JP" altLang="en-US" sz="1600" dirty="0" smtClean="0">
                <a:solidFill>
                  <a:srgbClr val="FF0000"/>
                </a:solidFill>
              </a:rPr>
              <a:t>光で同期</a:t>
            </a:r>
            <a:endParaRPr kumimoji="1" lang="ja-JP" altLang="en-US" sz="1600" dirty="0">
              <a:solidFill>
                <a:srgbClr val="FF0000"/>
              </a:solidFill>
            </a:endParaRPr>
          </a:p>
        </p:txBody>
      </p:sp>
      <p:sp>
        <p:nvSpPr>
          <p:cNvPr id="13" name="テキスト ボックス 12"/>
          <p:cNvSpPr txBox="1"/>
          <p:nvPr/>
        </p:nvSpPr>
        <p:spPr>
          <a:xfrm>
            <a:off x="72040" y="4405549"/>
            <a:ext cx="1210588" cy="338554"/>
          </a:xfrm>
          <a:prstGeom prst="rect">
            <a:avLst/>
          </a:prstGeom>
          <a:noFill/>
        </p:spPr>
        <p:txBody>
          <a:bodyPr wrap="none" rtlCol="0">
            <a:spAutoFit/>
          </a:bodyPr>
          <a:lstStyle/>
          <a:p>
            <a:r>
              <a:rPr kumimoji="1" lang="ja-JP" altLang="en-US" sz="1600" dirty="0" smtClean="0">
                <a:solidFill>
                  <a:srgbClr val="208463"/>
                </a:solidFill>
              </a:rPr>
              <a:t>生成物の量</a:t>
            </a:r>
            <a:endParaRPr kumimoji="1" lang="ja-JP" altLang="en-US" sz="1600" dirty="0">
              <a:solidFill>
                <a:srgbClr val="208463"/>
              </a:solidFill>
            </a:endParaRPr>
          </a:p>
        </p:txBody>
      </p:sp>
      <p:sp>
        <p:nvSpPr>
          <p:cNvPr id="14" name="爆発 2 13"/>
          <p:cNvSpPr/>
          <p:nvPr/>
        </p:nvSpPr>
        <p:spPr>
          <a:xfrm rot="2381093">
            <a:off x="6880025" y="3442615"/>
            <a:ext cx="1312114" cy="1244064"/>
          </a:xfrm>
          <a:prstGeom prst="irregularSeal2">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960709" y="3897877"/>
            <a:ext cx="1018227" cy="369332"/>
          </a:xfrm>
          <a:prstGeom prst="rect">
            <a:avLst/>
          </a:prstGeom>
          <a:noFill/>
        </p:spPr>
        <p:txBody>
          <a:bodyPr wrap="none" rtlCol="0">
            <a:spAutoFit/>
          </a:bodyPr>
          <a:lstStyle/>
          <a:p>
            <a:r>
              <a:rPr kumimoji="1" lang="ja-JP" altLang="en-US" b="1" dirty="0" smtClean="0">
                <a:solidFill>
                  <a:srgbClr val="FF0000"/>
                </a:solidFill>
              </a:rPr>
              <a:t>長すぎ</a:t>
            </a:r>
            <a:r>
              <a:rPr kumimoji="1" lang="en-US" altLang="ja-JP" b="1" dirty="0" smtClean="0">
                <a:solidFill>
                  <a:srgbClr val="FF0000"/>
                </a:solidFill>
              </a:rPr>
              <a:t>‼</a:t>
            </a:r>
            <a:endParaRPr kumimoji="1" lang="ja-JP" altLang="en-US" b="1" dirty="0">
              <a:solidFill>
                <a:srgbClr val="FF0000"/>
              </a:solidFill>
            </a:endParaRPr>
          </a:p>
        </p:txBody>
      </p:sp>
      <p:sp>
        <p:nvSpPr>
          <p:cNvPr id="16" name="コンテンツ プレースホルダー 2"/>
          <p:cNvSpPr txBox="1">
            <a:spLocks/>
          </p:cNvSpPr>
          <p:nvPr/>
        </p:nvSpPr>
        <p:spPr>
          <a:xfrm>
            <a:off x="5329378" y="4648963"/>
            <a:ext cx="4911901" cy="110462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smtClean="0"/>
              <a:t>典型的なタイムスケール </a:t>
            </a:r>
            <a:r>
              <a:rPr lang="en-US" altLang="ja-JP" sz="1400" dirty="0" smtClean="0"/>
              <a:t>(</a:t>
            </a:r>
            <a:r>
              <a:rPr lang="ja-JP" altLang="en-US" sz="1400" dirty="0" smtClean="0"/>
              <a:t>通常拡散の前提で</a:t>
            </a:r>
            <a:r>
              <a:rPr lang="en-US" altLang="ja-JP" sz="1400" dirty="0" smtClean="0"/>
              <a:t>)</a:t>
            </a:r>
            <a:endParaRPr lang="en-US" altLang="ja-JP" sz="1400" dirty="0" smtClean="0">
              <a:solidFill>
                <a:srgbClr val="FF0000"/>
              </a:solidFill>
            </a:endParaRPr>
          </a:p>
          <a:p>
            <a:pPr>
              <a:buAutoNum type="arabicPeriod"/>
            </a:pPr>
            <a:r>
              <a:rPr lang="en-US" altLang="ja-JP" dirty="0" smtClean="0">
                <a:solidFill>
                  <a:schemeClr val="tx2"/>
                </a:solidFill>
              </a:rPr>
              <a:t>Mixing time</a:t>
            </a:r>
            <a:r>
              <a:rPr lang="ja-JP" altLang="en-US" dirty="0" smtClean="0">
                <a:solidFill>
                  <a:schemeClr val="tx2"/>
                </a:solidFill>
              </a:rPr>
              <a:t>～</a:t>
            </a:r>
            <a:r>
              <a:rPr lang="en-US" altLang="ja-JP" dirty="0" smtClean="0">
                <a:solidFill>
                  <a:schemeClr val="tx2"/>
                </a:solidFill>
              </a:rPr>
              <a:t>1ms (</a:t>
            </a:r>
            <a:r>
              <a:rPr lang="ja-JP" altLang="en-US" dirty="0" smtClean="0">
                <a:solidFill>
                  <a:schemeClr val="tx2"/>
                </a:solidFill>
              </a:rPr>
              <a:t>～</a:t>
            </a:r>
            <a:r>
              <a:rPr lang="en-US" altLang="ja-JP" dirty="0" smtClean="0">
                <a:solidFill>
                  <a:schemeClr val="tx2"/>
                </a:solidFill>
              </a:rPr>
              <a:t>L/D)</a:t>
            </a:r>
          </a:p>
          <a:p>
            <a:pPr>
              <a:buAutoNum type="arabicPeriod"/>
            </a:pPr>
            <a:r>
              <a:rPr lang="en-US" altLang="ja-JP" dirty="0" smtClean="0">
                <a:solidFill>
                  <a:schemeClr val="tx2"/>
                </a:solidFill>
              </a:rPr>
              <a:t>Transit time</a:t>
            </a:r>
            <a:r>
              <a:rPr lang="ja-JP" altLang="en-US" dirty="0" smtClean="0">
                <a:solidFill>
                  <a:schemeClr val="tx2"/>
                </a:solidFill>
              </a:rPr>
              <a:t>～</a:t>
            </a:r>
            <a:r>
              <a:rPr lang="en-US" altLang="ja-JP" dirty="0" smtClean="0">
                <a:solidFill>
                  <a:schemeClr val="tx2"/>
                </a:solidFill>
              </a:rPr>
              <a:t>1s (</a:t>
            </a:r>
            <a:r>
              <a:rPr lang="ja-JP" altLang="en-US" dirty="0" smtClean="0">
                <a:solidFill>
                  <a:schemeClr val="tx2"/>
                </a:solidFill>
              </a:rPr>
              <a:t>～</a:t>
            </a:r>
            <a:r>
              <a:rPr lang="en-US" altLang="ja-JP" dirty="0" smtClean="0">
                <a:solidFill>
                  <a:schemeClr val="tx2"/>
                </a:solidFill>
              </a:rPr>
              <a:t>L/DRN)</a:t>
            </a:r>
          </a:p>
        </p:txBody>
      </p:sp>
      <p:sp>
        <p:nvSpPr>
          <p:cNvPr id="17" name="テキスト ボックス 16"/>
          <p:cNvSpPr txBox="1"/>
          <p:nvPr/>
        </p:nvSpPr>
        <p:spPr>
          <a:xfrm>
            <a:off x="5442276" y="5814497"/>
            <a:ext cx="1688283" cy="276999"/>
          </a:xfrm>
          <a:prstGeom prst="rect">
            <a:avLst/>
          </a:prstGeom>
          <a:noFill/>
        </p:spPr>
        <p:txBody>
          <a:bodyPr wrap="none" rtlCol="0">
            <a:spAutoFit/>
          </a:bodyPr>
          <a:lstStyle/>
          <a:p>
            <a:r>
              <a:rPr lang="en-US" altLang="ja-JP" sz="1200" dirty="0">
                <a:solidFill>
                  <a:schemeClr val="tx2"/>
                </a:solidFill>
              </a:rPr>
              <a:t>L:</a:t>
            </a:r>
            <a:r>
              <a:rPr lang="ja-JP" altLang="en-US" sz="1200" dirty="0">
                <a:solidFill>
                  <a:schemeClr val="tx2"/>
                </a:solidFill>
              </a:rPr>
              <a:t>細胞の大きさ～</a:t>
            </a:r>
            <a:r>
              <a:rPr lang="en-US" altLang="ja-JP" sz="1200" dirty="0" smtClean="0">
                <a:solidFill>
                  <a:schemeClr val="tx2"/>
                </a:solidFill>
              </a:rPr>
              <a:t>1μm</a:t>
            </a:r>
            <a:endParaRPr lang="en-US" altLang="ja-JP" sz="1200" dirty="0">
              <a:solidFill>
                <a:schemeClr val="tx2"/>
              </a:solidFill>
            </a:endParaRPr>
          </a:p>
        </p:txBody>
      </p:sp>
      <mc:AlternateContent xmlns:mc="http://schemas.openxmlformats.org/markup-compatibility/2006" xmlns:a14="http://schemas.microsoft.com/office/drawing/2010/main">
        <mc:Choice Requires="a14">
          <p:sp>
            <p:nvSpPr>
              <p:cNvPr id="18" name="テキスト ボックス 17"/>
              <p:cNvSpPr txBox="1"/>
              <p:nvPr/>
            </p:nvSpPr>
            <p:spPr>
              <a:xfrm>
                <a:off x="7129387" y="5814496"/>
                <a:ext cx="1718522" cy="279115"/>
              </a:xfrm>
              <a:prstGeom prst="rect">
                <a:avLst/>
              </a:prstGeom>
              <a:noFill/>
            </p:spPr>
            <p:txBody>
              <a:bodyPr wrap="square" rtlCol="0">
                <a:spAutoFit/>
              </a:bodyPr>
              <a:lstStyle/>
              <a:p>
                <a:r>
                  <a:rPr lang="en-US" altLang="ja-JP" sz="1200" dirty="0" smtClean="0">
                    <a:solidFill>
                      <a:schemeClr val="tx2"/>
                    </a:solidFill>
                  </a:rPr>
                  <a:t>D:</a:t>
                </a:r>
                <a:r>
                  <a:rPr lang="ja-JP" altLang="en-US" sz="1200" dirty="0" smtClean="0">
                    <a:solidFill>
                      <a:schemeClr val="tx2"/>
                    </a:solidFill>
                  </a:rPr>
                  <a:t>拡散係数～</a:t>
                </a:r>
                <a14:m>
                  <m:oMath xmlns:m="http://schemas.openxmlformats.org/officeDocument/2006/math">
                    <m:sSup>
                      <m:sSupPr>
                        <m:ctrlPr>
                          <a:rPr lang="en-US" altLang="ja-JP" sz="1200" i="1" smtClean="0">
                            <a:solidFill>
                              <a:schemeClr val="tx2"/>
                            </a:solidFill>
                            <a:latin typeface="Cambria Math" panose="02040503050406030204" pitchFamily="18" charset="0"/>
                          </a:rPr>
                        </m:ctrlPr>
                      </m:sSupPr>
                      <m:e>
                        <m:r>
                          <a:rPr lang="en-US" altLang="ja-JP" sz="1200" b="0" i="1" smtClean="0">
                            <a:solidFill>
                              <a:schemeClr val="tx2"/>
                            </a:solidFill>
                            <a:latin typeface="Cambria Math" panose="02040503050406030204" pitchFamily="18" charset="0"/>
                          </a:rPr>
                          <m:t>10</m:t>
                        </m:r>
                      </m:e>
                      <m:sup>
                        <m:r>
                          <a:rPr lang="en-US" altLang="ja-JP" sz="1200" b="0" i="1" smtClean="0">
                            <a:solidFill>
                              <a:schemeClr val="tx2"/>
                            </a:solidFill>
                            <a:latin typeface="Cambria Math" panose="02040503050406030204" pitchFamily="18" charset="0"/>
                          </a:rPr>
                          <m:t>−5</m:t>
                        </m:r>
                      </m:sup>
                    </m:sSup>
                  </m:oMath>
                </a14:m>
                <a:r>
                  <a:rPr lang="ja-JP" altLang="en-US" sz="1200" dirty="0" smtClean="0">
                    <a:solidFill>
                      <a:schemeClr val="tx2"/>
                    </a:solidFill>
                  </a:rPr>
                  <a:t>㎠</a:t>
                </a:r>
                <a:r>
                  <a:rPr lang="en-US" altLang="ja-JP" sz="1200" dirty="0" smtClean="0">
                    <a:solidFill>
                      <a:schemeClr val="tx2"/>
                    </a:solidFill>
                  </a:rPr>
                  <a:t>/s</a:t>
                </a:r>
                <a:endParaRPr lang="en-US" altLang="ja-JP" sz="1200" dirty="0">
                  <a:solidFill>
                    <a:schemeClr val="tx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129387" y="5814496"/>
                <a:ext cx="1718522" cy="279115"/>
              </a:xfrm>
              <a:prstGeom prst="rect">
                <a:avLst/>
              </a:prstGeom>
              <a:blipFill rotWithShape="0">
                <a:blip r:embed="rId4"/>
                <a:stretch>
                  <a:fillRect l="-356" t="-6522" b="-17391"/>
                </a:stretch>
              </a:blipFill>
            </p:spPr>
            <p:txBody>
              <a:bodyPr/>
              <a:lstStyle/>
              <a:p>
                <a:r>
                  <a:rPr lang="ja-JP" altLang="en-US">
                    <a:noFill/>
                  </a:rPr>
                  <a:t> </a:t>
                </a:r>
              </a:p>
            </p:txBody>
          </p:sp>
        </mc:Fallback>
      </mc:AlternateContent>
      <p:sp>
        <p:nvSpPr>
          <p:cNvPr id="19" name="テキスト ボックス 18"/>
          <p:cNvSpPr txBox="1"/>
          <p:nvPr/>
        </p:nvSpPr>
        <p:spPr>
          <a:xfrm>
            <a:off x="5442276" y="6152409"/>
            <a:ext cx="1495922" cy="276999"/>
          </a:xfrm>
          <a:prstGeom prst="rect">
            <a:avLst/>
          </a:prstGeom>
          <a:noFill/>
        </p:spPr>
        <p:txBody>
          <a:bodyPr wrap="none" rtlCol="0">
            <a:spAutoFit/>
          </a:bodyPr>
          <a:lstStyle/>
          <a:p>
            <a:r>
              <a:rPr lang="en-US" altLang="ja-JP" sz="1200" dirty="0" smtClean="0">
                <a:solidFill>
                  <a:schemeClr val="tx2"/>
                </a:solidFill>
              </a:rPr>
              <a:t>N:</a:t>
            </a:r>
            <a:r>
              <a:rPr lang="ja-JP" altLang="en-US" sz="1200" dirty="0" smtClean="0">
                <a:solidFill>
                  <a:schemeClr val="tx2"/>
                </a:solidFill>
              </a:rPr>
              <a:t>目標分子の数～</a:t>
            </a:r>
            <a:r>
              <a:rPr lang="en-US" altLang="ja-JP" sz="1200" dirty="0" smtClean="0">
                <a:solidFill>
                  <a:schemeClr val="tx2"/>
                </a:solidFill>
              </a:rPr>
              <a:t>1</a:t>
            </a:r>
            <a:endParaRPr lang="en-US" altLang="ja-JP" sz="1200" dirty="0">
              <a:solidFill>
                <a:schemeClr val="tx2"/>
              </a:solidFill>
            </a:endParaRPr>
          </a:p>
        </p:txBody>
      </p:sp>
      <p:sp>
        <p:nvSpPr>
          <p:cNvPr id="20" name="テキスト ボックス 19"/>
          <p:cNvSpPr txBox="1"/>
          <p:nvPr/>
        </p:nvSpPr>
        <p:spPr>
          <a:xfrm>
            <a:off x="7129387" y="6152408"/>
            <a:ext cx="2007281" cy="276999"/>
          </a:xfrm>
          <a:prstGeom prst="rect">
            <a:avLst/>
          </a:prstGeom>
          <a:noFill/>
        </p:spPr>
        <p:txBody>
          <a:bodyPr wrap="none" rtlCol="0">
            <a:spAutoFit/>
          </a:bodyPr>
          <a:lstStyle/>
          <a:p>
            <a:r>
              <a:rPr lang="en-US" altLang="ja-JP" sz="1200" dirty="0" smtClean="0">
                <a:solidFill>
                  <a:schemeClr val="tx2"/>
                </a:solidFill>
              </a:rPr>
              <a:t>R:</a:t>
            </a:r>
            <a:r>
              <a:rPr lang="ja-JP" altLang="en-US" sz="1200" dirty="0" smtClean="0">
                <a:solidFill>
                  <a:schemeClr val="tx2"/>
                </a:solidFill>
              </a:rPr>
              <a:t>目標分子の大きさ～</a:t>
            </a:r>
            <a:r>
              <a:rPr lang="en-US" altLang="ja-JP" sz="1200" dirty="0" smtClean="0">
                <a:solidFill>
                  <a:schemeClr val="tx2"/>
                </a:solidFill>
              </a:rPr>
              <a:t>1nm</a:t>
            </a:r>
            <a:endParaRPr lang="en-US" altLang="ja-JP" sz="1200" dirty="0">
              <a:solidFill>
                <a:schemeClr val="tx2"/>
              </a:solidFill>
            </a:endParaRPr>
          </a:p>
        </p:txBody>
      </p:sp>
      <p:sp>
        <p:nvSpPr>
          <p:cNvPr id="3" name="テキスト ボックス 2"/>
          <p:cNvSpPr txBox="1"/>
          <p:nvPr/>
        </p:nvSpPr>
        <p:spPr>
          <a:xfrm>
            <a:off x="429383" y="5289244"/>
            <a:ext cx="4168742" cy="461665"/>
          </a:xfrm>
          <a:prstGeom prst="rect">
            <a:avLst/>
          </a:prstGeom>
          <a:noFill/>
        </p:spPr>
        <p:txBody>
          <a:bodyPr wrap="square" rtlCol="0">
            <a:spAutoFit/>
          </a:bodyPr>
          <a:lstStyle/>
          <a:p>
            <a:r>
              <a:rPr kumimoji="1" lang="en-US" altLang="ja-JP" sz="1200" dirty="0"/>
              <a:t>Slaving the cytochrome P-450 dependent monooxygenase system by periodically applied light pulses.</a:t>
            </a:r>
            <a:endParaRPr kumimoji="1" lang="ja-JP" altLang="en-US" sz="1200" dirty="0"/>
          </a:p>
        </p:txBody>
      </p:sp>
    </p:spTree>
    <p:extLst>
      <p:ext uri="{BB962C8B-B14F-4D97-AF65-F5344CB8AC3E}">
        <p14:creationId xmlns:p14="http://schemas.microsoft.com/office/powerpoint/2010/main" val="20239166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前提②</a:t>
            </a:r>
            <a:r>
              <a:rPr kumimoji="1" lang="en-US" altLang="ja-JP" dirty="0" smtClean="0"/>
              <a:t/>
            </a:r>
            <a:br>
              <a:rPr kumimoji="1" lang="en-US" altLang="ja-JP" dirty="0" smtClean="0"/>
            </a:br>
            <a:r>
              <a:rPr kumimoji="1" lang="ja-JP" altLang="en-US" dirty="0" smtClean="0"/>
              <a:t>「細胞中の分子は十分小さい」？</a:t>
            </a:r>
            <a:endParaRPr kumimoji="1" lang="ja-JP" altLang="en-US" dirty="0"/>
          </a:p>
        </p:txBody>
      </p:sp>
      <p:sp>
        <p:nvSpPr>
          <p:cNvPr id="3" name="コンテンツ プレースホルダー 2"/>
          <p:cNvSpPr>
            <a:spLocks noGrp="1"/>
          </p:cNvSpPr>
          <p:nvPr>
            <p:ph idx="1"/>
          </p:nvPr>
        </p:nvSpPr>
        <p:spPr>
          <a:xfrm>
            <a:off x="677333" y="1878322"/>
            <a:ext cx="4812129" cy="4513769"/>
          </a:xfrm>
        </p:spPr>
        <p:txBody>
          <a:bodyPr>
            <a:normAutofit/>
          </a:bodyPr>
          <a:lstStyle/>
          <a:p>
            <a:r>
              <a:rPr kumimoji="1" lang="en-US" altLang="ja-JP" sz="2000" dirty="0" smtClean="0"/>
              <a:t>Molecular Crowding</a:t>
            </a:r>
            <a:r>
              <a:rPr kumimoji="1" lang="ja-JP" altLang="en-US" sz="2000" dirty="0" smtClean="0"/>
              <a:t>（分子混雑）</a:t>
            </a:r>
            <a:endParaRPr kumimoji="1" lang="en-US" altLang="ja-JP" sz="2000" dirty="0" smtClean="0"/>
          </a:p>
          <a:p>
            <a:pPr lvl="1"/>
            <a:r>
              <a:rPr lang="ja-JP" altLang="en-US" dirty="0" smtClean="0"/>
              <a:t>細胞内はタンパク質・核酸な</a:t>
            </a:r>
            <a:r>
              <a:rPr lang="ja-JP" altLang="en-US" dirty="0"/>
              <a:t>ど</a:t>
            </a:r>
            <a:r>
              <a:rPr lang="ja-JP" altLang="en-US" dirty="0" smtClean="0"/>
              <a:t>高分子で非常に混雑</a:t>
            </a:r>
            <a:endParaRPr lang="en-US" altLang="ja-JP" dirty="0" smtClean="0"/>
          </a:p>
          <a:p>
            <a:pPr lvl="1"/>
            <a:r>
              <a:rPr lang="ja-JP" altLang="en-US" dirty="0" smtClean="0"/>
              <a:t>満員電車の中で反応してるようなもの</a:t>
            </a:r>
            <a:endParaRPr lang="en-US" altLang="ja-JP" dirty="0" smtClean="0"/>
          </a:p>
          <a:p>
            <a:r>
              <a:rPr lang="ja-JP" altLang="en-US" sz="2000" dirty="0" smtClean="0"/>
              <a:t>質点と見なすのは流石に無理</a:t>
            </a:r>
            <a:endParaRPr lang="en-US" altLang="ja-JP" sz="2000" dirty="0" smtClean="0"/>
          </a:p>
          <a:p>
            <a:r>
              <a:rPr lang="ja-JP" altLang="en-US" sz="2000" dirty="0" smtClean="0"/>
              <a:t>細胞骨格や膜構造も存在</a:t>
            </a:r>
            <a:endParaRPr lang="en-US" altLang="ja-JP" sz="2000"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725" y="1878322"/>
            <a:ext cx="2923018" cy="4292564"/>
          </a:xfrm>
          <a:prstGeom prst="rect">
            <a:avLst/>
          </a:prstGeom>
        </p:spPr>
      </p:pic>
      <p:sp>
        <p:nvSpPr>
          <p:cNvPr id="5" name="テキスト ボックス 4"/>
          <p:cNvSpPr txBox="1"/>
          <p:nvPr/>
        </p:nvSpPr>
        <p:spPr>
          <a:xfrm>
            <a:off x="6595725" y="6241083"/>
            <a:ext cx="3433953" cy="523220"/>
          </a:xfrm>
          <a:prstGeom prst="rect">
            <a:avLst/>
          </a:prstGeom>
          <a:noFill/>
        </p:spPr>
        <p:txBody>
          <a:bodyPr wrap="none" rtlCol="0">
            <a:spAutoFit/>
          </a:bodyPr>
          <a:lstStyle/>
          <a:p>
            <a:r>
              <a:rPr lang="en-US" altLang="ja-JP" sz="1400" dirty="0"/>
              <a:t>S. R. </a:t>
            </a:r>
            <a:r>
              <a:rPr lang="en-US" altLang="ja-JP" sz="1400" dirty="0" err="1"/>
              <a:t>McGuffee</a:t>
            </a:r>
            <a:r>
              <a:rPr lang="en-US" altLang="ja-JP" sz="1400" dirty="0"/>
              <a:t> and A. H. </a:t>
            </a:r>
            <a:r>
              <a:rPr lang="en-US" altLang="ja-JP" sz="1400" dirty="0" err="1"/>
              <a:t>Elcock</a:t>
            </a:r>
            <a:r>
              <a:rPr lang="en-US" altLang="ja-JP" sz="1400" dirty="0"/>
              <a:t>, </a:t>
            </a:r>
          </a:p>
          <a:p>
            <a:r>
              <a:rPr lang="en-US" altLang="ja-JP" sz="1400" dirty="0" err="1"/>
              <a:t>PLoS</a:t>
            </a:r>
            <a:r>
              <a:rPr lang="en-US" altLang="ja-JP" sz="1400" dirty="0"/>
              <a:t> </a:t>
            </a:r>
            <a:r>
              <a:rPr lang="en-US" altLang="ja-JP" sz="1400" dirty="0" err="1"/>
              <a:t>Comput</a:t>
            </a:r>
            <a:r>
              <a:rPr lang="en-US" altLang="ja-JP" sz="1400" dirty="0"/>
              <a:t>. Biol. 6, e1000694 (2010). </a:t>
            </a:r>
            <a:endParaRPr kumimoji="1" lang="ja-JP" altLang="en-US" sz="1400" dirty="0"/>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3604" y="3952809"/>
            <a:ext cx="2240258" cy="2218077"/>
          </a:xfrm>
          <a:prstGeom prst="rect">
            <a:avLst/>
          </a:prstGeom>
        </p:spPr>
      </p:pic>
      <p:sp>
        <p:nvSpPr>
          <p:cNvPr id="7" name="テキスト ボックス 6"/>
          <p:cNvSpPr txBox="1"/>
          <p:nvPr/>
        </p:nvSpPr>
        <p:spPr>
          <a:xfrm>
            <a:off x="4250346" y="6271862"/>
            <a:ext cx="1993700" cy="461665"/>
          </a:xfrm>
          <a:prstGeom prst="rect">
            <a:avLst/>
          </a:prstGeom>
          <a:noFill/>
        </p:spPr>
        <p:txBody>
          <a:bodyPr wrap="square" rtlCol="0">
            <a:spAutoFit/>
          </a:bodyPr>
          <a:lstStyle/>
          <a:p>
            <a:r>
              <a:rPr kumimoji="1" lang="en-US" altLang="ja-JP" sz="1200" dirty="0" err="1" smtClean="0"/>
              <a:t>Goodsell</a:t>
            </a:r>
            <a:r>
              <a:rPr kumimoji="1" lang="ja-JP" altLang="en-US" sz="1200" dirty="0" smtClean="0"/>
              <a:t>による</a:t>
            </a:r>
            <a:endParaRPr kumimoji="1" lang="en-US" altLang="ja-JP" sz="1200" dirty="0" smtClean="0"/>
          </a:p>
          <a:p>
            <a:r>
              <a:rPr kumimoji="1" lang="en-US" altLang="ja-JP" sz="1200" dirty="0" smtClean="0"/>
              <a:t>E coli.</a:t>
            </a:r>
            <a:r>
              <a:rPr kumimoji="1" lang="ja-JP" altLang="en-US" sz="1200" dirty="0" smtClean="0"/>
              <a:t>内の細胞のイラスト</a:t>
            </a:r>
            <a:endParaRPr kumimoji="1" lang="ja-JP" altLang="en-US" sz="1200" dirty="0"/>
          </a:p>
        </p:txBody>
      </p:sp>
    </p:spTree>
    <p:extLst>
      <p:ext uri="{BB962C8B-B14F-4D97-AF65-F5344CB8AC3E}">
        <p14:creationId xmlns:p14="http://schemas.microsoft.com/office/powerpoint/2010/main" val="16114249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前提③</a:t>
            </a:r>
            <a:r>
              <a:rPr kumimoji="1" lang="en-US" altLang="ja-JP" dirty="0" smtClean="0"/>
              <a:t/>
            </a:r>
            <a:br>
              <a:rPr kumimoji="1" lang="en-US" altLang="ja-JP" dirty="0" smtClean="0"/>
            </a:br>
            <a:r>
              <a:rPr kumimoji="1" lang="ja-JP" altLang="en-US" dirty="0" smtClean="0"/>
              <a:t>「細胞中の分子数は十分多い」？</a:t>
            </a:r>
            <a:endParaRPr kumimoji="1" lang="ja-JP" altLang="en-US" dirty="0"/>
          </a:p>
        </p:txBody>
      </p:sp>
      <p:sp>
        <p:nvSpPr>
          <p:cNvPr id="3" name="コンテンツ プレースホルダー 2"/>
          <p:cNvSpPr>
            <a:spLocks noGrp="1"/>
          </p:cNvSpPr>
          <p:nvPr>
            <p:ph idx="1"/>
          </p:nvPr>
        </p:nvSpPr>
        <p:spPr>
          <a:xfrm>
            <a:off x="677333" y="1930400"/>
            <a:ext cx="8666963" cy="4470400"/>
          </a:xfrm>
        </p:spPr>
        <p:txBody>
          <a:bodyPr/>
          <a:lstStyle/>
          <a:p>
            <a:r>
              <a:rPr lang="ja-JP" altLang="en-US" sz="2000" dirty="0"/>
              <a:t>細胞</a:t>
            </a:r>
            <a:r>
              <a:rPr lang="ja-JP" altLang="en-US" sz="2000" dirty="0" smtClean="0"/>
              <a:t>の大きさ</a:t>
            </a:r>
            <a:endParaRPr lang="en-US" altLang="ja-JP" sz="2000" dirty="0" smtClean="0"/>
          </a:p>
          <a:p>
            <a:pPr lvl="1"/>
            <a:r>
              <a:rPr kumimoji="1" lang="ja-JP" altLang="en-US" sz="1800" dirty="0" smtClean="0"/>
              <a:t>真核細胞</a:t>
            </a:r>
            <a:r>
              <a:rPr lang="ja-JP" altLang="en-US" sz="1800" dirty="0" smtClean="0"/>
              <a:t>：長軸～</a:t>
            </a:r>
            <a:r>
              <a:rPr kumimoji="1" lang="en-US" altLang="ja-JP" sz="1800" dirty="0" smtClean="0"/>
              <a:t>10μm</a:t>
            </a:r>
            <a:r>
              <a:rPr kumimoji="1" lang="ja-JP" altLang="en-US" sz="1800" dirty="0" smtClean="0"/>
              <a:t>→体積は</a:t>
            </a:r>
            <a:r>
              <a:rPr kumimoji="1" lang="en-US" altLang="ja-JP" sz="1800" dirty="0" smtClean="0"/>
              <a:t>1pL</a:t>
            </a:r>
            <a:r>
              <a:rPr kumimoji="1" lang="ja-JP" altLang="en-US" sz="1800" dirty="0" smtClean="0"/>
              <a:t>程度</a:t>
            </a:r>
            <a:endParaRPr kumimoji="1" lang="en-US" altLang="ja-JP" sz="1800" dirty="0" smtClean="0"/>
          </a:p>
          <a:p>
            <a:pPr lvl="1"/>
            <a:r>
              <a:rPr lang="ja-JP" altLang="en-US" sz="1800" dirty="0"/>
              <a:t>原核</a:t>
            </a:r>
            <a:r>
              <a:rPr lang="ja-JP" altLang="en-US" sz="1800" dirty="0" smtClean="0"/>
              <a:t>細胞・細胞小器官：長軸～</a:t>
            </a:r>
            <a:r>
              <a:rPr lang="en-US" altLang="ja-JP" sz="1800" dirty="0" smtClean="0"/>
              <a:t>1μm</a:t>
            </a:r>
            <a:r>
              <a:rPr lang="ja-JP" altLang="en-US" sz="1800" dirty="0" smtClean="0"/>
              <a:t>→体積は</a:t>
            </a:r>
            <a:r>
              <a:rPr lang="en-US" altLang="ja-JP" sz="1800" dirty="0" smtClean="0"/>
              <a:t>1fL</a:t>
            </a:r>
            <a:r>
              <a:rPr lang="ja-JP" altLang="en-US" sz="1800" dirty="0" smtClean="0"/>
              <a:t>程度</a:t>
            </a:r>
            <a:endParaRPr lang="en-US" altLang="ja-JP" sz="1800" dirty="0" smtClean="0"/>
          </a:p>
          <a:p>
            <a:pPr lvl="2"/>
            <a:r>
              <a:rPr lang="en-US" altLang="ja-JP" dirty="0" smtClean="0"/>
              <a:t>1μM</a:t>
            </a:r>
            <a:r>
              <a:rPr lang="ja-JP" altLang="en-US" dirty="0" smtClean="0"/>
              <a:t>の濃度を持つ分子は原核細胞中に</a:t>
            </a:r>
            <a:r>
              <a:rPr lang="en-US" altLang="ja-JP" dirty="0" smtClean="0"/>
              <a:t>600</a:t>
            </a:r>
            <a:r>
              <a:rPr lang="ja-JP" altLang="en-US" dirty="0" smtClean="0"/>
              <a:t>個程度しかない</a:t>
            </a:r>
            <a:endParaRPr lang="en-US" altLang="ja-JP" dirty="0" smtClean="0"/>
          </a:p>
          <a:p>
            <a:r>
              <a:rPr kumimoji="1" lang="ja-JP" altLang="en-US" sz="2000" dirty="0" smtClean="0"/>
              <a:t>タンパク質</a:t>
            </a:r>
            <a:endParaRPr kumimoji="1" lang="en-US" altLang="ja-JP" sz="2000" dirty="0" smtClean="0"/>
          </a:p>
          <a:p>
            <a:pPr lvl="1"/>
            <a:r>
              <a:rPr lang="ja-JP" altLang="en-US" sz="1800" dirty="0" smtClean="0"/>
              <a:t>分子量～</a:t>
            </a:r>
            <a:r>
              <a:rPr lang="en-US" altLang="ja-JP" sz="1800" dirty="0" smtClean="0"/>
              <a:t>10000</a:t>
            </a:r>
            <a:r>
              <a:rPr lang="ja-JP" altLang="en-US" sz="1800" dirty="0" smtClean="0"/>
              <a:t>（</a:t>
            </a:r>
            <a:r>
              <a:rPr lang="en-US" altLang="ja-JP" sz="1800" dirty="0" smtClean="0"/>
              <a:t>4000</a:t>
            </a:r>
            <a:r>
              <a:rPr lang="ja-JP" altLang="en-US" sz="1800" dirty="0" smtClean="0"/>
              <a:t>～数百万まで様々）</a:t>
            </a:r>
            <a:endParaRPr lang="en-US" altLang="ja-JP" sz="1800" dirty="0" smtClean="0"/>
          </a:p>
          <a:p>
            <a:pPr lvl="1"/>
            <a:r>
              <a:rPr kumimoji="1" lang="ja-JP" altLang="en-US" sz="1800" dirty="0" smtClean="0"/>
              <a:t>成分の種類も非常に多い→少量しかない成分も</a:t>
            </a:r>
            <a:endParaRPr kumimoji="1" lang="en-US" altLang="ja-JP" sz="1800" dirty="0" smtClean="0"/>
          </a:p>
          <a:p>
            <a:pPr lvl="1"/>
            <a:r>
              <a:rPr kumimoji="1" lang="ja-JP" altLang="en-US" sz="1800" dirty="0" smtClean="0"/>
              <a:t>濃度は</a:t>
            </a:r>
            <a:r>
              <a:rPr kumimoji="1" lang="en-US" altLang="ja-JP" sz="1800" dirty="0" smtClean="0"/>
              <a:t>1mM</a:t>
            </a:r>
            <a:r>
              <a:rPr kumimoji="1" lang="ja-JP" altLang="en-US" sz="1800" dirty="0" smtClean="0"/>
              <a:t>～</a:t>
            </a:r>
            <a:r>
              <a:rPr kumimoji="1" lang="en-US" altLang="ja-JP" sz="1800" dirty="0" smtClean="0"/>
              <a:t>1nM</a:t>
            </a:r>
            <a:r>
              <a:rPr lang="ja-JP" altLang="en-US" sz="1800" dirty="0" smtClean="0"/>
              <a:t>の幅：</a:t>
            </a:r>
            <a:r>
              <a:rPr lang="en-US" altLang="ja-JP" sz="1800" dirty="0" err="1" smtClean="0"/>
              <a:t>μM</a:t>
            </a:r>
            <a:r>
              <a:rPr lang="ja-JP" altLang="en-US" sz="1800" dirty="0" smtClean="0"/>
              <a:t>～</a:t>
            </a:r>
            <a:r>
              <a:rPr lang="en-US" altLang="ja-JP" sz="1800" dirty="0" err="1" smtClean="0"/>
              <a:t>nM</a:t>
            </a:r>
            <a:r>
              <a:rPr lang="ja-JP" altLang="en-US" sz="1800" dirty="0" smtClean="0"/>
              <a:t>のオーダー</a:t>
            </a:r>
            <a:endParaRPr kumimoji="1" lang="ja-JP" altLang="en-US" sz="1800" dirty="0" smtClean="0"/>
          </a:p>
          <a:p>
            <a:pPr lvl="1"/>
            <a:r>
              <a:rPr lang="ja-JP" altLang="en-US" sz="1800" dirty="0" smtClean="0"/>
              <a:t>分子量</a:t>
            </a:r>
            <a:r>
              <a:rPr lang="en-US" altLang="ja-JP" sz="1800" dirty="0" smtClean="0"/>
              <a:t>10000×10000</a:t>
            </a:r>
            <a:r>
              <a:rPr lang="ja-JP" altLang="en-US" sz="1800" dirty="0" smtClean="0"/>
              <a:t>種</a:t>
            </a:r>
            <a:r>
              <a:rPr lang="en-US" altLang="ja-JP" sz="1800" dirty="0" smtClean="0"/>
              <a:t>×1μM=100g/L</a:t>
            </a:r>
            <a:endParaRPr kumimoji="1" lang="ja-JP" altLang="en-US" sz="1800" dirty="0"/>
          </a:p>
        </p:txBody>
      </p:sp>
    </p:spTree>
    <p:extLst>
      <p:ext uri="{BB962C8B-B14F-4D97-AF65-F5344CB8AC3E}">
        <p14:creationId xmlns:p14="http://schemas.microsoft.com/office/powerpoint/2010/main" val="25087383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前提③</a:t>
            </a:r>
            <a:r>
              <a:rPr kumimoji="1" lang="en-US" altLang="ja-JP" dirty="0" smtClean="0"/>
              <a:t/>
            </a:r>
            <a:br>
              <a:rPr kumimoji="1" lang="en-US" altLang="ja-JP" dirty="0" smtClean="0"/>
            </a:br>
            <a:r>
              <a:rPr kumimoji="1" lang="ja-JP" altLang="en-US" dirty="0" smtClean="0"/>
              <a:t>「細胞中の分子数は十分多い」？</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77334" y="1930400"/>
                <a:ext cx="5470918" cy="4470400"/>
              </a:xfrm>
            </p:spPr>
            <p:txBody>
              <a:bodyPr>
                <a:normAutofit/>
              </a:bodyPr>
              <a:lstStyle/>
              <a:p>
                <a:r>
                  <a:rPr kumimoji="1" lang="ja-JP" altLang="en-US" dirty="0" smtClean="0"/>
                  <a:t>単一生細胞</a:t>
                </a:r>
                <a:r>
                  <a:rPr kumimoji="1" lang="en-US" altLang="ja-JP" dirty="0" smtClean="0"/>
                  <a:t>(E coli.)</a:t>
                </a:r>
                <a:r>
                  <a:rPr kumimoji="1" lang="ja-JP" altLang="en-US" dirty="0" err="1" smtClean="0"/>
                  <a:t>での</a:t>
                </a:r>
                <a:r>
                  <a:rPr kumimoji="1" lang="en-US" altLang="ja-JP" dirty="0" smtClean="0"/>
                  <a:t>mRNA</a:t>
                </a:r>
                <a:r>
                  <a:rPr kumimoji="1" lang="ja-JP" altLang="en-US" dirty="0" smtClean="0"/>
                  <a:t>・タンパク質の発現</a:t>
                </a:r>
                <a:r>
                  <a:rPr kumimoji="1" lang="ja-JP" altLang="en-US" b="1" dirty="0" smtClean="0">
                    <a:solidFill>
                      <a:srgbClr val="0070C0"/>
                    </a:solidFill>
                  </a:rPr>
                  <a:t>「数」</a:t>
                </a:r>
                <a:r>
                  <a:rPr kumimoji="1" lang="ja-JP" altLang="en-US" dirty="0" smtClean="0"/>
                  <a:t>を数える</a:t>
                </a:r>
                <a:endParaRPr kumimoji="1" lang="en-US" altLang="ja-JP" dirty="0" smtClean="0"/>
              </a:p>
              <a:p>
                <a:pPr marL="0" indent="0">
                  <a:buNone/>
                </a:pPr>
                <a:r>
                  <a:rPr lang="ja-JP" altLang="en-US" dirty="0" smtClean="0"/>
                  <a:t>→</a:t>
                </a:r>
                <a:r>
                  <a:rPr lang="ja-JP" altLang="en-US" dirty="0" smtClean="0">
                    <a:solidFill>
                      <a:srgbClr val="FF0000"/>
                    </a:solidFill>
                  </a:rPr>
                  <a:t>半数</a:t>
                </a:r>
                <a:r>
                  <a:rPr lang="ja-JP" altLang="en-US" dirty="0" smtClean="0"/>
                  <a:t>の遺伝子が</a:t>
                </a:r>
                <a:r>
                  <a:rPr lang="en-US" altLang="ja-JP" dirty="0" smtClean="0"/>
                  <a:t>1</a:t>
                </a:r>
                <a:r>
                  <a:rPr lang="ja-JP" altLang="en-US" dirty="0" smtClean="0"/>
                  <a:t>細胞当たり発現数</a:t>
                </a:r>
                <a:r>
                  <a:rPr lang="en-US" altLang="ja-JP" dirty="0" smtClean="0">
                    <a:solidFill>
                      <a:srgbClr val="FF0000"/>
                    </a:solidFill>
                  </a:rPr>
                  <a:t>10</a:t>
                </a:r>
                <a:r>
                  <a:rPr lang="ja-JP" altLang="en-US" dirty="0" smtClean="0">
                    <a:solidFill>
                      <a:srgbClr val="FF0000"/>
                    </a:solidFill>
                  </a:rPr>
                  <a:t>個以下</a:t>
                </a:r>
                <a:endParaRPr kumimoji="1" lang="en-US" altLang="ja-JP" dirty="0" smtClean="0">
                  <a:solidFill>
                    <a:srgbClr val="FF0000"/>
                  </a:solidFill>
                </a:endParaRPr>
              </a:p>
              <a:p>
                <a:r>
                  <a:rPr lang="ja-JP" altLang="en-US" dirty="0" smtClean="0"/>
                  <a:t>タンパク質発現量はガンマ分布で記述できる</a:t>
                </a:r>
                <a:endParaRPr lang="en-US" altLang="ja-JP" dirty="0" smtClean="0"/>
              </a:p>
              <a:p>
                <a:pPr marL="0" indent="0">
                  <a:buNone/>
                </a:pPr>
                <a:r>
                  <a:rPr lang="en-US" altLang="ja-JP" b="0" dirty="0" smtClean="0"/>
                  <a:t>	</a:t>
                </a:r>
                <a14:m>
                  <m:oMath xmlns:m="http://schemas.openxmlformats.org/officeDocument/2006/math">
                    <m:r>
                      <a:rPr lang="en-US" altLang="ja-JP" sz="1700" b="0" i="1" smtClean="0">
                        <a:latin typeface="Cambria Math" panose="02040503050406030204" pitchFamily="18" charset="0"/>
                      </a:rPr>
                      <m:t>𝑓</m:t>
                    </m:r>
                    <m:d>
                      <m:dPr>
                        <m:ctrlPr>
                          <a:rPr lang="en-US" altLang="ja-JP" sz="1700" i="1" smtClean="0">
                            <a:latin typeface="Cambria Math" panose="02040503050406030204" pitchFamily="18" charset="0"/>
                          </a:rPr>
                        </m:ctrlPr>
                      </m:dPr>
                      <m:e>
                        <m:r>
                          <a:rPr lang="en-US" altLang="ja-JP" sz="1700" b="0" i="1" smtClean="0">
                            <a:latin typeface="Cambria Math" panose="02040503050406030204" pitchFamily="18" charset="0"/>
                          </a:rPr>
                          <m:t>𝑥</m:t>
                        </m:r>
                      </m:e>
                    </m:d>
                    <m:r>
                      <a:rPr lang="en-US" altLang="ja-JP" sz="1700" b="0" i="1" smtClean="0">
                        <a:latin typeface="Cambria Math" panose="02040503050406030204" pitchFamily="18" charset="0"/>
                      </a:rPr>
                      <m:t>=</m:t>
                    </m:r>
                    <m:sSup>
                      <m:sSupPr>
                        <m:ctrlPr>
                          <a:rPr lang="en-US" altLang="ja-JP" sz="1700" i="1" dirty="0" smtClean="0">
                            <a:latin typeface="Cambria Math" panose="02040503050406030204" pitchFamily="18" charset="0"/>
                          </a:rPr>
                        </m:ctrlPr>
                      </m:sSupPr>
                      <m:e>
                        <m:r>
                          <a:rPr lang="en-US" altLang="ja-JP" sz="1700" b="0" i="1" dirty="0" smtClean="0">
                            <a:latin typeface="Cambria Math" panose="02040503050406030204" pitchFamily="18" charset="0"/>
                          </a:rPr>
                          <m:t>𝑥</m:t>
                        </m:r>
                      </m:e>
                      <m:sup>
                        <m:r>
                          <a:rPr lang="en-US" altLang="ja-JP" sz="1700" b="0" i="1" dirty="0" smtClean="0">
                            <a:latin typeface="Cambria Math" panose="02040503050406030204" pitchFamily="18" charset="0"/>
                          </a:rPr>
                          <m:t>𝑘</m:t>
                        </m:r>
                        <m:r>
                          <a:rPr lang="en-US" altLang="ja-JP" sz="1700" b="0" i="1" dirty="0" smtClean="0">
                            <a:latin typeface="Cambria Math" panose="02040503050406030204" pitchFamily="18" charset="0"/>
                          </a:rPr>
                          <m:t>−1</m:t>
                        </m:r>
                      </m:sup>
                    </m:sSup>
                    <m:f>
                      <m:fPr>
                        <m:ctrlPr>
                          <a:rPr lang="en-US" altLang="ja-JP" sz="1700" i="1" dirty="0" smtClean="0">
                            <a:latin typeface="Cambria Math" panose="02040503050406030204" pitchFamily="18" charset="0"/>
                          </a:rPr>
                        </m:ctrlPr>
                      </m:fPr>
                      <m:num>
                        <m:sSup>
                          <m:sSupPr>
                            <m:ctrlPr>
                              <a:rPr lang="en-US" altLang="ja-JP" sz="1700" i="1" dirty="0" smtClean="0">
                                <a:latin typeface="Cambria Math" panose="02040503050406030204" pitchFamily="18" charset="0"/>
                              </a:rPr>
                            </m:ctrlPr>
                          </m:sSupPr>
                          <m:e>
                            <m:r>
                              <a:rPr lang="en-US" altLang="ja-JP" sz="1700" b="0" i="1" dirty="0" smtClean="0">
                                <a:latin typeface="Cambria Math" panose="02040503050406030204" pitchFamily="18" charset="0"/>
                              </a:rPr>
                              <m:t>𝑒</m:t>
                            </m:r>
                          </m:e>
                          <m:sup>
                            <m:r>
                              <a:rPr lang="en-US" altLang="ja-JP" sz="1700" b="0" i="1" dirty="0" smtClean="0">
                                <a:latin typeface="Cambria Math" panose="02040503050406030204" pitchFamily="18" charset="0"/>
                              </a:rPr>
                              <m:t>−</m:t>
                            </m:r>
                            <m:f>
                              <m:fPr>
                                <m:ctrlPr>
                                  <a:rPr lang="en-US" altLang="ja-JP" sz="1700" i="1" dirty="0" smtClean="0">
                                    <a:latin typeface="Cambria Math" panose="02040503050406030204" pitchFamily="18" charset="0"/>
                                  </a:rPr>
                                </m:ctrlPr>
                              </m:fPr>
                              <m:num>
                                <m:r>
                                  <a:rPr lang="en-US" altLang="ja-JP" sz="1700" b="0" i="1" dirty="0" smtClean="0">
                                    <a:latin typeface="Cambria Math" panose="02040503050406030204" pitchFamily="18" charset="0"/>
                                  </a:rPr>
                                  <m:t>𝑥</m:t>
                                </m:r>
                              </m:num>
                              <m:den>
                                <m:r>
                                  <a:rPr lang="ja-JP" altLang="en-US" sz="1700" i="1" dirty="0" smtClean="0">
                                    <a:latin typeface="Cambria Math" panose="02040503050406030204" pitchFamily="18" charset="0"/>
                                  </a:rPr>
                                  <m:t>𝜃</m:t>
                                </m:r>
                              </m:den>
                            </m:f>
                          </m:sup>
                        </m:sSup>
                      </m:num>
                      <m:den>
                        <m:r>
                          <m:rPr>
                            <m:sty m:val="p"/>
                          </m:rPr>
                          <a:rPr lang="en-US" altLang="ja-JP" sz="1700" i="1" dirty="0">
                            <a:latin typeface="Cambria Math" panose="02040503050406030204" pitchFamily="18" charset="0"/>
                          </a:rPr>
                          <m:t>Γ</m:t>
                        </m:r>
                        <m:d>
                          <m:dPr>
                            <m:ctrlPr>
                              <a:rPr lang="en-US" altLang="ja-JP" sz="1700" i="1" dirty="0" smtClean="0">
                                <a:latin typeface="Cambria Math" panose="02040503050406030204" pitchFamily="18" charset="0"/>
                              </a:rPr>
                            </m:ctrlPr>
                          </m:dPr>
                          <m:e>
                            <m:r>
                              <a:rPr lang="en-US" altLang="ja-JP" sz="1700" b="0" i="1" dirty="0" smtClean="0">
                                <a:latin typeface="Cambria Math" panose="02040503050406030204" pitchFamily="18" charset="0"/>
                              </a:rPr>
                              <m:t>𝑘</m:t>
                            </m:r>
                          </m:e>
                        </m:d>
                        <m:sSup>
                          <m:sSupPr>
                            <m:ctrlPr>
                              <a:rPr lang="en-US" altLang="ja-JP" sz="1700" i="1" dirty="0" smtClean="0">
                                <a:latin typeface="Cambria Math" panose="02040503050406030204" pitchFamily="18" charset="0"/>
                              </a:rPr>
                            </m:ctrlPr>
                          </m:sSupPr>
                          <m:e>
                            <m:r>
                              <a:rPr lang="ja-JP" altLang="en-US" sz="1700" i="1" dirty="0" smtClean="0">
                                <a:latin typeface="Cambria Math" panose="02040503050406030204" pitchFamily="18" charset="0"/>
                              </a:rPr>
                              <m:t>𝜃</m:t>
                            </m:r>
                          </m:e>
                          <m:sup>
                            <m:r>
                              <a:rPr lang="en-US" altLang="ja-JP" sz="1700" b="0" i="1" dirty="0" smtClean="0">
                                <a:latin typeface="Cambria Math" panose="02040503050406030204" pitchFamily="18" charset="0"/>
                              </a:rPr>
                              <m:t>𝑘</m:t>
                            </m:r>
                          </m:sup>
                        </m:sSup>
                      </m:den>
                    </m:f>
                  </m:oMath>
                </a14:m>
                <a:endParaRPr lang="en-US" altLang="ja-JP" sz="1700" dirty="0" smtClean="0"/>
              </a:p>
              <a:p>
                <a:endParaRPr lang="en-US" altLang="ja-JP" dirty="0"/>
              </a:p>
              <a:p>
                <a:endParaRPr lang="en-US" altLang="ja-JP" dirty="0" smtClean="0"/>
              </a:p>
              <a:p>
                <a:r>
                  <a:rPr kumimoji="1" lang="ja-JP" altLang="en-US" b="1" dirty="0" smtClean="0">
                    <a:solidFill>
                      <a:srgbClr val="FF0000"/>
                    </a:solidFill>
                  </a:rPr>
                  <a:t>細胞当たり平均</a:t>
                </a:r>
                <a:r>
                  <a:rPr lang="en-US" altLang="ja-JP" b="1" dirty="0">
                    <a:solidFill>
                      <a:srgbClr val="FF0000"/>
                    </a:solidFill>
                  </a:rPr>
                  <a:t> 	</a:t>
                </a:r>
                <a:r>
                  <a:rPr lang="en-US" altLang="ja-JP" b="1" dirty="0" smtClean="0">
                    <a:solidFill>
                      <a:srgbClr val="FF0000"/>
                    </a:solidFill>
                  </a:rPr>
                  <a:t>							</a:t>
                </a:r>
                <a:r>
                  <a:rPr kumimoji="1" lang="en-US" altLang="ja-JP" b="1" dirty="0" smtClean="0">
                    <a:solidFill>
                      <a:srgbClr val="FF0000"/>
                    </a:solidFill>
                  </a:rPr>
                  <a:t>1</a:t>
                </a:r>
                <a:r>
                  <a:rPr kumimoji="1" lang="ja-JP" altLang="en-US" b="1" dirty="0" smtClean="0">
                    <a:solidFill>
                      <a:srgbClr val="FF0000"/>
                    </a:solidFill>
                  </a:rPr>
                  <a:t>分子もない！！</a:t>
                </a:r>
                <a:endParaRPr kumimoji="1" lang="ja-JP" altLang="en-US" b="1" dirty="0">
                  <a:solidFill>
                    <a:srgbClr val="FF0000"/>
                  </a:solidFill>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4" y="1930400"/>
                <a:ext cx="5470918" cy="4470400"/>
              </a:xfrm>
              <a:blipFill rotWithShape="0">
                <a:blip r:embed="rId3"/>
                <a:stretch>
                  <a:fillRect l="-891" t="-1364"/>
                </a:stretch>
              </a:blipFill>
            </p:spPr>
            <p:txBody>
              <a:bodyPr/>
              <a:lstStyle/>
              <a:p>
                <a:r>
                  <a:rPr lang="ja-JP" altLang="en-US">
                    <a:noFill/>
                  </a:rPr>
                  <a:t> </a:t>
                </a:r>
              </a:p>
            </p:txBody>
          </p:sp>
        </mc:Fallback>
      </mc:AlternateContent>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466" y="1930400"/>
            <a:ext cx="2560320" cy="3980688"/>
          </a:xfrm>
          <a:prstGeom prst="rect">
            <a:avLst/>
          </a:prstGeom>
        </p:spPr>
      </p:pic>
      <p:sp>
        <p:nvSpPr>
          <p:cNvPr id="6" name="テキスト ボックス 5"/>
          <p:cNvSpPr txBox="1"/>
          <p:nvPr/>
        </p:nvSpPr>
        <p:spPr>
          <a:xfrm>
            <a:off x="6749142" y="6077634"/>
            <a:ext cx="3522118" cy="646331"/>
          </a:xfrm>
          <a:prstGeom prst="rect">
            <a:avLst/>
          </a:prstGeom>
          <a:noFill/>
        </p:spPr>
        <p:txBody>
          <a:bodyPr wrap="none" rtlCol="0">
            <a:spAutoFit/>
          </a:bodyPr>
          <a:lstStyle/>
          <a:p>
            <a:r>
              <a:rPr lang="en-US" altLang="ja-JP" sz="1200" dirty="0"/>
              <a:t>Quantifying E. coli proteome and transcriptome </a:t>
            </a:r>
            <a:endParaRPr lang="en-US" altLang="ja-JP" sz="1200" dirty="0" smtClean="0"/>
          </a:p>
          <a:p>
            <a:r>
              <a:rPr lang="en-US" altLang="ja-JP" sz="1200" dirty="0" smtClean="0"/>
              <a:t>with </a:t>
            </a:r>
            <a:r>
              <a:rPr lang="en-US" altLang="ja-JP" sz="1200" dirty="0"/>
              <a:t>single-molecule sensitivity in single cells.</a:t>
            </a:r>
          </a:p>
          <a:p>
            <a:r>
              <a:rPr lang="en-US" altLang="ja-JP" sz="1200" dirty="0" smtClean="0"/>
              <a:t>Taniguchi </a:t>
            </a:r>
            <a:r>
              <a:rPr lang="en-US" altLang="ja-JP" sz="1200" dirty="0"/>
              <a:t>et al., Science 329, 533 (2010). </a:t>
            </a:r>
            <a:endParaRPr kumimoji="1" lang="ja-JP" altLang="en-US" sz="1200" dirty="0"/>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5652" y="3357546"/>
            <a:ext cx="2463911" cy="1005276"/>
          </a:xfrm>
          <a:prstGeom prst="rect">
            <a:avLst/>
          </a:prstGeom>
        </p:spPr>
      </p:pic>
      <mc:AlternateContent xmlns:mc="http://schemas.openxmlformats.org/markup-compatibility/2006" xmlns:a14="http://schemas.microsoft.com/office/drawing/2010/main">
        <mc:Choice Requires="a14">
          <p:sp>
            <p:nvSpPr>
              <p:cNvPr id="10" name="テキスト ボックス 9"/>
              <p:cNvSpPr txBox="1"/>
              <p:nvPr/>
            </p:nvSpPr>
            <p:spPr>
              <a:xfrm>
                <a:off x="1120731" y="4006637"/>
                <a:ext cx="675057" cy="4731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𝑘</m:t>
                      </m:r>
                      <m:r>
                        <a:rPr kumimoji="1" lang="en-US" altLang="ja-JP" sz="1200" b="0" i="0" smtClean="0">
                          <a:latin typeface="Cambria Math" panose="02040503050406030204" pitchFamily="18" charset="0"/>
                        </a:rPr>
                        <m:t>=</m:t>
                      </m:r>
                      <m:f>
                        <m:fPr>
                          <m:ctrlPr>
                            <a:rPr kumimoji="1" lang="en-US" altLang="ja-JP" sz="1200" b="0" i="1" smtClean="0">
                              <a:latin typeface="Cambria Math" panose="02040503050406030204" pitchFamily="18" charset="0"/>
                            </a:rPr>
                          </m:ctrlPr>
                        </m:fPr>
                        <m:num>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𝑘</m:t>
                              </m:r>
                            </m:e>
                            <m:sub>
                              <m:r>
                                <a:rPr kumimoji="1" lang="en-US" altLang="ja-JP" sz="1200" b="0" i="1" smtClean="0">
                                  <a:latin typeface="Cambria Math" panose="02040503050406030204" pitchFamily="18" charset="0"/>
                                </a:rPr>
                                <m:t>1</m:t>
                              </m:r>
                            </m:sub>
                          </m:sSub>
                        </m:num>
                        <m:den>
                          <m:sSub>
                            <m:sSubPr>
                              <m:ctrlPr>
                                <a:rPr kumimoji="1" lang="en-US" altLang="ja-JP" sz="1200" b="0" i="1" smtClean="0">
                                  <a:latin typeface="Cambria Math" panose="02040503050406030204" pitchFamily="18" charset="0"/>
                                </a:rPr>
                              </m:ctrlPr>
                            </m:sSubPr>
                            <m:e>
                              <m:r>
                                <a:rPr kumimoji="1" lang="ja-JP" altLang="en-US" sz="1200" b="0" i="1" smtClean="0">
                                  <a:latin typeface="Cambria Math" panose="02040503050406030204" pitchFamily="18" charset="0"/>
                                </a:rPr>
                                <m:t>𝛾</m:t>
                              </m:r>
                            </m:e>
                            <m:sub>
                              <m:r>
                                <a:rPr kumimoji="1" lang="en-US" altLang="ja-JP" sz="1200" b="0" i="1" smtClean="0">
                                  <a:latin typeface="Cambria Math" panose="02040503050406030204" pitchFamily="18" charset="0"/>
                                </a:rPr>
                                <m:t>2</m:t>
                              </m:r>
                            </m:sub>
                          </m:sSub>
                        </m:den>
                      </m:f>
                    </m:oMath>
                  </m:oMathPara>
                </a14:m>
                <a:endParaRPr kumimoji="1" lang="ja-JP" altLang="en-US" sz="12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1120731" y="4006637"/>
                <a:ext cx="675057" cy="473143"/>
              </a:xfrm>
              <a:prstGeom prst="rect">
                <a:avLst/>
              </a:prstGeom>
              <a:blipFill rotWithShape="0">
                <a:blip r:embed="rId6"/>
                <a:stretch>
                  <a:fillRect b="-12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1795788" y="4006637"/>
                <a:ext cx="674159" cy="4731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1200" b="0" i="1" smtClean="0">
                          <a:latin typeface="Cambria Math" panose="02040503050406030204" pitchFamily="18" charset="0"/>
                          <a:ea typeface="Cambria Math" panose="02040503050406030204" pitchFamily="18" charset="0"/>
                        </a:rPr>
                        <m:t>θ</m:t>
                      </m:r>
                      <m:r>
                        <a:rPr kumimoji="1" lang="en-US" altLang="ja-JP" sz="1200" b="0" i="0" smtClean="0">
                          <a:latin typeface="Cambria Math" panose="02040503050406030204" pitchFamily="18" charset="0"/>
                        </a:rPr>
                        <m:t>=</m:t>
                      </m:r>
                      <m:f>
                        <m:fPr>
                          <m:ctrlPr>
                            <a:rPr kumimoji="1" lang="en-US" altLang="ja-JP" sz="1200" b="0" i="1" smtClean="0">
                              <a:latin typeface="Cambria Math" panose="02040503050406030204" pitchFamily="18" charset="0"/>
                            </a:rPr>
                          </m:ctrlPr>
                        </m:fPr>
                        <m:num>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𝑘</m:t>
                              </m:r>
                            </m:e>
                            <m:sub>
                              <m:r>
                                <a:rPr kumimoji="1" lang="en-US" altLang="ja-JP" sz="1200" b="0" i="1" smtClean="0">
                                  <a:latin typeface="Cambria Math" panose="02040503050406030204" pitchFamily="18" charset="0"/>
                                </a:rPr>
                                <m:t>2</m:t>
                              </m:r>
                            </m:sub>
                          </m:sSub>
                        </m:num>
                        <m:den>
                          <m:sSub>
                            <m:sSubPr>
                              <m:ctrlPr>
                                <a:rPr kumimoji="1" lang="en-US" altLang="ja-JP" sz="1200" b="0" i="1" smtClean="0">
                                  <a:latin typeface="Cambria Math" panose="02040503050406030204" pitchFamily="18" charset="0"/>
                                </a:rPr>
                              </m:ctrlPr>
                            </m:sSubPr>
                            <m:e>
                              <m:r>
                                <a:rPr kumimoji="1" lang="ja-JP" altLang="en-US" sz="1200" b="0" i="1" smtClean="0">
                                  <a:latin typeface="Cambria Math" panose="02040503050406030204" pitchFamily="18" charset="0"/>
                                </a:rPr>
                                <m:t>𝛾</m:t>
                              </m:r>
                            </m:e>
                            <m:sub>
                              <m:r>
                                <a:rPr kumimoji="1" lang="en-US" altLang="ja-JP" sz="1200" b="0" i="1" smtClean="0">
                                  <a:latin typeface="Cambria Math" panose="02040503050406030204" pitchFamily="18" charset="0"/>
                                </a:rPr>
                                <m:t>1</m:t>
                              </m:r>
                            </m:sub>
                          </m:sSub>
                        </m:den>
                      </m:f>
                    </m:oMath>
                  </m:oMathPara>
                </a14:m>
                <a:endParaRPr kumimoji="1" lang="ja-JP" altLang="en-US" sz="12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1795788" y="4006637"/>
                <a:ext cx="674159" cy="473143"/>
              </a:xfrm>
              <a:prstGeom prst="rect">
                <a:avLst/>
              </a:prstGeom>
              <a:blipFill rotWithShape="0">
                <a:blip r:embed="rId7"/>
                <a:stretch>
                  <a:fillRect b="-1282"/>
                </a:stretch>
              </a:blipFill>
            </p:spPr>
            <p:txBody>
              <a:bodyPr/>
              <a:lstStyle/>
              <a:p>
                <a:r>
                  <a:rPr lang="ja-JP" altLang="en-US">
                    <a:noFill/>
                  </a:rPr>
                  <a:t> </a:t>
                </a:r>
              </a:p>
            </p:txBody>
          </p:sp>
        </mc:Fallback>
      </mc:AlternateContent>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6153" y="4362822"/>
            <a:ext cx="2512694" cy="2474273"/>
          </a:xfrm>
          <a:prstGeom prst="rect">
            <a:avLst/>
          </a:prstGeom>
        </p:spPr>
      </p:pic>
      <p:cxnSp>
        <p:nvCxnSpPr>
          <p:cNvPr id="14" name="直線コネクタ 13"/>
          <p:cNvCxnSpPr/>
          <p:nvPr/>
        </p:nvCxnSpPr>
        <p:spPr>
          <a:xfrm flipH="1">
            <a:off x="4169056" y="4341917"/>
            <a:ext cx="5754" cy="2495178"/>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sp>
        <p:nvSpPr>
          <p:cNvPr id="16" name="左矢印 15"/>
          <p:cNvSpPr/>
          <p:nvPr/>
        </p:nvSpPr>
        <p:spPr>
          <a:xfrm>
            <a:off x="3719651" y="4243208"/>
            <a:ext cx="449405" cy="1256411"/>
          </a:xfrm>
          <a:prstGeom prst="lef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32318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79269"/>
          </a:xfrm>
        </p:spPr>
        <p:txBody>
          <a:bodyPr/>
          <a:lstStyle/>
          <a:p>
            <a:r>
              <a:rPr kumimoji="1" lang="ja-JP" altLang="en-US" dirty="0" smtClean="0"/>
              <a:t>反応拡散モデルでは記述できないもの</a:t>
            </a:r>
            <a:endParaRPr kumimoji="1" lang="ja-JP" altLang="en-US" dirty="0"/>
          </a:p>
        </p:txBody>
      </p:sp>
      <p:sp>
        <p:nvSpPr>
          <p:cNvPr id="3" name="コンテンツ プレースホルダー 2"/>
          <p:cNvSpPr>
            <a:spLocks noGrp="1"/>
          </p:cNvSpPr>
          <p:nvPr>
            <p:ph idx="1"/>
          </p:nvPr>
        </p:nvSpPr>
        <p:spPr>
          <a:xfrm>
            <a:off x="677334" y="1410789"/>
            <a:ext cx="8596668" cy="4630573"/>
          </a:xfrm>
        </p:spPr>
        <p:txBody>
          <a:bodyPr>
            <a:normAutofit/>
          </a:bodyPr>
          <a:lstStyle/>
          <a:p>
            <a:r>
              <a:rPr kumimoji="1" lang="ja-JP" altLang="en-US" sz="2000" dirty="0" smtClean="0"/>
              <a:t>細胞の内部環境で</a:t>
            </a:r>
            <a:endParaRPr lang="en-US" altLang="ja-JP" sz="2000" dirty="0"/>
          </a:p>
          <a:p>
            <a:pPr>
              <a:buAutoNum type="arabicPeriod"/>
            </a:pPr>
            <a:r>
              <a:rPr lang="ja-JP" altLang="en-US" sz="2000" dirty="0"/>
              <a:t>分子の状態記憶・ダイナミクス</a:t>
            </a:r>
            <a:endParaRPr lang="en-US" altLang="ja-JP" sz="2000" dirty="0"/>
          </a:p>
          <a:p>
            <a:pPr>
              <a:buAutoNum type="arabicPeriod"/>
            </a:pPr>
            <a:r>
              <a:rPr lang="ja-JP" altLang="en-US" sz="2000" dirty="0"/>
              <a:t>分子</a:t>
            </a:r>
            <a:r>
              <a:rPr lang="ja-JP" altLang="en-US" sz="2000" dirty="0" smtClean="0"/>
              <a:t>の大きさ・排除体積</a:t>
            </a:r>
            <a:r>
              <a:rPr lang="en-US" altLang="ja-JP" sz="2000" dirty="0" smtClean="0"/>
              <a:t>(Molecular Crowding)</a:t>
            </a:r>
            <a:endParaRPr lang="en-US" altLang="ja-JP" sz="2000" dirty="0"/>
          </a:p>
          <a:p>
            <a:pPr>
              <a:buAutoNum type="arabicPeriod"/>
            </a:pPr>
            <a:r>
              <a:rPr lang="ja-JP" altLang="en-US" sz="2000" dirty="0" smtClean="0">
                <a:solidFill>
                  <a:srgbClr val="FF0000"/>
                </a:solidFill>
              </a:rPr>
              <a:t>分子</a:t>
            </a:r>
            <a:r>
              <a:rPr lang="ja-JP" altLang="en-US" sz="2000" dirty="0" smtClean="0">
                <a:solidFill>
                  <a:srgbClr val="FF0000"/>
                </a:solidFill>
              </a:rPr>
              <a:t>の少数性</a:t>
            </a:r>
            <a:r>
              <a:rPr lang="en-US" altLang="ja-JP" sz="2000" dirty="0">
                <a:solidFill>
                  <a:srgbClr val="FF0000"/>
                </a:solidFill>
              </a:rPr>
              <a:t>(Noise/Discreteness)</a:t>
            </a:r>
            <a:endParaRPr lang="en-US" altLang="ja-JP" sz="2000" dirty="0" smtClean="0">
              <a:solidFill>
                <a:srgbClr val="FF0000"/>
              </a:solidFill>
            </a:endParaRPr>
          </a:p>
          <a:p>
            <a:pPr>
              <a:buAutoNum type="arabicPeriod"/>
            </a:pPr>
            <a:r>
              <a:rPr lang="ja-JP" altLang="en-US" sz="2000" dirty="0" smtClean="0"/>
              <a:t>反応場の不均一性・</a:t>
            </a:r>
            <a:r>
              <a:rPr lang="ja-JP" altLang="en-US" sz="2000" dirty="0" smtClean="0"/>
              <a:t>局所性　</a:t>
            </a:r>
            <a:endParaRPr lang="en-US" altLang="ja-JP" sz="1400" dirty="0" smtClean="0"/>
          </a:p>
          <a:p>
            <a:pPr marL="0" indent="0">
              <a:buNone/>
            </a:pPr>
            <a:r>
              <a:rPr lang="en-US" altLang="ja-JP" sz="2000" dirty="0"/>
              <a:t>	</a:t>
            </a:r>
            <a:r>
              <a:rPr lang="ja-JP" altLang="en-US" sz="2000" dirty="0"/>
              <a:t>が無視できないよう</a:t>
            </a:r>
            <a:r>
              <a:rPr lang="ja-JP" altLang="en-US" sz="2000" dirty="0" smtClean="0"/>
              <a:t>な</a:t>
            </a:r>
            <a:r>
              <a:rPr lang="ja-JP" altLang="en-US" sz="2000" dirty="0" smtClean="0"/>
              <a:t>事象</a:t>
            </a:r>
            <a:endParaRPr lang="en-US" altLang="ja-JP" sz="2000" dirty="0" smtClean="0"/>
          </a:p>
          <a:p>
            <a:pPr marL="0" indent="0">
              <a:buNone/>
            </a:pPr>
            <a:endParaRPr kumimoji="1" lang="en-US" altLang="ja-JP" dirty="0" smtClean="0"/>
          </a:p>
          <a:p>
            <a:r>
              <a:rPr kumimoji="1" lang="ja-JP" altLang="en-US" dirty="0" smtClean="0"/>
              <a:t>これらの事象をどうやって定量的に観測し、モデリングしていくか？？</a:t>
            </a:r>
            <a:endParaRPr kumimoji="1" lang="en-US" altLang="ja-JP" dirty="0" smtClean="0"/>
          </a:p>
        </p:txBody>
      </p:sp>
    </p:spTree>
    <p:extLst>
      <p:ext uri="{BB962C8B-B14F-4D97-AF65-F5344CB8AC3E}">
        <p14:creationId xmlns:p14="http://schemas.microsoft.com/office/powerpoint/2010/main" val="23376681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①分子の状態記憶・ダイナミクス</a:t>
            </a:r>
            <a:endParaRPr kumimoji="1" lang="ja-JP" altLang="en-US" dirty="0"/>
          </a:p>
        </p:txBody>
      </p:sp>
      <p:sp>
        <p:nvSpPr>
          <p:cNvPr id="3" name="コンテンツ プレースホルダー 2"/>
          <p:cNvSpPr>
            <a:spLocks noGrp="1"/>
          </p:cNvSpPr>
          <p:nvPr>
            <p:ph idx="1"/>
          </p:nvPr>
        </p:nvSpPr>
        <p:spPr>
          <a:xfrm>
            <a:off x="677334" y="1332411"/>
            <a:ext cx="9065860" cy="5067013"/>
          </a:xfrm>
        </p:spPr>
        <p:txBody>
          <a:bodyPr>
            <a:normAutofit/>
          </a:bodyPr>
          <a:lstStyle/>
          <a:p>
            <a:r>
              <a:rPr kumimoji="1" lang="ja-JP" altLang="en-US" sz="2000" dirty="0" smtClean="0"/>
              <a:t>分子の内部状態をどうやって長時間記憶しているか？</a:t>
            </a:r>
            <a:endParaRPr kumimoji="1" lang="en-US" altLang="ja-JP" sz="2000" dirty="0" smtClean="0"/>
          </a:p>
          <a:p>
            <a:r>
              <a:rPr lang="ja-JP" altLang="en-US" dirty="0" smtClean="0">
                <a:solidFill>
                  <a:srgbClr val="0070C0"/>
                </a:solidFill>
              </a:rPr>
              <a:t>立体構造の変化</a:t>
            </a:r>
            <a:endParaRPr lang="en-US" altLang="ja-JP" dirty="0" smtClean="0">
              <a:solidFill>
                <a:srgbClr val="0070C0"/>
              </a:solidFill>
            </a:endParaRPr>
          </a:p>
          <a:p>
            <a:pPr marL="457200" lvl="1" indent="0">
              <a:buNone/>
            </a:pPr>
            <a:r>
              <a:rPr lang="en-US" altLang="ja-JP" dirty="0" smtClean="0"/>
              <a:t>Ex) EGF</a:t>
            </a:r>
            <a:r>
              <a:rPr lang="ja-JP" altLang="en-US" dirty="0" smtClean="0"/>
              <a:t>と</a:t>
            </a:r>
            <a:r>
              <a:rPr lang="en-US" altLang="ja-JP" dirty="0" smtClean="0"/>
              <a:t>EGFR(ErbB1)</a:t>
            </a:r>
            <a:r>
              <a:rPr lang="ja-JP" altLang="en-US" dirty="0" smtClean="0"/>
              <a:t>の結合解離反応＠細胞膜上</a:t>
            </a:r>
            <a:endParaRPr lang="en-US" altLang="ja-JP" dirty="0"/>
          </a:p>
          <a:p>
            <a:pPr marL="457200" lvl="1" indent="0">
              <a:buNone/>
            </a:pPr>
            <a:r>
              <a:rPr lang="en-US" altLang="ja-JP" dirty="0" smtClean="0"/>
              <a:t>EGF</a:t>
            </a:r>
            <a:r>
              <a:rPr lang="ja-JP" altLang="en-US" dirty="0" smtClean="0"/>
              <a:t>の刺激で</a:t>
            </a:r>
            <a:r>
              <a:rPr lang="en-US" altLang="ja-JP" dirty="0" smtClean="0"/>
              <a:t>3</a:t>
            </a:r>
            <a:r>
              <a:rPr lang="ja-JP" altLang="en-US" dirty="0" smtClean="0"/>
              <a:t>倍量の</a:t>
            </a:r>
            <a:r>
              <a:rPr lang="en-US" altLang="ja-JP" dirty="0" smtClean="0"/>
              <a:t>EGFR</a:t>
            </a:r>
            <a:r>
              <a:rPr lang="ja-JP" altLang="en-US" dirty="0" smtClean="0"/>
              <a:t>が活性化＝シグナルの増幅</a:t>
            </a:r>
            <a:endParaRPr lang="en-US" altLang="ja-JP" dirty="0"/>
          </a:p>
          <a:p>
            <a:pPr lvl="1"/>
            <a:r>
              <a:rPr lang="en-US" altLang="ja-JP" dirty="0" smtClean="0"/>
              <a:t>EGFR</a:t>
            </a:r>
            <a:r>
              <a:rPr lang="ja-JP" altLang="en-US" dirty="0" smtClean="0"/>
              <a:t>は二量体を形成</a:t>
            </a:r>
            <a:endParaRPr lang="en-US" altLang="ja-JP" dirty="0" smtClean="0"/>
          </a:p>
          <a:p>
            <a:pPr lvl="1"/>
            <a:r>
              <a:rPr lang="ja-JP" altLang="en-US" dirty="0" smtClean="0"/>
              <a:t>二量体を形成した</a:t>
            </a:r>
            <a:r>
              <a:rPr lang="en-US" altLang="ja-JP" dirty="0" smtClean="0"/>
              <a:t>EGFR</a:t>
            </a:r>
            <a:r>
              <a:rPr lang="ja-JP" altLang="en-US" dirty="0" smtClean="0"/>
              <a:t>が</a:t>
            </a:r>
            <a:r>
              <a:rPr lang="en-US" altLang="ja-JP" dirty="0" smtClean="0"/>
              <a:t>EGF</a:t>
            </a:r>
            <a:r>
              <a:rPr lang="ja-JP" altLang="en-US" dirty="0" smtClean="0"/>
              <a:t>分子と結合すると</a:t>
            </a:r>
            <a:r>
              <a:rPr lang="en-US" altLang="ja-JP" dirty="0" smtClean="0"/>
              <a:t>									</a:t>
            </a:r>
            <a:r>
              <a:rPr lang="en-US" altLang="ja-JP" dirty="0"/>
              <a:t>	</a:t>
            </a:r>
            <a:r>
              <a:rPr lang="ja-JP" altLang="en-US" dirty="0" smtClean="0"/>
              <a:t>もう片方の空の</a:t>
            </a:r>
            <a:r>
              <a:rPr lang="en-US" altLang="ja-JP" dirty="0" smtClean="0"/>
              <a:t>EGFR</a:t>
            </a:r>
            <a:r>
              <a:rPr lang="ja-JP" altLang="en-US" dirty="0" smtClean="0"/>
              <a:t>の</a:t>
            </a:r>
            <a:r>
              <a:rPr lang="en-US" altLang="ja-JP" dirty="0" smtClean="0"/>
              <a:t>affinity</a:t>
            </a:r>
            <a:r>
              <a:rPr lang="ja-JP" altLang="en-US" dirty="0" smtClean="0"/>
              <a:t>も上昇する</a:t>
            </a:r>
            <a:endParaRPr lang="en-US" altLang="ja-JP" dirty="0" smtClean="0"/>
          </a:p>
          <a:p>
            <a:pPr marL="457200" lvl="1" indent="0">
              <a:buNone/>
            </a:pPr>
            <a:r>
              <a:rPr lang="ja-JP" altLang="en-US" dirty="0" smtClean="0"/>
              <a:t>→低濃度の</a:t>
            </a:r>
            <a:r>
              <a:rPr lang="en-US" altLang="ja-JP" dirty="0" smtClean="0"/>
              <a:t>EGF</a:t>
            </a:r>
            <a:r>
              <a:rPr lang="ja-JP" altLang="en-US" dirty="0" smtClean="0"/>
              <a:t>でも高感度の応答が可能に</a:t>
            </a:r>
            <a:endParaRPr lang="en-US" altLang="ja-JP" dirty="0" smtClean="0"/>
          </a:p>
          <a:p>
            <a:pPr lvl="1"/>
            <a:r>
              <a:rPr lang="en-US" altLang="ja-JP" dirty="0" smtClean="0"/>
              <a:t>EGF</a:t>
            </a:r>
            <a:r>
              <a:rPr lang="ja-JP" altLang="en-US" dirty="0" smtClean="0"/>
              <a:t>が</a:t>
            </a:r>
            <a:r>
              <a:rPr lang="en-US" altLang="ja-JP" dirty="0" smtClean="0"/>
              <a:t>EGFR</a:t>
            </a:r>
            <a:r>
              <a:rPr lang="ja-JP" altLang="en-US" dirty="0" smtClean="0"/>
              <a:t>二量体の</a:t>
            </a:r>
            <a:r>
              <a:rPr lang="ja-JP" altLang="en-US" b="1" dirty="0" smtClean="0"/>
              <a:t>「状態の制御子」</a:t>
            </a:r>
            <a:r>
              <a:rPr lang="ja-JP" altLang="en-US" dirty="0" smtClean="0"/>
              <a:t>の役割を果たす</a:t>
            </a:r>
            <a:endParaRPr lang="en-US" altLang="ja-JP" dirty="0" smtClean="0"/>
          </a:p>
          <a:p>
            <a:pPr lvl="1"/>
            <a:r>
              <a:rPr lang="en-US" altLang="ja-JP" dirty="0" smtClean="0"/>
              <a:t>EGFR</a:t>
            </a:r>
            <a:r>
              <a:rPr lang="ja-JP" altLang="en-US" dirty="0" smtClean="0"/>
              <a:t>の状態の比率を制御することで、結合解離に伴う熱</a:t>
            </a:r>
            <a:r>
              <a:rPr lang="ja-JP" altLang="en-US" dirty="0"/>
              <a:t>揺</a:t>
            </a:r>
            <a:r>
              <a:rPr lang="ja-JP" altLang="en-US" dirty="0" smtClean="0"/>
              <a:t>らぎを制御している</a:t>
            </a:r>
            <a:endParaRPr lang="en-US" altLang="ja-JP" dirty="0" smtClean="0"/>
          </a:p>
          <a:p>
            <a:pPr lvl="1"/>
            <a:endParaRPr lang="en-US" altLang="ja-JP" dirty="0" smtClean="0"/>
          </a:p>
          <a:p>
            <a:r>
              <a:rPr lang="ja-JP" altLang="en-US" dirty="0" smtClean="0">
                <a:solidFill>
                  <a:srgbClr val="0070C0"/>
                </a:solidFill>
              </a:rPr>
              <a:t>「少数性」</a:t>
            </a:r>
            <a:r>
              <a:rPr lang="ja-JP" altLang="en-US" dirty="0" smtClean="0"/>
              <a:t>による状態の維持も</a:t>
            </a:r>
            <a:endParaRPr lang="en-US" altLang="ja-JP" dirty="0" smtClean="0"/>
          </a:p>
          <a:p>
            <a:pPr lvl="1"/>
            <a:r>
              <a:rPr lang="ja-JP" altLang="en-US" dirty="0" smtClean="0"/>
              <a:t>少量の酵素を多</a:t>
            </a:r>
            <a:r>
              <a:rPr lang="ja-JP" altLang="en-US" dirty="0"/>
              <a:t>数</a:t>
            </a:r>
            <a:r>
              <a:rPr lang="ja-JP" altLang="en-US" dirty="0" smtClean="0"/>
              <a:t>の反応で取り合うと</a:t>
            </a:r>
            <a:r>
              <a:rPr lang="en-US" altLang="ja-JP" dirty="0"/>
              <a:t>	</a:t>
            </a:r>
            <a:r>
              <a:rPr lang="en-US" altLang="ja-JP" dirty="0" smtClean="0"/>
              <a:t>									</a:t>
            </a:r>
            <a:r>
              <a:rPr lang="ja-JP" altLang="en-US" dirty="0" smtClean="0"/>
              <a:t>反応の進行が遅れ、緩和が対数的に遅くなる</a:t>
            </a:r>
            <a:endParaRPr lang="en-US" altLang="ja-JP" dirty="0" smtClean="0"/>
          </a:p>
          <a:p>
            <a:pPr lvl="1"/>
            <a:endParaRPr lang="en-US" altLang="ja-JP" dirty="0" smtClean="0"/>
          </a:p>
          <a:p>
            <a:pPr lvl="1"/>
            <a:endParaRPr kumimoji="1" lang="en-US" altLang="ja-JP" dirty="0" smtClean="0"/>
          </a:p>
          <a:p>
            <a:pPr lvl="1"/>
            <a:endParaRPr lang="en-US" altLang="ja-JP" dirty="0"/>
          </a:p>
          <a:p>
            <a:pPr marL="457200" lvl="1" indent="0">
              <a:buNone/>
            </a:pPr>
            <a:endParaRPr kumimoji="1" lang="en-US" altLang="ja-JP" dirty="0" smtClean="0"/>
          </a:p>
        </p:txBody>
      </p:sp>
      <p:sp>
        <p:nvSpPr>
          <p:cNvPr id="10" name="テキスト ボックス 9"/>
          <p:cNvSpPr txBox="1"/>
          <p:nvPr/>
        </p:nvSpPr>
        <p:spPr>
          <a:xfrm>
            <a:off x="7479433" y="4297341"/>
            <a:ext cx="2263761" cy="246221"/>
          </a:xfrm>
          <a:prstGeom prst="rect">
            <a:avLst/>
          </a:prstGeom>
          <a:noFill/>
        </p:spPr>
        <p:txBody>
          <a:bodyPr wrap="none" rtlCol="0">
            <a:spAutoFit/>
          </a:bodyPr>
          <a:lstStyle/>
          <a:p>
            <a:r>
              <a:rPr kumimoji="1" lang="ja-JP" altLang="en-US" sz="1000" dirty="0" smtClean="0"/>
              <a:t>理研・佐甲細胞情報研究室の</a:t>
            </a:r>
            <a:r>
              <a:rPr kumimoji="1" lang="en-US" altLang="ja-JP" sz="1000" dirty="0" smtClean="0"/>
              <a:t>HP</a:t>
            </a:r>
            <a:r>
              <a:rPr kumimoji="1" lang="ja-JP" altLang="en-US" sz="1000" dirty="0" smtClean="0"/>
              <a:t>より</a:t>
            </a:r>
            <a:endParaRPr kumimoji="1" lang="ja-JP" altLang="en-US" sz="1000" dirty="0"/>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990" y="1668305"/>
            <a:ext cx="3640204" cy="2629036"/>
          </a:xfrm>
          <a:prstGeom prst="rect">
            <a:avLst/>
          </a:prstGeom>
        </p:spPr>
      </p:pic>
      <p:sp>
        <p:nvSpPr>
          <p:cNvPr id="4" name="テキスト ボックス 3"/>
          <p:cNvSpPr txBox="1"/>
          <p:nvPr/>
        </p:nvSpPr>
        <p:spPr>
          <a:xfrm>
            <a:off x="7923092" y="5691537"/>
            <a:ext cx="2755883" cy="830997"/>
          </a:xfrm>
          <a:prstGeom prst="rect">
            <a:avLst/>
          </a:prstGeom>
          <a:noFill/>
        </p:spPr>
        <p:txBody>
          <a:bodyPr wrap="none" rtlCol="0">
            <a:spAutoFit/>
          </a:bodyPr>
          <a:lstStyle/>
          <a:p>
            <a:r>
              <a:rPr lang="en-US" altLang="ja-JP" sz="1200" dirty="0" smtClean="0"/>
              <a:t>Kinetic Memory </a:t>
            </a:r>
            <a:r>
              <a:rPr lang="en-US" altLang="ja-JP" sz="1200" dirty="0"/>
              <a:t>Based on </a:t>
            </a:r>
            <a:endParaRPr lang="en-US" altLang="ja-JP" sz="1200" dirty="0" smtClean="0"/>
          </a:p>
          <a:p>
            <a:r>
              <a:rPr lang="en-US" altLang="ja-JP" sz="1200" dirty="0" smtClean="0"/>
              <a:t>the </a:t>
            </a:r>
            <a:r>
              <a:rPr lang="en-US" altLang="ja-JP" sz="1200" dirty="0"/>
              <a:t>Enzyme-Limited Competition</a:t>
            </a:r>
          </a:p>
          <a:p>
            <a:r>
              <a:rPr kumimoji="1" lang="en-US" altLang="ja-JP" sz="1200" dirty="0" err="1" smtClean="0"/>
              <a:t>Hatakeyama</a:t>
            </a:r>
            <a:r>
              <a:rPr kumimoji="1" lang="en-US" altLang="ja-JP" sz="1200" dirty="0" smtClean="0"/>
              <a:t>, Kaneko,.</a:t>
            </a:r>
          </a:p>
          <a:p>
            <a:r>
              <a:rPr kumimoji="1" lang="en-US" altLang="ja-JP" sz="1200" dirty="0" smtClean="0"/>
              <a:t>PLOS Comp. Biol. 10 (2014) e1003784</a:t>
            </a:r>
            <a:endParaRPr kumimoji="1" lang="ja-JP" altLang="en-US" sz="1200" dirty="0"/>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004" y="5030177"/>
            <a:ext cx="1983128" cy="1827823"/>
          </a:xfrm>
          <a:prstGeom prst="rect">
            <a:avLst/>
          </a:prstGeom>
        </p:spPr>
      </p:pic>
    </p:spTree>
    <p:extLst>
      <p:ext uri="{BB962C8B-B14F-4D97-AF65-F5344CB8AC3E}">
        <p14:creationId xmlns:p14="http://schemas.microsoft.com/office/powerpoint/2010/main" val="21877085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50789"/>
          </a:xfrm>
        </p:spPr>
        <p:txBody>
          <a:bodyPr/>
          <a:lstStyle/>
          <a:p>
            <a:r>
              <a:rPr kumimoji="1" lang="ja-JP" altLang="en-US" dirty="0" smtClean="0"/>
              <a:t>自己紹介と背景説明</a:t>
            </a:r>
            <a:endParaRPr kumimoji="1" lang="ja-JP" altLang="en-US" dirty="0"/>
          </a:p>
        </p:txBody>
      </p:sp>
      <p:sp>
        <p:nvSpPr>
          <p:cNvPr id="3" name="コンテンツ プレースホルダー 2"/>
          <p:cNvSpPr>
            <a:spLocks noGrp="1"/>
          </p:cNvSpPr>
          <p:nvPr>
            <p:ph idx="1"/>
          </p:nvPr>
        </p:nvSpPr>
        <p:spPr>
          <a:xfrm>
            <a:off x="741404" y="1416909"/>
            <a:ext cx="8532597" cy="4624454"/>
          </a:xfrm>
        </p:spPr>
        <p:txBody>
          <a:bodyPr>
            <a:normAutofit/>
          </a:bodyPr>
          <a:lstStyle/>
          <a:p>
            <a:r>
              <a:rPr kumimoji="1" lang="ja-JP" altLang="en-US" sz="2400" dirty="0" smtClean="0"/>
              <a:t>西川　秀明（にしかわ　ひであき）</a:t>
            </a:r>
            <a:r>
              <a:rPr kumimoji="1" lang="en-US" altLang="ja-JP" sz="2400" dirty="0" smtClean="0"/>
              <a:t>	</a:t>
            </a:r>
            <a:endParaRPr lang="en-US" altLang="ja-JP" sz="2200" dirty="0"/>
          </a:p>
          <a:p>
            <a:pPr lvl="1"/>
            <a:r>
              <a:rPr lang="ja-JP" altLang="en-US" sz="2000" dirty="0" smtClean="0"/>
              <a:t>東京大学医学部医学科（学部生）</a:t>
            </a:r>
            <a:endParaRPr lang="en-US" altLang="ja-JP" sz="2000" dirty="0" smtClean="0"/>
          </a:p>
          <a:p>
            <a:pPr lvl="2"/>
            <a:r>
              <a:rPr lang="ja-JP" altLang="en-US" dirty="0" smtClean="0"/>
              <a:t>趣味は初等幾何の問題作り、ボードゲーム、マンガ、アニメ</a:t>
            </a:r>
            <a:r>
              <a:rPr lang="en-US" altLang="ja-JP" dirty="0" err="1" smtClean="0"/>
              <a:t>etc</a:t>
            </a:r>
            <a:endParaRPr lang="en-US" altLang="ja-JP" dirty="0" smtClean="0"/>
          </a:p>
          <a:p>
            <a:pPr lvl="2"/>
            <a:r>
              <a:rPr lang="ja-JP" altLang="en-US" dirty="0" smtClean="0"/>
              <a:t>鉄門アメフト部に</a:t>
            </a:r>
            <a:r>
              <a:rPr lang="ja-JP" altLang="en-US" dirty="0"/>
              <a:t>所属（ポジションは</a:t>
            </a:r>
            <a:r>
              <a:rPr lang="en-US" altLang="ja-JP" dirty="0"/>
              <a:t>RB</a:t>
            </a:r>
            <a:r>
              <a:rPr lang="ja-JP" altLang="en-US" dirty="0"/>
              <a:t>と</a:t>
            </a:r>
            <a:r>
              <a:rPr lang="en-US" altLang="ja-JP" dirty="0" smtClean="0"/>
              <a:t>LB</a:t>
            </a:r>
            <a:r>
              <a:rPr lang="ja-JP" altLang="en-US" dirty="0" smtClean="0"/>
              <a:t>）</a:t>
            </a:r>
            <a:endParaRPr lang="en-US" altLang="ja-JP" dirty="0" smtClean="0"/>
          </a:p>
          <a:p>
            <a:pPr lvl="1"/>
            <a:r>
              <a:rPr lang="ja-JP" altLang="en-US" sz="1800" dirty="0" smtClean="0"/>
              <a:t>医学系研究科システムズ薬理学教室（上田泰己研）所属</a:t>
            </a:r>
            <a:endParaRPr lang="en-US" altLang="ja-JP" sz="1800" dirty="0" smtClean="0"/>
          </a:p>
          <a:p>
            <a:pPr lvl="2"/>
            <a:r>
              <a:rPr lang="ja-JP" altLang="en-US" sz="1600" dirty="0" smtClean="0"/>
              <a:t>マウス</a:t>
            </a:r>
            <a:r>
              <a:rPr lang="ja-JP" altLang="en-US" sz="1600" dirty="0"/>
              <a:t>脳の透明化＋全脳解析技術</a:t>
            </a:r>
            <a:r>
              <a:rPr lang="en-US" altLang="ja-JP" sz="1600" dirty="0"/>
              <a:t>(CUBIC)</a:t>
            </a:r>
            <a:r>
              <a:rPr lang="ja-JP" altLang="en-US" sz="1600" dirty="0"/>
              <a:t>に</a:t>
            </a:r>
            <a:r>
              <a:rPr lang="ja-JP" altLang="en-US" sz="1600" dirty="0" smtClean="0"/>
              <a:t>参加</a:t>
            </a:r>
            <a:r>
              <a:rPr lang="ja-JP" altLang="en-US" sz="1600" dirty="0"/>
              <a:t>　</a:t>
            </a:r>
            <a:r>
              <a:rPr lang="ja-JP" altLang="en-US" sz="1600" dirty="0" smtClean="0"/>
              <a:t>　</a:t>
            </a:r>
            <a:r>
              <a:rPr lang="ja-JP" altLang="en-US" sz="1100" dirty="0" smtClean="0"/>
              <a:t>最近</a:t>
            </a:r>
            <a:r>
              <a:rPr lang="ja-JP" altLang="en-US" sz="1100" dirty="0"/>
              <a:t>はあまり行ってませんが</a:t>
            </a:r>
            <a:r>
              <a:rPr lang="en-US" altLang="ja-JP" sz="1100" dirty="0" smtClean="0"/>
              <a:t>…</a:t>
            </a:r>
          </a:p>
          <a:p>
            <a:pPr lvl="2"/>
            <a:r>
              <a:rPr lang="ja-JP" altLang="en-US" sz="1600" dirty="0" smtClean="0"/>
              <a:t>第</a:t>
            </a:r>
            <a:r>
              <a:rPr lang="en-US" altLang="ja-JP" sz="1600" dirty="0" smtClean="0"/>
              <a:t>3</a:t>
            </a:r>
            <a:r>
              <a:rPr lang="ja-JP" altLang="en-US" sz="1600" dirty="0" smtClean="0"/>
              <a:t>回「少数性生物学トレーニングコース」に参加</a:t>
            </a:r>
            <a:endParaRPr lang="en-US" altLang="ja-JP" sz="1600" dirty="0" smtClean="0"/>
          </a:p>
          <a:p>
            <a:pPr lvl="1"/>
            <a:r>
              <a:rPr lang="ja-JP" altLang="en-US" sz="1800" dirty="0" smtClean="0"/>
              <a:t>現在は</a:t>
            </a:r>
            <a:r>
              <a:rPr lang="ja-JP" altLang="en-US" sz="2000" dirty="0" smtClean="0">
                <a:solidFill>
                  <a:schemeClr val="accent4"/>
                </a:solidFill>
              </a:rPr>
              <a:t>シグナル伝達系での情報熱力学</a:t>
            </a:r>
            <a:r>
              <a:rPr lang="ja-JP" altLang="en-US" sz="2000" dirty="0" smtClean="0"/>
              <a:t>・</a:t>
            </a:r>
            <a:r>
              <a:rPr lang="ja-JP" altLang="en-US" sz="2000" dirty="0" smtClean="0">
                <a:solidFill>
                  <a:schemeClr val="accent4"/>
                </a:solidFill>
              </a:rPr>
              <a:t>非線形力学系</a:t>
            </a:r>
            <a:endParaRPr lang="en-US" altLang="ja-JP" sz="2000" dirty="0" smtClean="0">
              <a:solidFill>
                <a:schemeClr val="accent4"/>
              </a:solidFill>
            </a:endParaRPr>
          </a:p>
          <a:p>
            <a:pPr marL="457200" lvl="1" indent="0">
              <a:buNone/>
            </a:pPr>
            <a:r>
              <a:rPr lang="ja-JP" altLang="en-US" sz="2000" dirty="0" smtClean="0">
                <a:solidFill>
                  <a:schemeClr val="accent5"/>
                </a:solidFill>
              </a:rPr>
              <a:t>　</a:t>
            </a:r>
            <a:r>
              <a:rPr lang="ja-JP" altLang="en-US" sz="1800" dirty="0" smtClean="0"/>
              <a:t>に興味があり、別の研究室</a:t>
            </a:r>
            <a:r>
              <a:rPr lang="ja-JP" altLang="en-US" sz="1800" dirty="0"/>
              <a:t>に</a:t>
            </a:r>
            <a:r>
              <a:rPr lang="ja-JP" altLang="en-US" sz="1800" dirty="0" smtClean="0"/>
              <a:t>異動予定</a:t>
            </a:r>
            <a:endParaRPr lang="en-US" altLang="ja-JP" sz="1800" dirty="0" smtClean="0"/>
          </a:p>
          <a:p>
            <a:pPr lvl="2"/>
            <a:r>
              <a:rPr lang="ja-JP" altLang="en-US" sz="1600" dirty="0" smtClean="0"/>
              <a:t>なので、まだ研究成果は特にありませんが、やりたい研究の方向性として</a:t>
            </a:r>
            <a:endParaRPr lang="en-US" altLang="ja-JP" sz="1600" dirty="0" smtClean="0"/>
          </a:p>
          <a:p>
            <a:pPr marL="914400" lvl="2" indent="0">
              <a:buNone/>
            </a:pPr>
            <a:r>
              <a:rPr lang="ja-JP" altLang="en-US" sz="1600" b="1" dirty="0">
                <a:solidFill>
                  <a:schemeClr val="accent2"/>
                </a:solidFill>
              </a:rPr>
              <a:t>　</a:t>
            </a:r>
            <a:r>
              <a:rPr lang="ja-JP" altLang="en-US" sz="2000" b="1" dirty="0">
                <a:solidFill>
                  <a:schemeClr val="accent2"/>
                </a:solidFill>
              </a:rPr>
              <a:t>理論</a:t>
            </a:r>
            <a:r>
              <a:rPr lang="ja-JP" altLang="en-US" sz="2000" b="1" dirty="0" smtClean="0">
                <a:solidFill>
                  <a:schemeClr val="accent2"/>
                </a:solidFill>
              </a:rPr>
              <a:t>生物学における「分野の地図」</a:t>
            </a:r>
            <a:r>
              <a:rPr lang="ja-JP" altLang="en-US" dirty="0" smtClean="0"/>
              <a:t>を紹介していきたいと思います</a:t>
            </a:r>
            <a:endParaRPr lang="en-US" altLang="ja-JP" dirty="0"/>
          </a:p>
          <a:p>
            <a:pPr marL="914400" lvl="2" indent="0">
              <a:buNone/>
            </a:pPr>
            <a:endParaRPr lang="en-US" altLang="ja-JP" sz="1800"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9151" y="1730888"/>
            <a:ext cx="1911281" cy="1908096"/>
          </a:xfrm>
          <a:prstGeom prst="rect">
            <a:avLst/>
          </a:prstGeom>
        </p:spPr>
      </p:pic>
      <p:sp>
        <p:nvSpPr>
          <p:cNvPr id="5" name="円形吹き出し 4"/>
          <p:cNvSpPr/>
          <p:nvPr/>
        </p:nvSpPr>
        <p:spPr>
          <a:xfrm>
            <a:off x="9843276" y="1603498"/>
            <a:ext cx="1296950" cy="650305"/>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solidFill>
                  <a:schemeClr val="tx1"/>
                </a:solidFill>
                <a:latin typeface="HGP創英角ﾎﾟｯﾌﾟ体" panose="040B0A00000000000000" pitchFamily="50" charset="-128"/>
                <a:ea typeface="HGP創英角ﾎﾟｯﾌﾟ体" panose="040B0A00000000000000" pitchFamily="50" charset="-128"/>
              </a:rPr>
              <a:t>すみません</a:t>
            </a:r>
            <a:endParaRPr kumimoji="1" lang="en-US" altLang="ja-JP" sz="1100" dirty="0" smtClean="0">
              <a:solidFill>
                <a:schemeClr val="tx1"/>
              </a:solidFill>
              <a:latin typeface="HGP創英角ﾎﾟｯﾌﾟ体" panose="040B0A00000000000000" pitchFamily="50" charset="-128"/>
              <a:ea typeface="HGP創英角ﾎﾟｯﾌﾟ体" panose="040B0A00000000000000" pitchFamily="50" charset="-128"/>
            </a:endParaRPr>
          </a:p>
          <a:p>
            <a:pPr algn="ctr"/>
            <a:r>
              <a:rPr kumimoji="1" lang="ja-JP" altLang="en-US" sz="1100" dirty="0" smtClean="0">
                <a:solidFill>
                  <a:schemeClr val="tx1"/>
                </a:solidFill>
                <a:latin typeface="HGP創英角ﾎﾟｯﾌﾟ体" panose="040B0A00000000000000" pitchFamily="50" charset="-128"/>
                <a:ea typeface="HGP創英角ﾎﾟｯﾌﾟ体" panose="040B0A00000000000000" pitchFamily="50" charset="-128"/>
              </a:rPr>
              <a:t>ボス</a:t>
            </a:r>
            <a:r>
              <a:rPr kumimoji="1" lang="en-US" altLang="ja-JP" sz="1100" dirty="0" smtClean="0">
                <a:solidFill>
                  <a:schemeClr val="tx1"/>
                </a:solidFill>
                <a:latin typeface="HGP創英角ﾎﾟｯﾌﾟ体" panose="040B0A00000000000000" pitchFamily="50" charset="-128"/>
                <a:ea typeface="HGP創英角ﾎﾟｯﾌﾟ体" panose="040B0A00000000000000" pitchFamily="50" charset="-128"/>
              </a:rPr>
              <a:t>…</a:t>
            </a:r>
            <a:endParaRPr kumimoji="1" lang="ja-JP" altLang="en-US" sz="1100" dirty="0">
              <a:solidFill>
                <a:schemeClr val="tx1"/>
              </a:solidFill>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15621861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②</a:t>
            </a:r>
            <a:r>
              <a:rPr kumimoji="1" lang="en-US" altLang="ja-JP" dirty="0" smtClean="0"/>
              <a:t>Molecular Crowding</a:t>
            </a:r>
            <a:r>
              <a:rPr kumimoji="1" lang="ja-JP" altLang="en-US" dirty="0" smtClean="0"/>
              <a:t>（分子混雑）</a:t>
            </a:r>
            <a:endParaRPr kumimoji="1" lang="ja-JP" altLang="en-US" dirty="0"/>
          </a:p>
        </p:txBody>
      </p:sp>
      <p:sp>
        <p:nvSpPr>
          <p:cNvPr id="3" name="コンテンツ プレースホルダー 2"/>
          <p:cNvSpPr>
            <a:spLocks noGrp="1"/>
          </p:cNvSpPr>
          <p:nvPr>
            <p:ph idx="1"/>
          </p:nvPr>
        </p:nvSpPr>
        <p:spPr>
          <a:xfrm>
            <a:off x="677333" y="1349829"/>
            <a:ext cx="8666963" cy="5277394"/>
          </a:xfrm>
        </p:spPr>
        <p:txBody>
          <a:bodyPr>
            <a:normAutofit lnSpcReduction="10000"/>
          </a:bodyPr>
          <a:lstStyle/>
          <a:p>
            <a:r>
              <a:rPr kumimoji="1" lang="ja-JP" altLang="en-US" sz="1900" dirty="0" smtClean="0"/>
              <a:t>細胞内には細胞骨格・核・小胞など様々なスケールの細胞内小器官</a:t>
            </a:r>
            <a:endParaRPr kumimoji="1" lang="en-US" altLang="ja-JP" sz="1900" dirty="0" smtClean="0"/>
          </a:p>
          <a:p>
            <a:pPr marL="457200" lvl="1" indent="0">
              <a:buNone/>
            </a:pPr>
            <a:r>
              <a:rPr kumimoji="1" lang="ja-JP" altLang="en-US" dirty="0" smtClean="0"/>
              <a:t>→</a:t>
            </a:r>
            <a:r>
              <a:rPr kumimoji="1" lang="en-US" altLang="ja-JP" dirty="0" smtClean="0"/>
              <a:t>In vitro(</a:t>
            </a:r>
            <a:r>
              <a:rPr kumimoji="1" lang="ja-JP" altLang="en-US" dirty="0" smtClean="0"/>
              <a:t>試験管内</a:t>
            </a:r>
            <a:r>
              <a:rPr kumimoji="1" lang="en-US" altLang="ja-JP" dirty="0" smtClean="0"/>
              <a:t>)</a:t>
            </a:r>
            <a:r>
              <a:rPr kumimoji="1" lang="ja-JP" altLang="en-US" dirty="0" err="1" smtClean="0"/>
              <a:t>のような</a:t>
            </a:r>
            <a:r>
              <a:rPr kumimoji="1" lang="ja-JP" altLang="en-US" dirty="0" smtClean="0"/>
              <a:t>均一な空間ではない（前提④）</a:t>
            </a:r>
            <a:endParaRPr kumimoji="1" lang="en-US" altLang="ja-JP" dirty="0" smtClean="0"/>
          </a:p>
          <a:p>
            <a:pPr marL="457200" lvl="1" indent="0">
              <a:buNone/>
            </a:pPr>
            <a:r>
              <a:rPr kumimoji="1" lang="ja-JP" altLang="en-US" dirty="0" smtClean="0"/>
              <a:t>→微小管を用いた細胞内輸送等も考慮すべき</a:t>
            </a:r>
            <a:r>
              <a:rPr lang="ja-JP" altLang="en-US" dirty="0" smtClean="0"/>
              <a:t>（？）</a:t>
            </a:r>
            <a:endParaRPr kumimoji="1" lang="en-US" altLang="ja-JP" dirty="0" smtClean="0"/>
          </a:p>
          <a:p>
            <a:r>
              <a:rPr kumimoji="1" lang="en-US" altLang="ja-JP" sz="2200" dirty="0" smtClean="0"/>
              <a:t>Molecular Crowding</a:t>
            </a:r>
          </a:p>
          <a:p>
            <a:pPr marL="0" indent="0">
              <a:buNone/>
            </a:pPr>
            <a:r>
              <a:rPr lang="ja-JP" altLang="en-US" sz="1900" dirty="0"/>
              <a:t>：</a:t>
            </a:r>
            <a:r>
              <a:rPr lang="ja-JP" altLang="en-US" dirty="0"/>
              <a:t>高密度の分子や構造体による混み合い</a:t>
            </a:r>
            <a:endParaRPr lang="en-US" altLang="ja-JP" dirty="0"/>
          </a:p>
          <a:p>
            <a:pPr>
              <a:buAutoNum type="arabicPeriod"/>
            </a:pPr>
            <a:r>
              <a:rPr lang="ja-JP" altLang="en-US" dirty="0">
                <a:solidFill>
                  <a:srgbClr val="FF0000"/>
                </a:solidFill>
              </a:rPr>
              <a:t>排除体積効果</a:t>
            </a:r>
            <a:r>
              <a:rPr lang="ja-JP" altLang="en-US" dirty="0"/>
              <a:t>によって</a:t>
            </a:r>
            <a:r>
              <a:rPr lang="ja-JP" altLang="en-US" dirty="0">
                <a:solidFill>
                  <a:schemeClr val="tx2"/>
                </a:solidFill>
              </a:rPr>
              <a:t>分子の移動が制限 </a:t>
            </a:r>
            <a:endParaRPr lang="en-US" altLang="ja-JP" dirty="0" smtClean="0"/>
          </a:p>
          <a:p>
            <a:pPr>
              <a:buAutoNum type="arabicPeriod"/>
            </a:pPr>
            <a:r>
              <a:rPr lang="ja-JP" altLang="en-US" dirty="0" smtClean="0">
                <a:solidFill>
                  <a:srgbClr val="FF0000"/>
                </a:solidFill>
              </a:rPr>
              <a:t>分子間の接触</a:t>
            </a:r>
            <a:r>
              <a:rPr lang="ja-JP" altLang="en-US" dirty="0" smtClean="0"/>
              <a:t>により</a:t>
            </a:r>
            <a:r>
              <a:rPr lang="ja-JP" altLang="en-US" dirty="0" smtClean="0">
                <a:solidFill>
                  <a:schemeClr val="tx2"/>
                </a:solidFill>
              </a:rPr>
              <a:t>相互作用が起こりやすく</a:t>
            </a:r>
            <a:r>
              <a:rPr lang="ja-JP" altLang="en-US" dirty="0" smtClean="0"/>
              <a:t>なることも</a:t>
            </a:r>
            <a:endParaRPr lang="en-US" altLang="ja-JP" dirty="0" smtClean="0"/>
          </a:p>
          <a:p>
            <a:pPr marL="457200" lvl="1" indent="0">
              <a:buNone/>
            </a:pPr>
            <a:r>
              <a:rPr lang="ja-JP" altLang="en-US" dirty="0" smtClean="0"/>
              <a:t>→</a:t>
            </a:r>
            <a:r>
              <a:rPr lang="ja-JP" altLang="en-US" dirty="0"/>
              <a:t>適度な体積分率では反応が効率的に</a:t>
            </a:r>
            <a:endParaRPr lang="en-US" altLang="ja-JP" dirty="0"/>
          </a:p>
          <a:p>
            <a:pPr>
              <a:buAutoNum type="arabicPeriod"/>
            </a:pPr>
            <a:r>
              <a:rPr lang="ja-JP" altLang="en-US" dirty="0"/>
              <a:t>狭い閉鎖空間でタンパク質のフォールディング促進 </a:t>
            </a:r>
            <a:r>
              <a:rPr lang="en-US" altLang="ja-JP" sz="1600" dirty="0" err="1"/>
              <a:t>cf</a:t>
            </a:r>
            <a:r>
              <a:rPr lang="en-US" altLang="ja-JP" sz="1600" dirty="0"/>
              <a:t>) </a:t>
            </a:r>
            <a:r>
              <a:rPr lang="ja-JP" altLang="en-US" sz="1600" dirty="0"/>
              <a:t>シャペロン</a:t>
            </a:r>
            <a:endParaRPr lang="en-US" altLang="ja-JP" sz="1600" dirty="0"/>
          </a:p>
          <a:p>
            <a:pPr marL="0" indent="0">
              <a:buNone/>
            </a:pPr>
            <a:r>
              <a:rPr lang="en-US" altLang="ja-JP" dirty="0"/>
              <a:t>	</a:t>
            </a:r>
            <a:r>
              <a:rPr lang="ja-JP" altLang="en-US" sz="1600" dirty="0"/>
              <a:t>→分子の自発的な凝集、自己組織化</a:t>
            </a:r>
            <a:r>
              <a:rPr lang="ja-JP" altLang="en-US" sz="1600" dirty="0" smtClean="0"/>
              <a:t>も</a:t>
            </a:r>
            <a:endParaRPr lang="en-US" altLang="ja-JP" sz="1600" dirty="0" smtClean="0"/>
          </a:p>
          <a:p>
            <a:pPr marL="0" indent="0">
              <a:buNone/>
            </a:pPr>
            <a:endParaRPr kumimoji="1" lang="en-US" altLang="ja-JP" sz="2200" dirty="0" smtClean="0"/>
          </a:p>
          <a:p>
            <a:r>
              <a:rPr lang="ja-JP" altLang="en-US" sz="1900" dirty="0" smtClean="0"/>
              <a:t>理論的にどう記述するか？</a:t>
            </a:r>
            <a:endParaRPr lang="en-US" altLang="ja-JP" sz="1900" dirty="0" smtClean="0"/>
          </a:p>
          <a:p>
            <a:pPr lvl="1"/>
            <a:r>
              <a:rPr lang="ja-JP" altLang="en-US" dirty="0" smtClean="0"/>
              <a:t>細胞の奥深く</a:t>
            </a:r>
            <a:r>
              <a:rPr lang="ja-JP" altLang="en-US" dirty="0" smtClean="0"/>
              <a:t>は</a:t>
            </a:r>
            <a:r>
              <a:rPr lang="ja-JP" altLang="en-US" dirty="0"/>
              <a:t>難</a:t>
            </a:r>
            <a:r>
              <a:rPr lang="ja-JP" altLang="en-US" dirty="0" smtClean="0"/>
              <a:t>しい</a:t>
            </a:r>
            <a:r>
              <a:rPr lang="ja-JP" altLang="en-US" dirty="0"/>
              <a:t>が</a:t>
            </a:r>
            <a:r>
              <a:rPr lang="ja-JP" altLang="en-US" dirty="0" smtClean="0"/>
              <a:t>、</a:t>
            </a:r>
            <a:r>
              <a:rPr lang="ja-JP" altLang="en-US" dirty="0" smtClean="0"/>
              <a:t>細胞表面付近なら</a:t>
            </a:r>
            <a:r>
              <a:rPr lang="ja-JP" altLang="en-US" dirty="0"/>
              <a:t>観測</a:t>
            </a:r>
            <a:r>
              <a:rPr lang="ja-JP" altLang="en-US" dirty="0" smtClean="0"/>
              <a:t>できる</a:t>
            </a:r>
            <a:r>
              <a:rPr lang="en-US" altLang="ja-JP" dirty="0" smtClean="0"/>
              <a:t>…</a:t>
            </a:r>
            <a:r>
              <a:rPr lang="ja-JP" altLang="en-US" dirty="0" smtClean="0"/>
              <a:t>？</a:t>
            </a:r>
            <a:endParaRPr lang="en-US" altLang="ja-JP" dirty="0" smtClean="0"/>
          </a:p>
          <a:p>
            <a:pPr lvl="1"/>
            <a:r>
              <a:rPr lang="en-US" altLang="ja-JP" dirty="0" smtClean="0"/>
              <a:t>Cellular automaton, cell-based model</a:t>
            </a:r>
            <a:r>
              <a:rPr lang="ja-JP" altLang="en-US" dirty="0" smtClean="0"/>
              <a:t>？（</a:t>
            </a:r>
            <a:r>
              <a:rPr lang="en-US" altLang="ja-JP" dirty="0" smtClean="0"/>
              <a:t>survey</a:t>
            </a:r>
            <a:r>
              <a:rPr lang="ja-JP" altLang="en-US" dirty="0" smtClean="0"/>
              <a:t>中です）</a:t>
            </a:r>
            <a:endParaRPr lang="en-US" altLang="ja-JP" dirty="0" smtClean="0"/>
          </a:p>
          <a:p>
            <a:endParaRPr lang="en-US" altLang="ja-JP" sz="1900" dirty="0"/>
          </a:p>
          <a:p>
            <a:pPr marL="0" indent="0">
              <a:buNone/>
            </a:pPr>
            <a:endParaRPr lang="en-US" altLang="ja-JP" sz="1600"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185" y="1770449"/>
            <a:ext cx="2240258" cy="2218077"/>
          </a:xfrm>
          <a:prstGeom prst="rect">
            <a:avLst/>
          </a:prstGeom>
        </p:spPr>
      </p:pic>
      <p:sp>
        <p:nvSpPr>
          <p:cNvPr id="5" name="テキスト ボックス 4"/>
          <p:cNvSpPr txBox="1"/>
          <p:nvPr/>
        </p:nvSpPr>
        <p:spPr>
          <a:xfrm>
            <a:off x="6797538" y="6232245"/>
            <a:ext cx="4349268" cy="553998"/>
          </a:xfrm>
          <a:prstGeom prst="rect">
            <a:avLst/>
          </a:prstGeom>
          <a:noFill/>
        </p:spPr>
        <p:txBody>
          <a:bodyPr wrap="none" rtlCol="0">
            <a:spAutoFit/>
          </a:bodyPr>
          <a:lstStyle/>
          <a:p>
            <a:r>
              <a:rPr lang="en-US" altLang="ja-JP" sz="1000" b="1" dirty="0" smtClean="0"/>
              <a:t>Compartmentalization </a:t>
            </a:r>
            <a:r>
              <a:rPr lang="en-US" altLang="ja-JP" sz="1000" b="1" dirty="0"/>
              <a:t>and Cell Division through </a:t>
            </a:r>
            <a:endParaRPr lang="en-US" altLang="ja-JP" sz="1000" b="1" dirty="0" smtClean="0"/>
          </a:p>
          <a:p>
            <a:r>
              <a:rPr lang="en-US" altLang="ja-JP" sz="1000" b="1" dirty="0" smtClean="0"/>
              <a:t>Molecular </a:t>
            </a:r>
            <a:r>
              <a:rPr lang="en-US" altLang="ja-JP" sz="1000" b="1" dirty="0"/>
              <a:t>Discreteness and Crowding in a Catalytic Reaction </a:t>
            </a:r>
            <a:r>
              <a:rPr lang="en-US" altLang="ja-JP" sz="1000" b="1" dirty="0" smtClean="0"/>
              <a:t>Network</a:t>
            </a:r>
          </a:p>
          <a:p>
            <a:r>
              <a:rPr lang="en-US" altLang="ja-JP" sz="1000" b="1" dirty="0" err="1" smtClean="0"/>
              <a:t>Kamimura</a:t>
            </a:r>
            <a:r>
              <a:rPr lang="en-US" altLang="ja-JP" sz="1000" b="1" dirty="0" smtClean="0"/>
              <a:t>, Kaneko., Life 2014, 4, 586-597 </a:t>
            </a:r>
            <a:endParaRPr lang="en-US" altLang="ja-JP" sz="1000" b="1" dirty="0"/>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8864" y="4174119"/>
            <a:ext cx="1560579" cy="1909576"/>
          </a:xfrm>
          <a:prstGeom prst="rect">
            <a:avLst/>
          </a:prstGeom>
        </p:spPr>
      </p:pic>
    </p:spTree>
    <p:extLst>
      <p:ext uri="{BB962C8B-B14F-4D97-AF65-F5344CB8AC3E}">
        <p14:creationId xmlns:p14="http://schemas.microsoft.com/office/powerpoint/2010/main" val="8875254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599"/>
            <a:ext cx="8762757" cy="836023"/>
          </a:xfrm>
        </p:spPr>
        <p:txBody>
          <a:bodyPr>
            <a:normAutofit/>
          </a:bodyPr>
          <a:lstStyle/>
          <a:p>
            <a:r>
              <a:rPr lang="ja-JP" altLang="en-US" dirty="0" smtClean="0"/>
              <a:t>③分子の少数性</a:t>
            </a:r>
            <a:r>
              <a:rPr lang="en-US" altLang="ja-JP" dirty="0" smtClean="0"/>
              <a:t>(Noise/Discreteness)</a:t>
            </a:r>
            <a:endParaRPr kumimoji="1" lang="ja-JP" altLang="en-US" dirty="0"/>
          </a:p>
        </p:txBody>
      </p:sp>
      <p:sp>
        <p:nvSpPr>
          <p:cNvPr id="3" name="コンテンツ プレースホルダー 2"/>
          <p:cNvSpPr>
            <a:spLocks noGrp="1"/>
          </p:cNvSpPr>
          <p:nvPr>
            <p:ph idx="1"/>
          </p:nvPr>
        </p:nvSpPr>
        <p:spPr>
          <a:xfrm>
            <a:off x="677333" y="1349828"/>
            <a:ext cx="9215604" cy="5373189"/>
          </a:xfrm>
        </p:spPr>
        <p:txBody>
          <a:bodyPr/>
          <a:lstStyle/>
          <a:p>
            <a:r>
              <a:rPr lang="ja-JP" altLang="en-US" sz="2000" dirty="0"/>
              <a:t>少数性</a:t>
            </a:r>
            <a:r>
              <a:rPr lang="en-US" altLang="ja-JP" sz="2000" dirty="0"/>
              <a:t>(</a:t>
            </a:r>
            <a:r>
              <a:rPr lang="en-US" altLang="ja-JP" sz="2000" dirty="0">
                <a:solidFill>
                  <a:srgbClr val="0070C0"/>
                </a:solidFill>
              </a:rPr>
              <a:t>Noise/Fluctuation</a:t>
            </a:r>
            <a:r>
              <a:rPr lang="en-US" altLang="ja-JP" sz="2000" dirty="0" smtClean="0"/>
              <a:t>)</a:t>
            </a:r>
            <a:endParaRPr lang="en-US" altLang="ja-JP" dirty="0"/>
          </a:p>
          <a:p>
            <a:pPr lvl="1"/>
            <a:r>
              <a:rPr lang="ja-JP" altLang="en-US" dirty="0" smtClean="0"/>
              <a:t>細胞環境のような微小なサイズ空間では、分子の個数が</a:t>
            </a:r>
            <a:r>
              <a:rPr lang="en-US" altLang="ja-JP" dirty="0" smtClean="0"/>
              <a:t>100</a:t>
            </a:r>
            <a:r>
              <a:rPr lang="ja-JP" altLang="en-US" dirty="0" smtClean="0"/>
              <a:t>個程度のオーダーしかない</a:t>
            </a:r>
            <a:endParaRPr lang="en-US" altLang="ja-JP" dirty="0"/>
          </a:p>
          <a:p>
            <a:pPr lvl="1"/>
            <a:r>
              <a:rPr lang="ja-JP" altLang="en-US" dirty="0" smtClean="0">
                <a:solidFill>
                  <a:srgbClr val="FF0000"/>
                </a:solidFill>
              </a:rPr>
              <a:t>平均に対する変動の割合が大きい</a:t>
            </a:r>
            <a:r>
              <a:rPr lang="ja-JP" altLang="en-US" dirty="0" smtClean="0"/>
              <a:t>：単位時間あたりの反応回数がばらつく</a:t>
            </a:r>
            <a:endParaRPr lang="en-US" altLang="ja-JP" dirty="0" smtClean="0"/>
          </a:p>
          <a:p>
            <a:pPr marL="457200" lvl="1" indent="0">
              <a:buNone/>
            </a:pPr>
            <a:r>
              <a:rPr lang="ja-JP" altLang="en-US" dirty="0" smtClean="0"/>
              <a:t>→反応における揺らぎをどうやって制御しているのか？</a:t>
            </a:r>
            <a:endParaRPr lang="en-US" altLang="ja-JP" dirty="0"/>
          </a:p>
          <a:p>
            <a:pPr lvl="1"/>
            <a:r>
              <a:rPr lang="ja-JP" altLang="en-US" dirty="0" smtClean="0">
                <a:solidFill>
                  <a:srgbClr val="FF0000"/>
                </a:solidFill>
              </a:rPr>
              <a:t>生化学反応の非線形な特性と確率的な揺らぎが相互作用</a:t>
            </a:r>
            <a:r>
              <a:rPr lang="ja-JP" altLang="en-US" dirty="0" smtClean="0"/>
              <a:t>する</a:t>
            </a:r>
            <a:endParaRPr lang="en-US" altLang="ja-JP" dirty="0"/>
          </a:p>
          <a:p>
            <a:pPr marL="457200" lvl="1" indent="0">
              <a:buNone/>
            </a:pPr>
            <a:r>
              <a:rPr lang="ja-JP" altLang="en-US" dirty="0" smtClean="0"/>
              <a:t>→平均値自体や振動現象の平均周期が変化したりと様々な非自明な現象が生じうる</a:t>
            </a:r>
            <a:endParaRPr lang="en-US" altLang="ja-JP" dirty="0" smtClean="0"/>
          </a:p>
          <a:p>
            <a:pPr marL="457200" lvl="1" indent="0">
              <a:buNone/>
            </a:pPr>
            <a:r>
              <a:rPr lang="ja-JP" altLang="en-US" dirty="0"/>
              <a:t>　</a:t>
            </a:r>
            <a:r>
              <a:rPr lang="en-US" altLang="ja-JP" dirty="0" smtClean="0"/>
              <a:t>Ex) </a:t>
            </a:r>
            <a:r>
              <a:rPr lang="ja-JP" altLang="en-US" dirty="0" smtClean="0"/>
              <a:t>ノイズ励起現象：</a:t>
            </a:r>
            <a:r>
              <a:rPr lang="en-US" altLang="ja-JP" dirty="0" smtClean="0"/>
              <a:t>Noise-induced transition/chaos/order</a:t>
            </a:r>
          </a:p>
          <a:p>
            <a:pPr lvl="1"/>
            <a:endParaRPr lang="ja-JP" altLang="en-US" dirty="0"/>
          </a:p>
          <a:p>
            <a:r>
              <a:rPr lang="ja-JP" altLang="en-US" sz="2000" dirty="0" smtClean="0"/>
              <a:t>離散性</a:t>
            </a:r>
            <a:r>
              <a:rPr kumimoji="1" lang="en-US" altLang="ja-JP" sz="2000" dirty="0" smtClean="0"/>
              <a:t>(</a:t>
            </a:r>
            <a:r>
              <a:rPr lang="en-US" altLang="ja-JP" sz="2000" dirty="0" smtClean="0">
                <a:solidFill>
                  <a:schemeClr val="accent4"/>
                </a:solidFill>
              </a:rPr>
              <a:t>Discretenes</a:t>
            </a:r>
            <a:r>
              <a:rPr lang="en-US" altLang="ja-JP" sz="2000" dirty="0">
                <a:solidFill>
                  <a:schemeClr val="accent4"/>
                </a:solidFill>
              </a:rPr>
              <a:t>s</a:t>
            </a:r>
            <a:r>
              <a:rPr kumimoji="1" lang="en-US" altLang="ja-JP" sz="2000" dirty="0" smtClean="0"/>
              <a:t>)</a:t>
            </a:r>
            <a:endParaRPr kumimoji="1" lang="en-US" altLang="ja-JP" sz="2000" dirty="0" smtClean="0"/>
          </a:p>
          <a:p>
            <a:pPr lvl="1"/>
            <a:r>
              <a:rPr lang="ja-JP" altLang="en-US" dirty="0" smtClean="0"/>
              <a:t>細胞内の機能に</a:t>
            </a:r>
            <a:r>
              <a:rPr lang="ja-JP" altLang="en-US" dirty="0" smtClean="0"/>
              <a:t>はさらに少数</a:t>
            </a:r>
            <a:r>
              <a:rPr lang="en-US" altLang="ja-JP" dirty="0" smtClean="0"/>
              <a:t>(</a:t>
            </a:r>
            <a:r>
              <a:rPr lang="ja-JP" altLang="en-US" dirty="0" smtClean="0"/>
              <a:t>～</a:t>
            </a:r>
            <a:r>
              <a:rPr lang="en-US" altLang="ja-JP" dirty="0" smtClean="0"/>
              <a:t>10</a:t>
            </a:r>
            <a:r>
              <a:rPr lang="ja-JP" altLang="en-US" dirty="0" smtClean="0"/>
              <a:t>個</a:t>
            </a:r>
            <a:r>
              <a:rPr lang="en-US" altLang="ja-JP" dirty="0" smtClean="0"/>
              <a:t>)</a:t>
            </a:r>
            <a:r>
              <a:rPr lang="ja-JP" altLang="en-US" dirty="0" smtClean="0"/>
              <a:t>の</a:t>
            </a:r>
            <a:r>
              <a:rPr lang="ja-JP" altLang="en-US" dirty="0" smtClean="0"/>
              <a:t>要素分子で担われているものが</a:t>
            </a:r>
            <a:r>
              <a:rPr lang="ja-JP" altLang="en-US" dirty="0" smtClean="0"/>
              <a:t>存在</a:t>
            </a:r>
            <a:endParaRPr lang="en-US" altLang="ja-JP" dirty="0" smtClean="0"/>
          </a:p>
          <a:p>
            <a:pPr lvl="1"/>
            <a:r>
              <a:rPr kumimoji="1" lang="ja-JP" altLang="en-US" dirty="0" smtClean="0"/>
              <a:t>パラメーターとして「濃度」を定義できないほど少数 </a:t>
            </a:r>
            <a:r>
              <a:rPr kumimoji="1" lang="en-US" altLang="ja-JP" dirty="0" smtClean="0"/>
              <a:t>(DNA, </a:t>
            </a:r>
            <a:r>
              <a:rPr kumimoji="1" lang="ja-JP" altLang="en-US" dirty="0" smtClean="0"/>
              <a:t>転写</a:t>
            </a:r>
            <a:r>
              <a:rPr kumimoji="1" lang="ja-JP" altLang="en-US" dirty="0" smtClean="0"/>
              <a:t>因子</a:t>
            </a:r>
            <a:r>
              <a:rPr lang="ja-JP" altLang="en-US" dirty="0" smtClean="0"/>
              <a:t>な</a:t>
            </a:r>
            <a:r>
              <a:rPr lang="ja-JP" altLang="en-US" dirty="0"/>
              <a:t>ど</a:t>
            </a:r>
            <a:r>
              <a:rPr kumimoji="1" lang="en-US" altLang="ja-JP" dirty="0" smtClean="0"/>
              <a:t>)</a:t>
            </a:r>
            <a:endParaRPr kumimoji="1" lang="en-US" altLang="ja-JP" dirty="0" smtClean="0"/>
          </a:p>
          <a:p>
            <a:pPr marL="457200" lvl="1" indent="0">
              <a:buNone/>
            </a:pPr>
            <a:r>
              <a:rPr lang="ja-JP" altLang="en-US" dirty="0"/>
              <a:t>→連続的な濃度ではなく、</a:t>
            </a:r>
            <a:r>
              <a:rPr lang="ja-JP" altLang="en-US" dirty="0">
                <a:solidFill>
                  <a:srgbClr val="FF0000"/>
                </a:solidFill>
              </a:rPr>
              <a:t>「有るか無いか」という</a:t>
            </a:r>
            <a:r>
              <a:rPr lang="ja-JP" altLang="en-US" b="1" dirty="0" smtClean="0">
                <a:solidFill>
                  <a:srgbClr val="FF0000"/>
                </a:solidFill>
              </a:rPr>
              <a:t>離散性</a:t>
            </a:r>
            <a:r>
              <a:rPr lang="en-US" altLang="ja-JP" b="1" dirty="0" smtClean="0">
                <a:solidFill>
                  <a:srgbClr val="FF0000"/>
                </a:solidFill>
              </a:rPr>
              <a:t>(Discreteness)</a:t>
            </a:r>
            <a:r>
              <a:rPr lang="ja-JP" altLang="en-US" dirty="0" smtClean="0"/>
              <a:t>が</a:t>
            </a:r>
            <a:r>
              <a:rPr lang="ja-JP" altLang="en-US" dirty="0"/>
              <a:t>キーに</a:t>
            </a:r>
            <a:r>
              <a:rPr lang="ja-JP" altLang="en-US" dirty="0" smtClean="0"/>
              <a:t>なる</a:t>
            </a:r>
            <a:endParaRPr kumimoji="1" lang="en-US" altLang="ja-JP" dirty="0" smtClean="0"/>
          </a:p>
          <a:p>
            <a:pPr marL="457200" lvl="1" indent="0">
              <a:buNone/>
            </a:pPr>
            <a:endParaRPr kumimoji="1" lang="en-US" altLang="ja-JP" dirty="0" smtClean="0"/>
          </a:p>
        </p:txBody>
      </p:sp>
    </p:spTree>
    <p:extLst>
      <p:ext uri="{BB962C8B-B14F-4D97-AF65-F5344CB8AC3E}">
        <p14:creationId xmlns:p14="http://schemas.microsoft.com/office/powerpoint/2010/main" val="2731690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599"/>
            <a:ext cx="8762757" cy="836023"/>
          </a:xfrm>
        </p:spPr>
        <p:txBody>
          <a:bodyPr>
            <a:normAutofit/>
          </a:bodyPr>
          <a:lstStyle/>
          <a:p>
            <a:r>
              <a:rPr lang="ja-JP" altLang="en-US" dirty="0" smtClean="0"/>
              <a:t>③分子の少数性</a:t>
            </a:r>
            <a:r>
              <a:rPr lang="en-US" altLang="ja-JP" dirty="0" smtClean="0"/>
              <a:t>(</a:t>
            </a:r>
            <a:r>
              <a:rPr lang="en-US" altLang="ja-JP" dirty="0" smtClean="0">
                <a:solidFill>
                  <a:srgbClr val="0070C0"/>
                </a:solidFill>
              </a:rPr>
              <a:t>Noise</a:t>
            </a:r>
            <a:r>
              <a:rPr lang="en-US" altLang="ja-JP" dirty="0" smtClean="0"/>
              <a:t>/Discreteness)</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77333" y="1349828"/>
                <a:ext cx="9215604" cy="5373189"/>
              </a:xfrm>
            </p:spPr>
            <p:txBody>
              <a:bodyPr>
                <a:normAutofit/>
              </a:bodyPr>
              <a:lstStyle/>
              <a:p>
                <a:r>
                  <a:rPr kumimoji="1" lang="ja-JP" altLang="en-US" dirty="0" smtClean="0"/>
                  <a:t>少数性</a:t>
                </a:r>
                <a:r>
                  <a:rPr kumimoji="1" lang="en-US" altLang="ja-JP" dirty="0" smtClean="0"/>
                  <a:t>(Noise)</a:t>
                </a:r>
                <a:r>
                  <a:rPr kumimoji="1" lang="ja-JP" altLang="en-US" dirty="0" smtClean="0"/>
                  <a:t>による確率的な現象をモデリングするには？</a:t>
                </a:r>
                <a:endParaRPr kumimoji="1" lang="en-US" altLang="ja-JP" dirty="0" smtClean="0"/>
              </a:p>
              <a:p>
                <a:pPr lvl="1"/>
                <a:r>
                  <a:rPr lang="ja-JP" altLang="en-US" dirty="0"/>
                  <a:t>決定論的</a:t>
                </a:r>
                <a:r>
                  <a:rPr lang="ja-JP" altLang="en-US" dirty="0" smtClean="0"/>
                  <a:t>には </a:t>
                </a:r>
                <a14:m>
                  <m:oMath xmlns:m="http://schemas.openxmlformats.org/officeDocument/2006/math">
                    <m:f>
                      <m:fPr>
                        <m:ctrlPr>
                          <a:rPr lang="en-US" altLang="ja-JP" i="1">
                            <a:latin typeface="Cambria Math" panose="02040503050406030204" pitchFamily="18" charset="0"/>
                          </a:rPr>
                        </m:ctrlPr>
                      </m:fPr>
                      <m:num>
                        <m:r>
                          <a:rPr lang="en-US" altLang="ja-JP" i="1">
                            <a:latin typeface="Cambria Math" panose="02040503050406030204" pitchFamily="18" charset="0"/>
                          </a:rPr>
                          <m:t>𝑑</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num>
                      <m:den>
                        <m:r>
                          <a:rPr lang="en-US" altLang="ja-JP" i="1">
                            <a:latin typeface="Cambria Math" panose="02040503050406030204" pitchFamily="18" charset="0"/>
                          </a:rPr>
                          <m:t>𝑑𝑡</m:t>
                        </m:r>
                      </m:den>
                    </m:f>
                    <m:r>
                      <a:rPr lang="en-US" altLang="ja-JP" i="1">
                        <a:latin typeface="Cambria Math" panose="02040503050406030204" pitchFamily="18" charset="0"/>
                      </a:rPr>
                      <m:t>=</m:t>
                    </m:r>
                    <m:r>
                      <a:rPr lang="en-US" altLang="ja-JP" i="1">
                        <a:latin typeface="Cambria Math" panose="02040503050406030204" pitchFamily="18" charset="0"/>
                      </a:rPr>
                      <m:t>𝑆</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𝑓</m:t>
                        </m:r>
                      </m:e>
                    </m:acc>
                    <m:d>
                      <m:dPr>
                        <m:ctrlPr>
                          <a:rPr lang="en-US" altLang="ja-JP" i="1">
                            <a:latin typeface="Cambria Math" panose="02040503050406030204" pitchFamily="18" charset="0"/>
                            <a:ea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d>
                  </m:oMath>
                </a14:m>
                <a:r>
                  <a:rPr lang="ja-JP" altLang="en-US" dirty="0" smtClean="0"/>
                  <a:t> とかけた：これをどう拡張するか？</a:t>
                </a:r>
                <a:endParaRPr lang="en-US" altLang="ja-JP" dirty="0" smtClean="0"/>
              </a:p>
              <a:p>
                <a:pPr>
                  <a:buFont typeface="+mj-lt"/>
                  <a:buAutoNum type="arabicPeriod"/>
                </a:pPr>
                <a:r>
                  <a:rPr lang="ja-JP" altLang="en-US" dirty="0" smtClean="0"/>
                  <a:t>一つ</a:t>
                </a:r>
                <a:r>
                  <a:rPr lang="ja-JP" altLang="en-US" dirty="0"/>
                  <a:t>の細胞の中で起こる反応に対しランダムな反応の生起に注目</a:t>
                </a:r>
                <a:r>
                  <a:rPr lang="ja-JP" altLang="en-US" dirty="0" smtClean="0"/>
                  <a:t>する</a:t>
                </a:r>
                <a:r>
                  <a:rPr lang="en-US" altLang="ja-JP" dirty="0" smtClean="0"/>
                  <a:t>			</a:t>
                </a:r>
              </a:p>
              <a:p>
                <a:pPr marL="457200" lvl="1" indent="0">
                  <a:buNone/>
                </a:pPr>
                <a:r>
                  <a:rPr lang="ja-JP" altLang="en-US" dirty="0" smtClean="0"/>
                  <a:t>→</a:t>
                </a:r>
                <a:r>
                  <a:rPr lang="ja-JP" altLang="en-US" dirty="0"/>
                  <a:t>分子数</a:t>
                </a:r>
                <a14:m>
                  <m:oMath xmlns:m="http://schemas.openxmlformats.org/officeDocument/2006/math">
                    <m:r>
                      <a:rPr lang="ja-JP" altLang="en-US" i="1" dirty="0">
                        <a:latin typeface="Cambria Math" panose="02040503050406030204" pitchFamily="18" charset="0"/>
                      </a:rPr>
                      <m:t> </m:t>
                    </m:r>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𝑛</m:t>
                        </m:r>
                      </m:e>
                    </m:acc>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b="0" i="1" smtClean="0">
                        <a:latin typeface="Cambria Math" panose="02040503050406030204" pitchFamily="18" charset="0"/>
                      </a:rPr>
                      <m:t> </m:t>
                    </m:r>
                    <m:r>
                      <a:rPr lang="ja-JP" altLang="en-US" i="1">
                        <a:latin typeface="Cambria Math" panose="02040503050406030204" pitchFamily="18" charset="0"/>
                      </a:rPr>
                      <m:t>を</m:t>
                    </m:r>
                  </m:oMath>
                </a14:m>
                <a:r>
                  <a:rPr lang="ja-JP" altLang="en-US" dirty="0"/>
                  <a:t>変数とした確率過程：</a:t>
                </a:r>
                <a:r>
                  <a:rPr lang="ja-JP" altLang="en-US" dirty="0">
                    <a:solidFill>
                      <a:srgbClr val="FF0000"/>
                    </a:solidFill>
                  </a:rPr>
                  <a:t>確率微分</a:t>
                </a:r>
                <a:r>
                  <a:rPr lang="ja-JP" altLang="en-US" dirty="0" smtClean="0">
                    <a:solidFill>
                      <a:srgbClr val="FF0000"/>
                    </a:solidFill>
                  </a:rPr>
                  <a:t>方程式 </a:t>
                </a:r>
                <a:endParaRPr lang="en-US" altLang="ja-JP" dirty="0" smtClean="0">
                  <a:solidFill>
                    <a:srgbClr val="FF0000"/>
                  </a:solidFill>
                </a:endParaRPr>
              </a:p>
              <a:p>
                <a:pPr>
                  <a:buFont typeface="+mj-lt"/>
                  <a:buAutoNum type="arabicPeriod"/>
                </a:pPr>
                <a:r>
                  <a:rPr lang="ja-JP" altLang="en-US" dirty="0" smtClean="0"/>
                  <a:t>無数の細胞集団</a:t>
                </a:r>
                <a:r>
                  <a:rPr lang="ja-JP" altLang="en-US" dirty="0"/>
                  <a:t>に対して分子数 </a:t>
                </a:r>
                <a14:m>
                  <m:oMath xmlns:m="http://schemas.openxmlformats.org/officeDocument/2006/math">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𝑛</m:t>
                        </m:r>
                      </m:e>
                    </m:acc>
                  </m:oMath>
                </a14:m>
                <a:r>
                  <a:rPr lang="ja-JP" altLang="en-US" dirty="0"/>
                  <a:t> の確率分布の時間発展を見る</a:t>
                </a:r>
                <a:r>
                  <a:rPr lang="en-US" altLang="ja-JP" dirty="0"/>
                  <a:t>					 </a:t>
                </a:r>
                <a:endParaRPr lang="en-US" altLang="ja-JP" dirty="0" smtClean="0"/>
              </a:p>
              <a:p>
                <a:pPr marL="457200" lvl="1" indent="0">
                  <a:buNone/>
                </a:pPr>
                <a:r>
                  <a:rPr lang="ja-JP" altLang="en-US" dirty="0" smtClean="0"/>
                  <a:t>→</a:t>
                </a:r>
                <a:r>
                  <a:rPr lang="ja-JP" altLang="en-US" dirty="0"/>
                  <a:t>時刻</a:t>
                </a:r>
                <a:r>
                  <a:rPr lang="en-US" altLang="ja-JP" dirty="0"/>
                  <a:t>t</a:t>
                </a:r>
                <a:r>
                  <a:rPr lang="ja-JP" altLang="en-US" dirty="0"/>
                  <a:t>で</a:t>
                </a:r>
                <a14:m>
                  <m:oMath xmlns:m="http://schemas.openxmlformats.org/officeDocument/2006/math">
                    <m:r>
                      <a:rPr lang="ja-JP" altLang="en-US" i="1">
                        <a:latin typeface="Cambria Math" panose="02040503050406030204" pitchFamily="18" charset="0"/>
                      </a:rPr>
                      <m:t>分子数</m:t>
                    </m:r>
                    <m:r>
                      <a:rPr lang="en-US" altLang="ja-JP" i="1">
                        <a:latin typeface="Cambria Math" panose="02040503050406030204" pitchFamily="18" charset="0"/>
                      </a:rPr>
                      <m:t> </m:t>
                    </m:r>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𝑛</m:t>
                        </m:r>
                      </m:e>
                    </m:acc>
                    <m:r>
                      <a:rPr lang="en-US" altLang="ja-JP" i="1">
                        <a:latin typeface="Cambria Math" panose="02040503050406030204" pitchFamily="18" charset="0"/>
                      </a:rPr>
                      <m:t> </m:t>
                    </m:r>
                    <m:r>
                      <a:rPr lang="ja-JP" altLang="en-US" i="1">
                        <a:latin typeface="Cambria Math" panose="02040503050406030204" pitchFamily="18" charset="0"/>
                      </a:rPr>
                      <m:t>を</m:t>
                    </m:r>
                  </m:oMath>
                </a14:m>
                <a:r>
                  <a:rPr lang="ja-JP" altLang="en-US" dirty="0"/>
                  <a:t>持つ細胞の割合 </a:t>
                </a:r>
                <a14:m>
                  <m:oMath xmlns:m="http://schemas.openxmlformats.org/officeDocument/2006/math">
                    <m:r>
                      <a:rPr lang="en-US" altLang="ja-JP" i="1">
                        <a:latin typeface="Cambria Math" panose="02040503050406030204" pitchFamily="18" charset="0"/>
                      </a:rPr>
                      <m:t>𝑃</m:t>
                    </m:r>
                    <m:d>
                      <m:dPr>
                        <m:ctrlPr>
                          <a:rPr lang="en-US" altLang="ja-JP" i="1">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m:t>
                        </m:r>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𝑛</m:t>
                            </m:r>
                          </m:e>
                        </m:acc>
                      </m:e>
                    </m:d>
                  </m:oMath>
                </a14:m>
                <a:r>
                  <a:rPr lang="ja-JP" altLang="en-US" dirty="0"/>
                  <a:t> を変数と</a:t>
                </a:r>
                <a:r>
                  <a:rPr lang="ja-JP" altLang="en-US" dirty="0" smtClean="0"/>
                  <a:t>した</a:t>
                </a:r>
                <a:r>
                  <a:rPr lang="en-US" altLang="ja-JP" dirty="0" smtClean="0">
                    <a:solidFill>
                      <a:srgbClr val="208463"/>
                    </a:solidFill>
                  </a:rPr>
                  <a:t>Chemical Master</a:t>
                </a:r>
                <a:r>
                  <a:rPr lang="ja-JP" altLang="en-US" dirty="0" smtClean="0">
                    <a:solidFill>
                      <a:srgbClr val="208463"/>
                    </a:solidFill>
                  </a:rPr>
                  <a:t>方程式</a:t>
                </a:r>
                <a:endParaRPr lang="en-US" altLang="ja-JP" dirty="0" smtClean="0">
                  <a:solidFill>
                    <a:srgbClr val="208463"/>
                  </a:solidFill>
                </a:endParaRPr>
              </a:p>
              <a:p>
                <a:pPr marL="457200" lvl="1" indent="0">
                  <a:buNone/>
                </a:pPr>
                <a:endParaRPr lang="en-US" altLang="ja-JP" sz="1000" dirty="0">
                  <a:solidFill>
                    <a:srgbClr val="208463"/>
                  </a:solidFill>
                </a:endParaRPr>
              </a:p>
              <a:p>
                <a:r>
                  <a:rPr lang="ja-JP" altLang="en-US" dirty="0"/>
                  <a:t>確率過程（点過程・計数過程）による記述</a:t>
                </a:r>
                <a:endParaRPr lang="en-US" altLang="ja-JP" i="1" dirty="0">
                  <a:latin typeface="Cambria Math" panose="02040503050406030204" pitchFamily="18" charset="0"/>
                  <a:ea typeface="Cambria Math" panose="02040503050406030204" pitchFamily="18" charset="0"/>
                </a:endParaRPr>
              </a:p>
              <a:p>
                <a:pPr lvl="1"/>
                <a14:m>
                  <m:oMath xmlns:m="http://schemas.openxmlformats.org/officeDocument/2006/math">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𝑓</m:t>
                        </m:r>
                      </m:e>
                    </m:acc>
                    <m:d>
                      <m:dPr>
                        <m:ctrlPr>
                          <a:rPr lang="en-US" altLang="ja-JP" i="1">
                            <a:latin typeface="Cambria Math" panose="02040503050406030204" pitchFamily="18" charset="0"/>
                            <a:ea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d>
                    <m:r>
                      <a:rPr lang="en-US" altLang="ja-JP" i="1">
                        <a:latin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𝑓</m:t>
                        </m:r>
                      </m:e>
                    </m:acc>
                    <m:d>
                      <m:dPr>
                        <m:ctrlPr>
                          <a:rPr lang="en-US" altLang="ja-JP" i="1">
                            <a:latin typeface="Cambria Math" panose="02040503050406030204" pitchFamily="18" charset="0"/>
                            <a:ea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r>
                          <a:rPr lang="en-US" altLang="ja-JP" i="1">
                            <a:latin typeface="Cambria Math" panose="02040503050406030204" pitchFamily="18" charset="0"/>
                          </a:rPr>
                          <m:t>/</m:t>
                        </m:r>
                        <m:r>
                          <a:rPr lang="en-US" altLang="ja-JP" i="1">
                            <a:latin typeface="Cambria Math" panose="02040503050406030204" pitchFamily="18" charset="0"/>
                          </a:rPr>
                          <m:t>𝑉</m:t>
                        </m:r>
                      </m:e>
                    </m:d>
                    <m:r>
                      <a:rPr lang="en-US" altLang="ja-JP" i="1">
                        <a:latin typeface="Cambria Math" panose="02040503050406030204" pitchFamily="18" charset="0"/>
                      </a:rPr>
                      <m:t>/</m:t>
                    </m:r>
                    <m:r>
                      <a:rPr lang="en-US" altLang="ja-JP" i="1">
                        <a:latin typeface="Cambria Math" panose="02040503050406030204" pitchFamily="18" charset="0"/>
                      </a:rPr>
                      <m:t>𝑉</m:t>
                    </m:r>
                  </m:oMath>
                </a14:m>
                <a:r>
                  <a:rPr lang="en-US" altLang="ja-JP" dirty="0"/>
                  <a:t> </a:t>
                </a:r>
                <a:r>
                  <a:rPr lang="ja-JP" altLang="en-US" dirty="0"/>
                  <a:t>として </a:t>
                </a:r>
                <a14:m>
                  <m:oMath xmlns:m="http://schemas.openxmlformats.org/officeDocument/2006/math">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𝑓</m:t>
                        </m:r>
                      </m:e>
                    </m:acc>
                    <m:d>
                      <m:dPr>
                        <m:ctrlPr>
                          <a:rPr lang="en-US" altLang="ja-JP" i="1">
                            <a:latin typeface="Cambria Math" panose="02040503050406030204" pitchFamily="18" charset="0"/>
                            <a:ea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r>
                          <a:rPr lang="en-US" altLang="ja-JP" i="1">
                            <a:latin typeface="Cambria Math" panose="02040503050406030204" pitchFamily="18" charset="0"/>
                          </a:rPr>
                          <m:t>/</m:t>
                        </m:r>
                        <m:r>
                          <a:rPr lang="en-US" altLang="ja-JP" i="1">
                            <a:latin typeface="Cambria Math" panose="02040503050406030204" pitchFamily="18" charset="0"/>
                          </a:rPr>
                          <m:t>𝑉</m:t>
                        </m:r>
                      </m:e>
                    </m:d>
                    <m:r>
                      <a:rPr lang="ja-JP" altLang="en-US" i="1">
                        <a:latin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𝑓</m:t>
                        </m:r>
                      </m:e>
                    </m:acc>
                    <m:d>
                      <m:dPr>
                        <m:ctrlPr>
                          <a:rPr lang="en-US" altLang="ja-JP" i="1">
                            <a:latin typeface="Cambria Math" panose="02040503050406030204" pitchFamily="18" charset="0"/>
                            <a:ea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e>
                    </m:d>
                    <m:r>
                      <a:rPr lang="en-US" altLang="ja-JP" i="1">
                        <a:latin typeface="Cambria Math" panose="02040503050406030204" pitchFamily="18" charset="0"/>
                      </a:rPr>
                      <m:t> </m:t>
                    </m:r>
                    <m:r>
                      <a:rPr lang="ja-JP" altLang="en-US" i="1">
                        <a:latin typeface="Cambria Math" panose="02040503050406030204" pitchFamily="18" charset="0"/>
                      </a:rPr>
                      <m:t>と</m:t>
                    </m:r>
                  </m:oMath>
                </a14:m>
                <a:r>
                  <a:rPr lang="ja-JP" altLang="en-US" dirty="0"/>
                  <a:t>定義しなおす</a:t>
                </a:r>
                <a:r>
                  <a:rPr lang="ja-JP" altLang="en-US" dirty="0"/>
                  <a:t>：</a:t>
                </a:r>
                <a14:m>
                  <m:oMath xmlns:m="http://schemas.openxmlformats.org/officeDocument/2006/math">
                    <m:f>
                      <m:fPr>
                        <m:ctrlPr>
                          <a:rPr lang="en-US" altLang="ja-JP" i="1">
                            <a:latin typeface="Cambria Math" panose="02040503050406030204" pitchFamily="18" charset="0"/>
                          </a:rPr>
                        </m:ctrlPr>
                      </m:fPr>
                      <m:num>
                        <m:r>
                          <a:rPr lang="en-US" altLang="ja-JP" i="1">
                            <a:latin typeface="Cambria Math" panose="02040503050406030204" pitchFamily="18" charset="0"/>
                          </a:rPr>
                          <m:t>𝑑</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num>
                      <m:den>
                        <m:r>
                          <a:rPr lang="en-US" altLang="ja-JP" i="1">
                            <a:latin typeface="Cambria Math" panose="02040503050406030204" pitchFamily="18" charset="0"/>
                          </a:rPr>
                          <m:t>𝑑𝑡</m:t>
                        </m:r>
                      </m:den>
                    </m:f>
                    <m:r>
                      <a:rPr lang="en-US" altLang="ja-JP" i="1">
                        <a:latin typeface="Cambria Math" panose="02040503050406030204" pitchFamily="18" charset="0"/>
                      </a:rPr>
                      <m:t>=</m:t>
                    </m:r>
                    <m:r>
                      <a:rPr lang="en-US" altLang="ja-JP" i="1">
                        <a:latin typeface="Cambria Math" panose="02040503050406030204" pitchFamily="18" charset="0"/>
                      </a:rPr>
                      <m:t>𝑆</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𝑓</m:t>
                        </m:r>
                      </m:e>
                    </m:acc>
                    <m:d>
                      <m:dPr>
                        <m:ctrlPr>
                          <a:rPr lang="en-US" altLang="ja-JP" i="1">
                            <a:latin typeface="Cambria Math" panose="02040503050406030204" pitchFamily="18" charset="0"/>
                            <a:ea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e>
                    </m:d>
                  </m:oMath>
                </a14:m>
                <a:endParaRPr lang="en-US" altLang="ja-JP" dirty="0"/>
              </a:p>
              <a:p>
                <a:pPr lvl="1"/>
                <a:r>
                  <a:rPr lang="ja-JP" altLang="en-US" dirty="0"/>
                  <a:t>反応が生起した時間列</a:t>
                </a:r>
                <a14:m>
                  <m:oMath xmlns:m="http://schemas.openxmlformats.org/officeDocument/2006/math">
                    <m:r>
                      <a:rPr lang="en-US" altLang="ja-JP">
                        <a:latin typeface="Cambria Math" panose="02040503050406030204" pitchFamily="18" charset="0"/>
                      </a:rPr>
                      <m:t> </m:t>
                    </m:r>
                    <m:sSub>
                      <m:sSubPr>
                        <m:ctrlPr>
                          <a:rPr lang="en-US" altLang="ja-JP" i="1">
                            <a:latin typeface="Cambria Math" panose="02040503050406030204" pitchFamily="18" charset="0"/>
                          </a:rPr>
                        </m:ctrlPr>
                      </m:sSubPr>
                      <m:e>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𝑖</m:t>
                                </m:r>
                              </m:sub>
                            </m:sSub>
                          </m:e>
                        </m:d>
                      </m:e>
                      <m:sub>
                        <m: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𝑵</m:t>
                        </m:r>
                      </m:sub>
                    </m:sSub>
                    <m:r>
                      <a:rPr lang="en-US" altLang="ja-JP" i="1">
                        <a:latin typeface="Cambria Math" panose="02040503050406030204" pitchFamily="18" charset="0"/>
                      </a:rPr>
                      <m:t> </m:t>
                    </m:r>
                    <m:r>
                      <a:rPr lang="ja-JP" altLang="en-US" i="1">
                        <a:latin typeface="Cambria Math" panose="02040503050406030204" pitchFamily="18" charset="0"/>
                      </a:rPr>
                      <m:t>と</m:t>
                    </m:r>
                  </m:oMath>
                </a14:m>
                <a:r>
                  <a:rPr lang="ja-JP" altLang="en-US" dirty="0"/>
                  <a:t>各時点での反応の</a:t>
                </a:r>
                <a:r>
                  <a:rPr lang="en-US" altLang="ja-JP" dirty="0"/>
                  <a:t>index </a:t>
                </a:r>
                <a14:m>
                  <m:oMath xmlns:m="http://schemas.openxmlformats.org/officeDocument/2006/math">
                    <m:sSub>
                      <m:sSubPr>
                        <m:ctrlPr>
                          <a:rPr lang="en-US" altLang="ja-JP" i="1">
                            <a:latin typeface="Cambria Math" panose="02040503050406030204" pitchFamily="18" charset="0"/>
                          </a:rPr>
                        </m:ctrlPr>
                      </m:sSubPr>
                      <m:e>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𝑚</m:t>
                                </m:r>
                              </m:e>
                              <m:sub>
                                <m:r>
                                  <a:rPr lang="en-US" altLang="ja-JP" i="1">
                                    <a:latin typeface="Cambria Math" panose="02040503050406030204" pitchFamily="18" charset="0"/>
                                  </a:rPr>
                                  <m:t>𝑖</m:t>
                                </m:r>
                              </m:sub>
                            </m:sSub>
                          </m:e>
                        </m:d>
                      </m:e>
                      <m:sub>
                        <m: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𝑵</m:t>
                        </m:r>
                      </m:sub>
                    </m:sSub>
                    <m:r>
                      <a:rPr lang="en-US" altLang="ja-JP" b="1" i="1">
                        <a:latin typeface="Cambria Math" panose="02040503050406030204" pitchFamily="18" charset="0"/>
                        <a:ea typeface="Cambria Math" panose="02040503050406030204" pitchFamily="18" charset="0"/>
                      </a:rPr>
                      <m:t> </m:t>
                    </m:r>
                  </m:oMath>
                </a14:m>
                <a:r>
                  <a:rPr lang="ja-JP" altLang="en-US" dirty="0"/>
                  <a:t>について、</a:t>
                </a:r>
                <a:endParaRPr lang="en-US" altLang="ja-JP" dirty="0"/>
              </a:p>
              <a:p>
                <a:pPr marL="457200" lvl="1" indent="0">
                  <a:buNone/>
                </a:pPr>
                <a:r>
                  <a:rPr lang="en-US" altLang="ja-JP" dirty="0"/>
                  <a:t>	</a:t>
                </a:r>
                <a14:m>
                  <m:oMath xmlns:m="http://schemas.openxmlformats.org/officeDocument/2006/math">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d>
                      <m:dPr>
                        <m:ctrlPr>
                          <a:rPr lang="en-US" altLang="ja-JP" i="1">
                            <a:latin typeface="Cambria Math" panose="02040503050406030204" pitchFamily="18" charset="0"/>
                          </a:rPr>
                        </m:ctrlPr>
                      </m:dPr>
                      <m:e>
                        <m:r>
                          <a:rPr lang="en-US" altLang="ja-JP" i="1">
                            <a:latin typeface="Cambria Math" panose="02040503050406030204" pitchFamily="18" charset="0"/>
                          </a:rPr>
                          <m:t>0</m:t>
                        </m:r>
                      </m:e>
                    </m:d>
                    <m:r>
                      <a:rPr lang="en-US" altLang="ja-JP" i="1">
                        <a:latin typeface="Cambria Math" panose="02040503050406030204" pitchFamily="18" charset="0"/>
                      </a:rPr>
                      <m:t>+</m:t>
                    </m:r>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𝑖</m:t>
                        </m:r>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𝑡</m:t>
                            </m:r>
                          </m:e>
                        </m:d>
                      </m:sub>
                      <m:sup/>
                      <m:e>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𝑠</m:t>
                                </m:r>
                              </m:e>
                            </m:acc>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𝑚</m:t>
                                </m:r>
                              </m:e>
                              <m:sub>
                                <m:r>
                                  <a:rPr lang="en-US" altLang="ja-JP" i="1">
                                    <a:latin typeface="Cambria Math" panose="02040503050406030204" pitchFamily="18" charset="0"/>
                                  </a:rPr>
                                  <m:t>𝑖</m:t>
                                </m:r>
                              </m:sub>
                            </m:sSub>
                          </m:sub>
                        </m:sSub>
                      </m:e>
                    </m:nary>
                  </m:oMath>
                </a14:m>
                <a:r>
                  <a:rPr lang="ja-JP" altLang="en-US" dirty="0"/>
                  <a:t>：点過程</a:t>
                </a:r>
                <a:r>
                  <a:rPr lang="en-US" altLang="ja-JP" dirty="0"/>
                  <a:t>(Point process)</a:t>
                </a:r>
              </a:p>
              <a:p>
                <a:pPr lvl="1"/>
                <a:r>
                  <a:rPr lang="ja-JP" altLang="en-US" dirty="0"/>
                  <a:t>時刻</a:t>
                </a:r>
                <a:r>
                  <a:rPr lang="en-US" altLang="ja-JP" dirty="0"/>
                  <a:t>t</a:t>
                </a:r>
                <a:r>
                  <a:rPr lang="ja-JP" altLang="en-US" dirty="0" err="1"/>
                  <a:t>までに</a:t>
                </a:r>
                <a:r>
                  <a:rPr lang="ja-JP" altLang="en-US" dirty="0"/>
                  <a:t>生じた反応</a:t>
                </a:r>
                <a:r>
                  <a:rPr lang="en-US" altLang="ja-JP" dirty="0"/>
                  <a:t>j</a:t>
                </a:r>
                <a:r>
                  <a:rPr lang="ja-JP" altLang="en-US" dirty="0"/>
                  <a:t>の回数を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 ,  </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𝐶</m:t>
                        </m:r>
                      </m:e>
                    </m:acc>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𝑡</m:t>
                        </m:r>
                      </m:e>
                    </m:d>
                    <m:r>
                      <a:rPr lang="en-US" altLang="ja-JP" i="1">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1</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𝑚</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𝑡</m:t>
                                </m:r>
                              </m:e>
                            </m:d>
                          </m:e>
                        </m:d>
                      </m:e>
                      <m:sup>
                        <m:r>
                          <a:rPr lang="en-US" altLang="ja-JP" i="1">
                            <a:latin typeface="Cambria Math" panose="02040503050406030204" pitchFamily="18" charset="0"/>
                            <a:ea typeface="Cambria Math" panose="02040503050406030204" pitchFamily="18" charset="0"/>
                          </a:rPr>
                          <m:t>𝑇</m:t>
                        </m:r>
                      </m:sup>
                    </m:sSup>
                    <m:r>
                      <a:rPr lang="en-US" altLang="ja-JP" i="1">
                        <a:latin typeface="Cambria Math" panose="02040503050406030204" pitchFamily="18" charset="0"/>
                        <a:ea typeface="Cambria Math" panose="02040503050406030204" pitchFamily="18" charset="0"/>
                      </a:rPr>
                      <m:t> </m:t>
                    </m:r>
                  </m:oMath>
                </a14:m>
                <a:r>
                  <a:rPr lang="ja-JP" altLang="en-US" dirty="0"/>
                  <a:t>として、</a:t>
                </a:r>
                <a:endParaRPr lang="en-US" altLang="ja-JP" dirty="0"/>
              </a:p>
              <a:p>
                <a:pPr marL="457200" lvl="1" indent="0">
                  <a:buNone/>
                </a:pPr>
                <a:r>
                  <a:rPr lang="en-US" altLang="ja-JP" dirty="0"/>
                  <a:t>	</a:t>
                </a:r>
                <a14:m>
                  <m:oMath xmlns:m="http://schemas.openxmlformats.org/officeDocument/2006/math">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d>
                      <m:dPr>
                        <m:ctrlPr>
                          <a:rPr lang="en-US" altLang="ja-JP" i="1">
                            <a:latin typeface="Cambria Math" panose="02040503050406030204" pitchFamily="18" charset="0"/>
                          </a:rPr>
                        </m:ctrlPr>
                      </m:dPr>
                      <m:e>
                        <m:r>
                          <a:rPr lang="en-US" altLang="ja-JP" i="1">
                            <a:latin typeface="Cambria Math" panose="02040503050406030204" pitchFamily="18" charset="0"/>
                          </a:rPr>
                          <m:t>0</m:t>
                        </m:r>
                      </m:e>
                    </m:d>
                    <m:r>
                      <a:rPr lang="en-US" altLang="ja-JP" i="1">
                        <a:latin typeface="Cambria Math" panose="02040503050406030204" pitchFamily="18" charset="0"/>
                      </a:rPr>
                      <m:t>+</m:t>
                    </m:r>
                    <m:r>
                      <a:rPr lang="en-US" altLang="ja-JP" i="1">
                        <a:latin typeface="Cambria Math" panose="02040503050406030204" pitchFamily="18" charset="0"/>
                      </a:rPr>
                      <m:t>𝑆</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𝐶</m:t>
                        </m:r>
                      </m:e>
                    </m:acc>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𝑡</m:t>
                        </m:r>
                      </m:e>
                    </m:d>
                  </m:oMath>
                </a14:m>
                <a:r>
                  <a:rPr lang="ja-JP" altLang="en-US" dirty="0"/>
                  <a:t>：計数過程</a:t>
                </a:r>
                <a:r>
                  <a:rPr lang="en-US" altLang="ja-JP" dirty="0"/>
                  <a:t>(Counting process)</a:t>
                </a:r>
              </a:p>
              <a:p>
                <a:pPr lvl="1"/>
                <a:endParaRPr lang="en-US" altLang="ja-JP" dirty="0"/>
              </a:p>
              <a:p>
                <a:pPr marL="457200" lvl="1" indent="0">
                  <a:buNone/>
                </a:pPr>
                <a:endParaRPr lang="en-US" altLang="ja-JP" dirty="0" smtClean="0">
                  <a:solidFill>
                    <a:srgbClr val="208463"/>
                  </a:solidFill>
                </a:endParaRPr>
              </a:p>
              <a:p>
                <a:pPr marL="457200" lvl="1" indent="0">
                  <a:buNone/>
                </a:pPr>
                <a:endParaRPr kumimoji="1" lang="en-US" altLang="ja-JP" dirty="0" smtClean="0">
                  <a:solidFill>
                    <a:srgbClr val="208463"/>
                  </a:solidFill>
                </a:endParaRPr>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3" y="1349828"/>
                <a:ext cx="9215604" cy="5373189"/>
              </a:xfrm>
              <a:blipFill rotWithShape="0">
                <a:blip r:embed="rId3"/>
                <a:stretch>
                  <a:fillRect l="-198" t="-10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27335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599"/>
            <a:ext cx="8762757" cy="836023"/>
          </a:xfrm>
        </p:spPr>
        <p:txBody>
          <a:bodyPr>
            <a:normAutofit/>
          </a:bodyPr>
          <a:lstStyle/>
          <a:p>
            <a:r>
              <a:rPr lang="ja-JP" altLang="en-US" dirty="0" smtClean="0"/>
              <a:t>③分子の少数性</a:t>
            </a:r>
            <a:r>
              <a:rPr lang="en-US" altLang="ja-JP" dirty="0" smtClean="0"/>
              <a:t>(</a:t>
            </a:r>
            <a:r>
              <a:rPr lang="en-US" altLang="ja-JP" dirty="0" smtClean="0">
                <a:solidFill>
                  <a:srgbClr val="0070C0"/>
                </a:solidFill>
              </a:rPr>
              <a:t>Noise</a:t>
            </a:r>
            <a:r>
              <a:rPr lang="en-US" altLang="ja-JP" dirty="0" smtClean="0"/>
              <a:t>/Discreteness)</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77332" y="1349828"/>
                <a:ext cx="9944485" cy="5508172"/>
              </a:xfrm>
            </p:spPr>
            <p:txBody>
              <a:bodyPr/>
              <a:lstStyle/>
              <a:p>
                <a:r>
                  <a:rPr kumimoji="1" lang="en-US" altLang="ja-JP" dirty="0" smtClean="0"/>
                  <a:t>Chemical master equation(CME) </a:t>
                </a:r>
                <a:r>
                  <a:rPr kumimoji="1" lang="ja-JP" altLang="en-US" dirty="0" smtClean="0"/>
                  <a:t>による記述</a:t>
                </a:r>
                <a:endParaRPr kumimoji="1" lang="en-US" altLang="ja-JP" dirty="0" smtClean="0"/>
              </a:p>
              <a:p>
                <a:pPr lvl="1"/>
                <a14:m>
                  <m:oMath xmlns:m="http://schemas.openxmlformats.org/officeDocument/2006/math">
                    <m:r>
                      <a:rPr lang="en-US" altLang="ja-JP" i="1">
                        <a:latin typeface="Cambria Math" panose="02040503050406030204" pitchFamily="18" charset="0"/>
                      </a:rPr>
                      <m:t>𝑃</m:t>
                    </m:r>
                    <m:d>
                      <m:dPr>
                        <m:ctrlPr>
                          <a:rPr lang="en-US" altLang="ja-JP" i="1">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m:t>
                        </m:r>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𝑛</m:t>
                            </m:r>
                          </m:e>
                        </m:acc>
                      </m:e>
                    </m:d>
                  </m:oMath>
                </a14:m>
                <a:r>
                  <a:rPr lang="en-US" altLang="ja-JP" dirty="0" smtClean="0"/>
                  <a:t>, </a:t>
                </a:r>
                <a14:m>
                  <m:oMath xmlns:m="http://schemas.openxmlformats.org/officeDocument/2006/math">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𝑡</m:t>
                    </m:r>
                    <m:r>
                      <a:rPr lang="en-US" altLang="ja-JP" b="0" i="1" smtClean="0">
                        <a:latin typeface="Cambria Math" panose="02040503050406030204" pitchFamily="18" charset="0"/>
                        <a:ea typeface="Cambria Math" panose="02040503050406030204" pitchFamily="18" charset="0"/>
                      </a:rPr>
                      <m:t>&gt;</m:t>
                    </m:r>
                    <m:r>
                      <a:rPr lang="en-US" altLang="ja-JP" b="0" i="1" smtClean="0">
                        <a:latin typeface="Cambria Math" panose="02040503050406030204" pitchFamily="18" charset="0"/>
                        <a:ea typeface="Cambria Math" panose="02040503050406030204" pitchFamily="18" charset="0"/>
                      </a:rPr>
                      <m:t>𝑡</m:t>
                    </m:r>
                    <m:r>
                      <a:rPr lang="en-US" altLang="ja-JP" b="0" i="1" smtClean="0">
                        <a:latin typeface="Cambria Math" panose="02040503050406030204" pitchFamily="18" charset="0"/>
                        <a:ea typeface="Cambria Math" panose="02040503050406030204" pitchFamily="18" charset="0"/>
                      </a:rPr>
                      <m:t>′&gt;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𝑡</m:t>
                        </m:r>
                      </m:e>
                      <m:sub>
                        <m:r>
                          <a:rPr lang="en-US" altLang="ja-JP" b="0" i="1" smtClean="0">
                            <a:latin typeface="Cambria Math" panose="02040503050406030204" pitchFamily="18" charset="0"/>
                            <a:ea typeface="Cambria Math" panose="02040503050406030204" pitchFamily="18" charset="0"/>
                          </a:rPr>
                          <m:t>0</m:t>
                        </m:r>
                      </m:sub>
                    </m:sSub>
                  </m:oMath>
                </a14:m>
                <a:r>
                  <a:rPr lang="en-US" altLang="ja-JP" dirty="0" smtClean="0"/>
                  <a:t> </a:t>
                </a:r>
                <a:r>
                  <a:rPr lang="ja-JP" altLang="en-US" dirty="0" smtClean="0"/>
                  <a:t>について、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𝑡</m:t>
                        </m:r>
                      </m:e>
                      <m:sub>
                        <m:r>
                          <a:rPr lang="en-US" altLang="ja-JP" b="0" i="1" smtClean="0">
                            <a:latin typeface="Cambria Math" panose="02040503050406030204" pitchFamily="18" charset="0"/>
                          </a:rPr>
                          <m:t>0</m:t>
                        </m:r>
                      </m:sub>
                    </m:sSub>
                  </m:oMath>
                </a14:m>
                <a:r>
                  <a:rPr lang="ja-JP" altLang="en-US" dirty="0" smtClean="0"/>
                  <a:t>：初期時刻</a:t>
                </a:r>
                <a:r>
                  <a:rPr lang="en-US" altLang="ja-JP" dirty="0" smtClean="0"/>
                  <a:t>, </a:t>
                </a:r>
                <a14:m>
                  <m:oMath xmlns:m="http://schemas.openxmlformats.org/officeDocument/2006/math">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𝑛</m:t>
                            </m:r>
                          </m:e>
                          <m:sub>
                            <m:r>
                              <a:rPr lang="en-US" altLang="ja-JP" i="1">
                                <a:latin typeface="Cambria Math" panose="02040503050406030204" pitchFamily="18" charset="0"/>
                              </a:rPr>
                              <m:t>0</m:t>
                            </m:r>
                          </m:sub>
                        </m:sSub>
                      </m:e>
                    </m:acc>
                    <m:r>
                      <a:rPr lang="en-US" altLang="ja-JP" b="0" i="1" smtClean="0">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b="0" i="1" smtClean="0">
                            <a:latin typeface="Cambria Math" panose="02040503050406030204" pitchFamily="18" charset="0"/>
                          </a:rPr>
                          <m:t>𝑛</m:t>
                        </m:r>
                      </m:e>
                    </m:acc>
                    <m:d>
                      <m:dPr>
                        <m:ctrlPr>
                          <a:rPr lang="en-US" altLang="ja-JP"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𝑡</m:t>
                            </m:r>
                          </m:e>
                          <m:sub>
                            <m:r>
                              <a:rPr lang="en-US" altLang="ja-JP" b="0" i="1" smtClean="0">
                                <a:latin typeface="Cambria Math" panose="02040503050406030204" pitchFamily="18" charset="0"/>
                              </a:rPr>
                              <m:t>0</m:t>
                            </m:r>
                          </m:sub>
                        </m:sSub>
                      </m:e>
                    </m:d>
                  </m:oMath>
                </a14:m>
                <a:r>
                  <a:rPr lang="en-US" altLang="ja-JP" dirty="0" smtClean="0"/>
                  <a:t>, </a:t>
                </a:r>
                <a14:m>
                  <m:oMath xmlns:m="http://schemas.openxmlformats.org/officeDocument/2006/math">
                    <m:acc>
                      <m:accPr>
                        <m:chr m:val="⃗"/>
                        <m:ctrlPr>
                          <a:rPr lang="en-US" altLang="ja-JP" i="1">
                            <a:latin typeface="Cambria Math" panose="02040503050406030204" pitchFamily="18" charset="0"/>
                          </a:rPr>
                        </m:ctrlPr>
                      </m:accPr>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e>
                    </m:acc>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d>
                      <m:dPr>
                        <m:ctrlPr>
                          <a:rPr lang="en-US" altLang="ja-JP" i="1">
                            <a:latin typeface="Cambria Math" panose="02040503050406030204" pitchFamily="18" charset="0"/>
                          </a:rPr>
                        </m:ctrlPr>
                      </m:dPr>
                      <m:e>
                        <m:r>
                          <a:rPr lang="en-US" altLang="ja-JP" b="0" i="1" smtClean="0">
                            <a:latin typeface="Cambria Math" panose="02040503050406030204" pitchFamily="18" charset="0"/>
                          </a:rPr>
                          <m:t>𝑡</m:t>
                        </m:r>
                        <m:r>
                          <a:rPr lang="en-US" altLang="ja-JP" b="0" i="1" smtClean="0">
                            <a:latin typeface="Cambria Math" panose="02040503050406030204" pitchFamily="18" charset="0"/>
                          </a:rPr>
                          <m:t>′</m:t>
                        </m:r>
                      </m:e>
                    </m:d>
                  </m:oMath>
                </a14:m>
                <a:endParaRPr lang="en-US" altLang="ja-JP" dirty="0"/>
              </a:p>
              <a:p>
                <a:pPr marL="457200" lvl="1" indent="0">
                  <a:buNone/>
                </a:pPr>
                <a:r>
                  <a:rPr lang="en-US" altLang="ja-JP" dirty="0"/>
                  <a:t>	 </a:t>
                </a:r>
                <a14:m>
                  <m:oMath xmlns:m="http://schemas.openxmlformats.org/officeDocument/2006/math">
                    <m:r>
                      <a:rPr lang="en-US" altLang="ja-JP" i="1">
                        <a:latin typeface="Cambria Math" panose="02040503050406030204" pitchFamily="18" charset="0"/>
                      </a:rPr>
                      <m:t>𝑃</m:t>
                    </m:r>
                    <m:d>
                      <m:dPr>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𝑡</m:t>
                        </m:r>
                        <m:r>
                          <a:rPr lang="en-US" altLang="ja-JP" b="0" i="1" smtClean="0">
                            <a:latin typeface="Cambria Math" panose="02040503050406030204" pitchFamily="18" charset="0"/>
                          </a:rPr>
                          <m:t>,</m:t>
                        </m:r>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𝑛</m:t>
                            </m:r>
                          </m:e>
                        </m:acc>
                      </m:e>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𝑡</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acc>
                          <m:accPr>
                            <m:chr m:val="⃗"/>
                            <m:ctrlPr>
                              <a:rPr lang="en-US" altLang="ja-JP" b="0" i="1" smtClean="0">
                                <a:latin typeface="Cambria Math" panose="02040503050406030204" pitchFamily="18" charset="0"/>
                              </a:rPr>
                            </m:ctrlPr>
                          </m:acc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𝑛</m:t>
                                </m:r>
                              </m:e>
                              <m:sub>
                                <m:r>
                                  <a:rPr lang="en-US" altLang="ja-JP" b="0" i="1" smtClean="0">
                                    <a:latin typeface="Cambria Math" panose="02040503050406030204" pitchFamily="18" charset="0"/>
                                  </a:rPr>
                                  <m:t>0</m:t>
                                </m:r>
                              </m:sub>
                            </m:sSub>
                          </m:e>
                        </m:acc>
                      </m:e>
                    </m:d>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panose="02040503050406030204" pitchFamily="18" charset="0"/>
                          </a:rPr>
                          <m:t>𝑛</m:t>
                        </m:r>
                        <m:r>
                          <a:rPr lang="en-US" altLang="ja-JP" b="0" i="1" smtClean="0">
                            <a:latin typeface="Cambria Math" panose="02040503050406030204" pitchFamily="18" charset="0"/>
                          </a:rPr>
                          <m:t>′</m:t>
                        </m:r>
                      </m:sub>
                      <m:sup/>
                      <m:e>
                        <m:r>
                          <a:rPr lang="en-US" altLang="ja-JP" i="1">
                            <a:latin typeface="Cambria Math" panose="02040503050406030204" pitchFamily="18" charset="0"/>
                          </a:rPr>
                          <m:t>𝑃</m:t>
                        </m:r>
                        <m:d>
                          <m:dPr>
                            <m:ctrlPr>
                              <a:rPr lang="en-US" altLang="ja-JP" i="1">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e>
                          <m:e>
                            <m:r>
                              <a:rPr lang="en-US" altLang="ja-JP" b="0" i="1" smtClean="0">
                                <a:latin typeface="Cambria Math" panose="02040503050406030204" pitchFamily="18" charset="0"/>
                              </a:rPr>
                              <m:t>𝑡</m:t>
                            </m:r>
                            <m:r>
                              <a:rPr lang="en-US" altLang="ja-JP" b="0" i="1" smtClean="0">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e>
                            </m:acc>
                          </m:e>
                        </m:d>
                        <m:r>
                          <a:rPr lang="en-US" altLang="ja-JP" i="1">
                            <a:latin typeface="Cambria Math" panose="02040503050406030204" pitchFamily="18" charset="0"/>
                          </a:rPr>
                          <m:t>𝑃</m:t>
                        </m:r>
                        <m:d>
                          <m:dPr>
                            <m:ctrlPr>
                              <a:rPr lang="en-US" altLang="ja-JP" i="1">
                                <a:latin typeface="Cambria Math" panose="02040503050406030204" pitchFamily="18" charset="0"/>
                              </a:rPr>
                            </m:ctrlPr>
                          </m:dPr>
                          <m:e>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e>
                            </m:acc>
                          </m:e>
                          <m:e>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0</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𝑛</m:t>
                                    </m:r>
                                  </m:e>
                                  <m:sub>
                                    <m:r>
                                      <a:rPr lang="en-US" altLang="ja-JP" i="1">
                                        <a:latin typeface="Cambria Math" panose="02040503050406030204" pitchFamily="18" charset="0"/>
                                      </a:rPr>
                                      <m:t>0</m:t>
                                    </m:r>
                                  </m:sub>
                                </m:sSub>
                              </m:e>
                            </m:acc>
                          </m:e>
                        </m:d>
                      </m:e>
                    </m:nary>
                  </m:oMath>
                </a14:m>
                <a:r>
                  <a:rPr kumimoji="1" lang="ja-JP" altLang="en-US" dirty="0" smtClean="0"/>
                  <a:t>：</a:t>
                </a:r>
                <a:r>
                  <a:rPr kumimoji="1" lang="en-US" altLang="ja-JP" dirty="0" smtClean="0"/>
                  <a:t>Markov</a:t>
                </a:r>
                <a:r>
                  <a:rPr kumimoji="1" lang="ja-JP" altLang="en-US" dirty="0" smtClean="0"/>
                  <a:t>性を仮定</a:t>
                </a:r>
                <a:endParaRPr kumimoji="1" lang="en-US" altLang="ja-JP" dirty="0" smtClean="0"/>
              </a:p>
              <a:p>
                <a:pPr marL="457200" lvl="1" indent="0">
                  <a:buNone/>
                </a:pPr>
                <a:endParaRPr kumimoji="1" lang="en-US" altLang="ja-JP" dirty="0" smtClean="0"/>
              </a:p>
              <a:p>
                <a:r>
                  <a:rPr lang="ja-JP" altLang="en-US" sz="1600" dirty="0" smtClean="0"/>
                  <a:t>時間の離散化 </a:t>
                </a:r>
                <a:r>
                  <a:rPr lang="en-US" altLang="ja-JP" sz="1600" dirty="0" smtClean="0"/>
                  <a:t>or </a:t>
                </a:r>
                <a:r>
                  <a:rPr lang="ja-JP" altLang="en-US" sz="1600" dirty="0" smtClean="0"/>
                  <a:t>点過程の</a:t>
                </a:r>
                <a:r>
                  <a:rPr lang="en-US" altLang="ja-JP" sz="1600" dirty="0" smtClean="0"/>
                  <a:t>Martingale</a:t>
                </a:r>
                <a:r>
                  <a:rPr lang="ja-JP" altLang="en-US" sz="1600" dirty="0" smtClean="0"/>
                  <a:t>性 により</a:t>
                </a:r>
                <a:endParaRPr lang="en-US" altLang="ja-JP" sz="1600" dirty="0"/>
              </a:p>
              <a:p>
                <a:pPr marL="0" indent="0">
                  <a:buNone/>
                </a:pPr>
                <a:r>
                  <a:rPr kumimoji="1" lang="en-US" altLang="ja-JP" dirty="0" smtClean="0"/>
                  <a:t>	</a:t>
                </a:r>
                <a14:m>
                  <m:oMath xmlns:m="http://schemas.openxmlformats.org/officeDocument/2006/math">
                    <m:f>
                      <m:fPr>
                        <m:ctrlPr>
                          <a:rPr kumimoji="1" lang="en-US" altLang="ja-JP" i="1" smtClean="0">
                            <a:latin typeface="Cambria Math" panose="02040503050406030204" pitchFamily="18" charset="0"/>
                          </a:rPr>
                        </m:ctrlPr>
                      </m:fPr>
                      <m:num>
                        <m:r>
                          <a:rPr kumimoji="1" lang="en-US" altLang="ja-JP" b="0" i="1" smtClean="0">
                            <a:latin typeface="Cambria Math" panose="02040503050406030204" pitchFamily="18" charset="0"/>
                          </a:rPr>
                          <m:t>𝑑</m:t>
                        </m:r>
                      </m:num>
                      <m:den>
                        <m:r>
                          <a:rPr kumimoji="1" lang="en-US" altLang="ja-JP" b="0" i="1" smtClean="0">
                            <a:latin typeface="Cambria Math" panose="02040503050406030204" pitchFamily="18" charset="0"/>
                          </a:rPr>
                          <m:t>𝑑𝑡</m:t>
                        </m:r>
                      </m:den>
                    </m:f>
                    <m:r>
                      <a:rPr lang="en-US" altLang="ja-JP" i="1">
                        <a:latin typeface="Cambria Math" panose="02040503050406030204" pitchFamily="18" charset="0"/>
                      </a:rPr>
                      <m:t>𝑃</m:t>
                    </m:r>
                    <m:d>
                      <m:dPr>
                        <m:ctrlPr>
                          <a:rPr lang="en-US" altLang="ja-JP" i="1">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m:t>
                        </m:r>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𝑛</m:t>
                            </m:r>
                          </m:e>
                        </m:acc>
                      </m:e>
                    </m:d>
                    <m:r>
                      <a:rPr kumimoji="1" lang="en-US" altLang="ja-JP" b="0" i="1" smtClean="0">
                        <a:latin typeface="Cambria Math" panose="02040503050406030204" pitchFamily="18" charset="0"/>
                      </a:rPr>
                      <m:t>=</m:t>
                    </m:r>
                    <m:nary>
                      <m:naryPr>
                        <m:chr m:val="∑"/>
                        <m:limLoc m:val="subSup"/>
                        <m:supHide m:val="on"/>
                        <m:ctrlPr>
                          <a:rPr kumimoji="1" lang="en-US" altLang="ja-JP" b="0" i="1" smtClean="0">
                            <a:latin typeface="Cambria Math" panose="02040503050406030204" pitchFamily="18" charset="0"/>
                          </a:rPr>
                        </m:ctrlPr>
                      </m:naryPr>
                      <m:sub>
                        <m:r>
                          <m:rPr>
                            <m:brk m:alnAt="9"/>
                          </m:rP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ea typeface="Cambria Math" panose="02040503050406030204" pitchFamily="18" charset="0"/>
                          </a:rPr>
                          <m:t>∈</m:t>
                        </m:r>
                        <m:d>
                          <m:dPr>
                            <m:begChr m:val="{"/>
                            <m:endChr m:val="}"/>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1,…,</m:t>
                            </m:r>
                            <m:r>
                              <a:rPr kumimoji="1" lang="en-US" altLang="ja-JP" b="0" i="1" smtClean="0">
                                <a:latin typeface="Cambria Math" panose="02040503050406030204" pitchFamily="18" charset="0"/>
                                <a:ea typeface="Cambria Math" panose="02040503050406030204" pitchFamily="18" charset="0"/>
                              </a:rPr>
                              <m:t>𝑚</m:t>
                            </m:r>
                          </m:e>
                        </m:d>
                      </m:sub>
                      <m:sup/>
                      <m:e>
                        <m:d>
                          <m:dPr>
                            <m:begChr m:val="["/>
                            <m:endChr m:val="]"/>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𝑗</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𝑛</m:t>
                                    </m:r>
                                  </m:e>
                                </m:acc>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𝑗</m:t>
                                        </m:r>
                                      </m:sub>
                                    </m:sSub>
                                  </m:e>
                                </m:acc>
                              </m:e>
                            </m:d>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𝑠</m:t>
                                        </m:r>
                                      </m:e>
                                      <m:sub>
                                        <m:r>
                                          <a:rPr lang="en-US" altLang="ja-JP" i="1">
                                            <a:latin typeface="Cambria Math" panose="02040503050406030204" pitchFamily="18" charset="0"/>
                                          </a:rPr>
                                          <m:t>𝑗</m:t>
                                        </m:r>
                                      </m:sub>
                                    </m:sSub>
                                  </m:e>
                                </m:acc>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e>
                            </m:d>
                            <m:r>
                              <a:rPr lang="en-US" altLang="ja-JP" i="1">
                                <a:latin typeface="Cambria Math" panose="02040503050406030204" pitchFamily="18" charset="0"/>
                              </a:rPr>
                              <m:t>𝑃</m:t>
                            </m:r>
                            <m:d>
                              <m:dPr>
                                <m:ctrlPr>
                                  <a:rPr lang="en-US" altLang="ja-JP" i="1">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e>
                            </m:d>
                          </m:e>
                        </m:d>
                      </m:e>
                    </m:nary>
                  </m:oMath>
                </a14:m>
                <a:r>
                  <a:rPr kumimoji="1" lang="ja-JP" altLang="en-US" dirty="0" smtClean="0"/>
                  <a:t>：</a:t>
                </a:r>
                <a:r>
                  <a:rPr kumimoji="1" lang="en-US" altLang="ja-JP" dirty="0" smtClean="0"/>
                  <a:t>CME </a:t>
                </a:r>
                <a:r>
                  <a:rPr kumimoji="1" lang="ja-JP" altLang="en-US" dirty="0" smtClean="0"/>
                  <a:t>が得られる</a:t>
                </a:r>
                <a:endParaRPr kumimoji="1" lang="en-US" altLang="ja-JP" dirty="0" smtClean="0"/>
              </a:p>
              <a:p>
                <a:pPr marL="0" indent="0">
                  <a:buNone/>
                </a:pPr>
                <a:endParaRPr lang="en-US" altLang="ja-JP" sz="1000" dirty="0"/>
              </a:p>
              <a:p>
                <a:r>
                  <a:rPr kumimoji="1" lang="en-US" altLang="ja-JP" dirty="0" smtClean="0"/>
                  <a:t>CME</a:t>
                </a:r>
                <a:r>
                  <a:rPr lang="ja-JP" altLang="en-US" dirty="0"/>
                  <a:t>：</a:t>
                </a:r>
                <a:r>
                  <a:rPr kumimoji="1" lang="ja-JP" altLang="en-US" dirty="0" smtClean="0"/>
                  <a:t>無限次元の微分方程式</a:t>
                </a:r>
                <a:endParaRPr kumimoji="1" lang="en-US" altLang="ja-JP" dirty="0" smtClean="0"/>
              </a:p>
              <a:p>
                <a:pPr lvl="1"/>
                <a14:m>
                  <m:oMath xmlns:m="http://schemas.openxmlformats.org/officeDocument/2006/math">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𝑛</m:t>
                        </m:r>
                      </m:e>
                    </m:acc>
                    <m:r>
                      <a:rPr lang="en-US" altLang="ja-JP" i="1">
                        <a:latin typeface="Cambria Math" panose="02040503050406030204" pitchFamily="18" charset="0"/>
                      </a:rPr>
                      <m:t> :</m:t>
                    </m:r>
                  </m:oMath>
                </a14:m>
                <a:r>
                  <a:rPr lang="en-US" altLang="ja-JP" dirty="0"/>
                  <a:t>1</a:t>
                </a:r>
                <a:r>
                  <a:rPr lang="ja-JP" altLang="en-US" dirty="0" smtClean="0"/>
                  <a:t>次元 </a:t>
                </a:r>
                <a:r>
                  <a:rPr lang="en-US" altLang="ja-JP" dirty="0" smtClean="0"/>
                  <a:t>and </a:t>
                </a:r>
                <a14:m>
                  <m:oMath xmlns:m="http://schemas.openxmlformats.org/officeDocument/2006/math">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𝑠</m:t>
                            </m:r>
                          </m:e>
                          <m:sub>
                            <m:r>
                              <a:rPr lang="en-US" altLang="ja-JP" i="1">
                                <a:latin typeface="Cambria Math" panose="02040503050406030204" pitchFamily="18" charset="0"/>
                              </a:rPr>
                              <m:t>𝑗</m:t>
                            </m:r>
                          </m:sub>
                        </m:sSub>
                      </m:e>
                    </m:acc>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 </m:t>
                    </m:r>
                  </m:oMath>
                </a14:m>
                <a:r>
                  <a:rPr lang="ja-JP" altLang="en-US" dirty="0" smtClean="0"/>
                  <a:t>の場合は定常解が形式的に求まる</a:t>
                </a:r>
                <a:endParaRPr kumimoji="1" lang="en-US" altLang="ja-JP" dirty="0" smtClean="0"/>
              </a:p>
              <a:p>
                <a:pPr lvl="1"/>
                <a14:m>
                  <m:oMath xmlns:m="http://schemas.openxmlformats.org/officeDocument/2006/math">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𝑛</m:t>
                        </m:r>
                      </m:e>
                    </m:acc>
                    <m:r>
                      <a:rPr lang="en-US" altLang="ja-JP" b="0" i="1" smtClean="0">
                        <a:latin typeface="Cambria Math" panose="02040503050406030204" pitchFamily="18" charset="0"/>
                      </a:rPr>
                      <m:t> :</m:t>
                    </m:r>
                  </m:oMath>
                </a14:m>
                <a:r>
                  <a:rPr kumimoji="1" lang="en-US" altLang="ja-JP" dirty="0" smtClean="0"/>
                  <a:t>1</a:t>
                </a:r>
                <a:r>
                  <a:rPr kumimoji="1" lang="ja-JP" altLang="en-US" dirty="0" smtClean="0"/>
                  <a:t>次元</a:t>
                </a:r>
                <a:r>
                  <a:rPr lang="ja-JP" altLang="en-US" dirty="0" smtClean="0"/>
                  <a:t>の場合以外は</a:t>
                </a:r>
                <a:r>
                  <a:rPr kumimoji="1" lang="ja-JP" altLang="en-US" dirty="0" smtClean="0"/>
                  <a:t>解析的に扱うのは一般には難しい</a:t>
                </a:r>
                <a:endParaRPr kumimoji="1" lang="en-US" altLang="ja-JP" dirty="0" smtClean="0"/>
              </a:p>
              <a:p>
                <a:pPr marL="457200" lvl="1" indent="0">
                  <a:buNone/>
                </a:pPr>
                <a:r>
                  <a:rPr kumimoji="1" lang="ja-JP" altLang="en-US" dirty="0" smtClean="0"/>
                  <a:t>→高次元の確率的反応については</a:t>
                </a:r>
                <a:r>
                  <a:rPr kumimoji="1" lang="en-US" altLang="ja-JP" dirty="0" smtClean="0"/>
                  <a:t>CME</a:t>
                </a:r>
                <a:r>
                  <a:rPr kumimoji="1" lang="ja-JP" altLang="en-US" dirty="0" smtClean="0"/>
                  <a:t>の</a:t>
                </a:r>
                <a:r>
                  <a:rPr kumimoji="1" lang="en-US" altLang="ja-JP" dirty="0" err="1" smtClean="0"/>
                  <a:t>Cumulant</a:t>
                </a:r>
                <a:r>
                  <a:rPr kumimoji="1" lang="ja-JP" altLang="en-US" dirty="0" smtClean="0"/>
                  <a:t>近似を用いる</a:t>
                </a:r>
                <a:endParaRPr kumimoji="1" lang="en-US" altLang="ja-JP" dirty="0" smtClean="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2" y="1349828"/>
                <a:ext cx="9944485" cy="5508172"/>
              </a:xfrm>
              <a:blipFill rotWithShape="0">
                <a:blip r:embed="rId3"/>
                <a:stretch>
                  <a:fillRect l="-123" t="-996"/>
                </a:stretch>
              </a:blipFill>
            </p:spPr>
            <p:txBody>
              <a:bodyPr/>
              <a:lstStyle/>
              <a:p>
                <a:r>
                  <a:rPr lang="ja-JP" altLang="en-US">
                    <a:noFill/>
                  </a:rPr>
                  <a:t> </a:t>
                </a:r>
              </a:p>
            </p:txBody>
          </p:sp>
        </mc:Fallback>
      </mc:AlternateContent>
      <p:sp>
        <p:nvSpPr>
          <p:cNvPr id="4" name="テキスト ボックス 3"/>
          <p:cNvSpPr txBox="1"/>
          <p:nvPr/>
        </p:nvSpPr>
        <p:spPr>
          <a:xfrm>
            <a:off x="6270284" y="2537377"/>
            <a:ext cx="3359381" cy="307777"/>
          </a:xfrm>
          <a:prstGeom prst="rect">
            <a:avLst/>
          </a:prstGeom>
          <a:noFill/>
        </p:spPr>
        <p:txBody>
          <a:bodyPr wrap="none" rtlCol="0">
            <a:spAutoFit/>
          </a:bodyPr>
          <a:lstStyle/>
          <a:p>
            <a:r>
              <a:rPr kumimoji="1" lang="ja-JP" altLang="en-US" sz="1400" dirty="0" smtClean="0"/>
              <a:t>（積分形</a:t>
            </a:r>
            <a:r>
              <a:rPr kumimoji="1" lang="en-US" altLang="ja-JP" sz="1400" dirty="0" smtClean="0"/>
              <a:t>Chapman-Kolmogorov</a:t>
            </a:r>
            <a:r>
              <a:rPr kumimoji="1" lang="ja-JP" altLang="en-US" sz="1400" dirty="0" smtClean="0"/>
              <a:t>方程式）</a:t>
            </a:r>
            <a:endParaRPr kumimoji="1" lang="ja-JP" altLang="en-US" sz="1400" dirty="0"/>
          </a:p>
        </p:txBody>
      </p:sp>
    </p:spTree>
    <p:extLst>
      <p:ext uri="{BB962C8B-B14F-4D97-AF65-F5344CB8AC3E}">
        <p14:creationId xmlns:p14="http://schemas.microsoft.com/office/powerpoint/2010/main" val="18318758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599"/>
            <a:ext cx="8762757" cy="836023"/>
          </a:xfrm>
        </p:spPr>
        <p:txBody>
          <a:bodyPr>
            <a:normAutofit/>
          </a:bodyPr>
          <a:lstStyle/>
          <a:p>
            <a:r>
              <a:rPr lang="ja-JP" altLang="en-US" dirty="0" smtClean="0"/>
              <a:t>③分子の少数性</a:t>
            </a:r>
            <a:r>
              <a:rPr lang="en-US" altLang="ja-JP" dirty="0" smtClean="0"/>
              <a:t>(</a:t>
            </a:r>
            <a:r>
              <a:rPr lang="en-US" altLang="ja-JP" dirty="0" smtClean="0">
                <a:solidFill>
                  <a:srgbClr val="0070C0"/>
                </a:solidFill>
              </a:rPr>
              <a:t>Noise</a:t>
            </a:r>
            <a:r>
              <a:rPr lang="en-US" altLang="ja-JP" dirty="0" smtClean="0"/>
              <a:t>/Discreteness)</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77333" y="1349828"/>
                <a:ext cx="9722812" cy="5420427"/>
              </a:xfrm>
            </p:spPr>
            <p:txBody>
              <a:bodyPr/>
              <a:lstStyle/>
              <a:p>
                <a:r>
                  <a:rPr lang="en-US" altLang="ja-JP" dirty="0" smtClean="0"/>
                  <a:t>Cumulant</a:t>
                </a:r>
                <a:r>
                  <a:rPr lang="ja-JP" altLang="en-US" dirty="0" smtClean="0"/>
                  <a:t>とは</a:t>
                </a:r>
                <a:endParaRPr lang="en-US" altLang="ja-JP" dirty="0" smtClean="0"/>
              </a:p>
              <a:p>
                <a:pPr marL="457200" lvl="1" indent="0">
                  <a:buNone/>
                </a:pPr>
                <a:r>
                  <a:rPr lang="ja-JP" altLang="en-US" dirty="0" smtClean="0"/>
                  <a:t>確率変数 </a:t>
                </a:r>
                <a14:m>
                  <m:oMath xmlns:m="http://schemas.openxmlformats.org/officeDocument/2006/math">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𝑛</m:t>
                        </m:r>
                      </m:e>
                    </m:acc>
                  </m:oMath>
                </a14:m>
                <a:r>
                  <a:rPr lang="en-US" altLang="ja-JP" dirty="0" smtClean="0"/>
                  <a:t> </a:t>
                </a:r>
                <a:r>
                  <a:rPr lang="ja-JP" altLang="en-US" dirty="0" smtClean="0"/>
                  <a:t>に対して</a:t>
                </a:r>
                <a:r>
                  <a:rPr lang="en-US" altLang="ja-JP" dirty="0" err="1" smtClean="0"/>
                  <a:t>Cumulant</a:t>
                </a:r>
                <a:r>
                  <a:rPr lang="ja-JP" altLang="en-US" dirty="0" smtClean="0"/>
                  <a:t>母関数 </a:t>
                </a:r>
                <a14:m>
                  <m:oMath xmlns:m="http://schemas.openxmlformats.org/officeDocument/2006/math">
                    <m:r>
                      <a:rPr lang="ja-JP" altLang="en-US" i="1" smtClean="0">
                        <a:latin typeface="Cambria Math" panose="02040503050406030204" pitchFamily="18" charset="0"/>
                      </a:rPr>
                      <m:t>𝜑</m:t>
                    </m:r>
                    <m:d>
                      <m:dPr>
                        <m:ctrlPr>
                          <a:rPr lang="en-US" altLang="ja-JP" i="1" smtClean="0">
                            <a:latin typeface="Cambria Math" panose="02040503050406030204" pitchFamily="18" charset="0"/>
                          </a:rPr>
                        </m:ctrlPr>
                      </m:dPr>
                      <m:e>
                        <m:acc>
                          <m:accPr>
                            <m:chr m:val="⃗"/>
                            <m:ctrlPr>
                              <a:rPr lang="en-US" altLang="ja-JP" i="1" smtClean="0">
                                <a:latin typeface="Cambria Math" panose="02040503050406030204" pitchFamily="18" charset="0"/>
                              </a:rPr>
                            </m:ctrlPr>
                          </m:accPr>
                          <m:e>
                            <m:r>
                              <a:rPr lang="en-US" altLang="ja-JP" b="0" i="1" smtClean="0">
                                <a:latin typeface="Cambria Math" panose="02040503050406030204" pitchFamily="18" charset="0"/>
                              </a:rPr>
                              <m:t>𝑠</m:t>
                            </m:r>
                          </m:e>
                        </m:acc>
                      </m:e>
                    </m:d>
                    <m:r>
                      <a:rPr lang="en-US" altLang="ja-JP" b="0" i="1" smtClean="0">
                        <a:latin typeface="Cambria Math" panose="02040503050406030204" pitchFamily="18" charset="0"/>
                      </a:rPr>
                      <m:t>=</m:t>
                    </m:r>
                    <m:r>
                      <a:rPr lang="en-US" altLang="ja-JP" b="0" i="1" smtClean="0">
                        <a:latin typeface="Cambria Math" panose="02040503050406030204" pitchFamily="18" charset="0"/>
                      </a:rPr>
                      <m:t>𝑙𝑜𝑔</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𝑒𝑥𝑝</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𝑠</m:t>
                                    </m:r>
                                  </m:e>
                                </m:acc>
                              </m:e>
                              <m:sup>
                                <m:r>
                                  <a:rPr lang="en-US" altLang="ja-JP" b="0" i="1" smtClean="0">
                                    <a:latin typeface="Cambria Math" panose="02040503050406030204" pitchFamily="18" charset="0"/>
                                  </a:rPr>
                                  <m:t>𝑇</m:t>
                                </m:r>
                              </m:sup>
                            </m:sSup>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𝑛</m:t>
                                </m:r>
                              </m:e>
                            </m:acc>
                          </m:e>
                        </m:d>
                      </m:e>
                    </m:d>
                    <m:r>
                      <a:rPr lang="en-US" altLang="ja-JP" b="0" i="0" smtClean="0">
                        <a:latin typeface="Cambria Math" panose="02040503050406030204" pitchFamily="18" charset="0"/>
                      </a:rPr>
                      <m:t> </m:t>
                    </m:r>
                    <m:r>
                      <a:rPr lang="ja-JP" altLang="en-US" i="1">
                        <a:latin typeface="Cambria Math" panose="02040503050406030204" pitchFamily="18" charset="0"/>
                      </a:rPr>
                      <m:t>を</m:t>
                    </m:r>
                  </m:oMath>
                </a14:m>
                <a:r>
                  <a:rPr lang="ja-JP" altLang="en-US" dirty="0" smtClean="0"/>
                  <a:t>展開する</a:t>
                </a:r>
                <a:endParaRPr lang="en-US" altLang="ja-JP" dirty="0" smtClean="0"/>
              </a:p>
              <a:p>
                <a:pPr marL="457200" lvl="1" indent="0">
                  <a:buNone/>
                </a:pPr>
                <a:r>
                  <a:rPr lang="en-US" altLang="ja-JP" dirty="0"/>
                  <a:t>	</a:t>
                </a:r>
                <a14:m>
                  <m:oMath xmlns:m="http://schemas.openxmlformats.org/officeDocument/2006/math">
                    <m:r>
                      <a:rPr lang="ja-JP" altLang="en-US" i="1">
                        <a:latin typeface="Cambria Math" panose="02040503050406030204" pitchFamily="18" charset="0"/>
                      </a:rPr>
                      <m:t>𝜑</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𝑠</m:t>
                            </m:r>
                          </m:e>
                        </m:acc>
                      </m:e>
                    </m:d>
                    <m:r>
                      <a:rPr lang="en-US" altLang="ja-JP" i="1">
                        <a:latin typeface="Cambria Math" panose="02040503050406030204" pitchFamily="18" charset="0"/>
                      </a:rPr>
                      <m:t>=</m:t>
                    </m:r>
                    <m:nary>
                      <m:naryPr>
                        <m:chr m:val="∑"/>
                        <m:ctrlPr>
                          <a:rPr lang="en-US" altLang="ja-JP" i="1" smtClean="0">
                            <a:latin typeface="Cambria Math" panose="02040503050406030204" pitchFamily="18" charset="0"/>
                          </a:rPr>
                        </m:ctrlPr>
                      </m:naryPr>
                      <m:sub>
                        <m:r>
                          <m:rPr>
                            <m:brk m:alnAt="23"/>
                          </m:rPr>
                          <a:rPr lang="en-US" altLang="ja-JP" b="0" i="1" smtClean="0">
                            <a:latin typeface="Cambria Math" panose="02040503050406030204" pitchFamily="18" charset="0"/>
                          </a:rPr>
                          <m:t>𝑘</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𝑛</m:t>
                        </m:r>
                      </m:sup>
                      <m:e>
                        <m:nary>
                          <m:naryPr>
                            <m:chr m:val="∑"/>
                            <m:supHide m:val="on"/>
                            <m:ctrlPr>
                              <a:rPr lang="en-US" altLang="ja-JP" i="1" smtClean="0">
                                <a:latin typeface="Cambria Math" panose="02040503050406030204" pitchFamily="18" charset="0"/>
                              </a:rPr>
                            </m:ctrlPr>
                          </m:naryPr>
                          <m:sub>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m:t>
                                </m:r>
                                <m:r>
                                  <a:rPr lang="en-US" altLang="ja-JP" b="0" i="1" smtClean="0">
                                    <a:latin typeface="Cambria Math" panose="02040503050406030204" pitchFamily="18" charset="0"/>
                                  </a:rPr>
                                  <m:t>𝑘</m:t>
                                </m:r>
                              </m:e>
                              <m:sub>
                                <m:r>
                                  <a:rPr lang="en-US" altLang="ja-JP" b="0" i="1" smtClean="0">
                                    <a:latin typeface="Cambria Math" panose="02040503050406030204" pitchFamily="18" charset="0"/>
                                  </a:rPr>
                                  <m:t>1</m:t>
                                </m:r>
                              </m:sub>
                            </m:sSub>
                            <m:r>
                              <m:rPr>
                                <m:brk m:alnAt="7"/>
                              </m:rP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a:rPr lang="en-US" altLang="ja-JP" b="0" i="1" smtClean="0">
                                    <a:latin typeface="Cambria Math" panose="02040503050406030204" pitchFamily="18" charset="0"/>
                                  </a:rPr>
                                  <m:t>𝑛</m:t>
                                </m:r>
                              </m:sub>
                            </m:sSub>
                            <m:r>
                              <m:rPr>
                                <m:brk m:alnAt="7"/>
                              </m:rPr>
                              <a:rPr lang="en-US" altLang="ja-JP" b="0" i="1" smtClean="0">
                                <a:latin typeface="Cambria Math" panose="02040503050406030204" pitchFamily="18" charset="0"/>
                              </a:rPr>
                              <m:t>=</m:t>
                            </m:r>
                            <m:r>
                              <a:rPr lang="en-US" altLang="ja-JP" b="0" i="1" smtClean="0">
                                <a:latin typeface="Cambria Math" panose="02040503050406030204" pitchFamily="18" charset="0"/>
                              </a:rPr>
                              <m:t>𝑘</m:t>
                            </m:r>
                            <m:r>
                              <a:rPr lang="en-US" altLang="ja-JP" b="0" i="1" smtClean="0">
                                <a:latin typeface="Cambria Math" panose="02040503050406030204" pitchFamily="18" charset="0"/>
                              </a:rPr>
                              <m:t> )</m:t>
                            </m:r>
                          </m:sub>
                          <m:sup/>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𝑐</m:t>
                                </m:r>
                              </m:e>
                              <m:sub>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𝑘</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a:rPr lang="en-US" altLang="ja-JP" b="0" i="1" smtClean="0">
                                        <a:latin typeface="Cambria Math" panose="02040503050406030204" pitchFamily="18" charset="0"/>
                                      </a:rPr>
                                      <m:t>𝑛</m:t>
                                    </m:r>
                                  </m:sub>
                                </m:sSub>
                              </m:sub>
                            </m:sSub>
                            <m:f>
                              <m:fPr>
                                <m:ctrlPr>
                                  <a:rPr lang="en-US" altLang="ja-JP" i="1" smtClean="0">
                                    <a:latin typeface="Cambria Math" panose="02040503050406030204" pitchFamily="18" charset="0"/>
                                  </a:rPr>
                                </m:ctrlPr>
                              </m:fPr>
                              <m:num>
                                <m:sSup>
                                  <m:sSupPr>
                                    <m:ctrlPr>
                                      <a:rPr lang="en-US" altLang="ja-JP" i="1" smtClean="0">
                                        <a:latin typeface="Cambria Math" panose="02040503050406030204" pitchFamily="18" charset="0"/>
                                      </a:rPr>
                                    </m:ctrlPr>
                                  </m:sSup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𝑠</m:t>
                                        </m:r>
                                      </m:e>
                                      <m:sub>
                                        <m:r>
                                          <a:rPr lang="en-US" altLang="ja-JP" b="0" i="1" smtClean="0">
                                            <a:latin typeface="Cambria Math" panose="02040503050406030204" pitchFamily="18" charset="0"/>
                                          </a:rPr>
                                          <m:t>1</m:t>
                                        </m:r>
                                      </m:sub>
                                    </m:sSub>
                                  </m:e>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a:rPr lang="en-US" altLang="ja-JP" b="0" i="1" smtClean="0">
                                            <a:latin typeface="Cambria Math" panose="02040503050406030204" pitchFamily="18" charset="0"/>
                                          </a:rPr>
                                          <m:t>1</m:t>
                                        </m:r>
                                      </m:sub>
                                    </m:sSub>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𝑠</m:t>
                                        </m:r>
                                      </m:e>
                                      <m:sub>
                                        <m:r>
                                          <a:rPr lang="en-US" altLang="ja-JP" b="0" i="1" smtClean="0">
                                            <a:latin typeface="Cambria Math" panose="02040503050406030204" pitchFamily="18" charset="0"/>
                                          </a:rPr>
                                          <m:t>𝑛</m:t>
                                        </m:r>
                                      </m:sub>
                                    </m:sSub>
                                  </m:e>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a:rPr lang="en-US" altLang="ja-JP" b="0" i="1" smtClean="0">
                                            <a:latin typeface="Cambria Math" panose="02040503050406030204" pitchFamily="18" charset="0"/>
                                          </a:rPr>
                                          <m:t>𝑛</m:t>
                                        </m:r>
                                      </m:sub>
                                    </m:sSub>
                                  </m:sup>
                                </m:sSup>
                              </m:num>
                              <m:den>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𝑘</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den>
                            </m:f>
                          </m:e>
                        </m:nary>
                      </m:e>
                    </m:nary>
                  </m:oMath>
                </a14:m>
                <a:r>
                  <a:rPr lang="ja-JP" altLang="en-US" dirty="0" smtClean="0"/>
                  <a:t>　</a:t>
                </a:r>
                <a:r>
                  <a:rPr lang="en-US" altLang="ja-JP" dirty="0" smtClean="0"/>
                  <a:t>,</a:t>
                </a:r>
                <a:r>
                  <a:rPr lang="ja-JP" altLang="en-US" dirty="0" smtClean="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i="1">
                                <a:latin typeface="Cambria Math" panose="02040503050406030204" pitchFamily="18" charset="0"/>
                              </a:rPr>
                              <m:t>𝑛</m:t>
                            </m:r>
                          </m:sub>
                        </m:sSub>
                      </m:sub>
                    </m:sSub>
                  </m:oMath>
                </a14:m>
                <a:r>
                  <a:rPr lang="ja-JP" altLang="en-US" dirty="0" smtClean="0"/>
                  <a:t>：</a:t>
                </a:r>
                <a:r>
                  <a:rPr lang="en-US" altLang="ja-JP" dirty="0" smtClean="0"/>
                  <a:t>k</a:t>
                </a:r>
                <a:r>
                  <a:rPr lang="ja-JP" altLang="en-US" dirty="0" smtClean="0"/>
                  <a:t>次の</a:t>
                </a:r>
                <a:r>
                  <a:rPr lang="en-US" altLang="ja-JP" dirty="0" err="1" smtClean="0"/>
                  <a:t>Cumulant</a:t>
                </a:r>
                <a:endParaRPr lang="en-US" altLang="ja-JP" dirty="0" smtClean="0"/>
              </a:p>
              <a:p>
                <a:pPr lvl="1"/>
                <a:r>
                  <a:rPr lang="en-US" altLang="ja-JP" dirty="0" smtClean="0"/>
                  <a:t>1</a:t>
                </a:r>
                <a:r>
                  <a:rPr lang="ja-JP" altLang="en-US" dirty="0" smtClean="0"/>
                  <a:t>次の</a:t>
                </a:r>
                <a:r>
                  <a:rPr lang="en-US" altLang="ja-JP" dirty="0" err="1" smtClean="0"/>
                  <a:t>Cumulant</a:t>
                </a:r>
                <a:r>
                  <a:rPr lang="ja-JP" altLang="en-US" dirty="0" smtClean="0"/>
                  <a:t>は平均 </a:t>
                </a:r>
                <a14:m>
                  <m:oMath xmlns:m="http://schemas.openxmlformats.org/officeDocument/2006/math">
                    <m:d>
                      <m:dPr>
                        <m:begChr m:val="⟨"/>
                        <m:endChr m:val="⟩"/>
                        <m:ctrlPr>
                          <a:rPr lang="en-US" altLang="ja-JP"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𝑛</m:t>
                            </m:r>
                          </m:e>
                          <m:sub>
                            <m:r>
                              <a:rPr lang="en-US" altLang="ja-JP" b="0" i="1" smtClean="0">
                                <a:latin typeface="Cambria Math" panose="02040503050406030204" pitchFamily="18" charset="0"/>
                              </a:rPr>
                              <m:t>𝑖</m:t>
                            </m:r>
                          </m:sub>
                        </m:sSub>
                      </m:e>
                    </m:d>
                  </m:oMath>
                </a14:m>
                <a:endParaRPr lang="en-US" altLang="ja-JP" dirty="0" smtClean="0"/>
              </a:p>
              <a:p>
                <a:pPr lvl="1"/>
                <a:r>
                  <a:rPr lang="en-US" altLang="ja-JP" dirty="0" smtClean="0"/>
                  <a:t>2</a:t>
                </a:r>
                <a:r>
                  <a:rPr lang="ja-JP" altLang="en-US" dirty="0" smtClean="0"/>
                  <a:t>次</a:t>
                </a:r>
                <a:r>
                  <a:rPr lang="en-US" altLang="ja-JP" dirty="0" smtClean="0"/>
                  <a:t>(</a:t>
                </a:r>
                <a14:m>
                  <m:oMath xmlns:m="http://schemas.openxmlformats.org/officeDocument/2006/math">
                    <m:sSub>
                      <m:sSubPr>
                        <m:ctrlPr>
                          <a:rPr lang="en-US" altLang="ja-JP" sz="1400" i="1" smtClean="0">
                            <a:latin typeface="Cambria Math" panose="02040503050406030204" pitchFamily="18" charset="0"/>
                          </a:rPr>
                        </m:ctrlPr>
                      </m:sSubPr>
                      <m:e>
                        <m:r>
                          <a:rPr lang="en-US" altLang="ja-JP" sz="1400" b="0" i="1" smtClean="0">
                            <a:latin typeface="Cambria Math" panose="02040503050406030204" pitchFamily="18" charset="0"/>
                          </a:rPr>
                          <m:t>𝑛</m:t>
                        </m:r>
                      </m:e>
                      <m:sub>
                        <m:r>
                          <a:rPr lang="en-US" altLang="ja-JP" sz="1400" b="0" i="1" smtClean="0">
                            <a:latin typeface="Cambria Math" panose="02040503050406030204" pitchFamily="18" charset="0"/>
                          </a:rPr>
                          <m:t>𝑘</m:t>
                        </m:r>
                      </m:sub>
                    </m:sSub>
                    <m:r>
                      <a:rPr lang="ja-JP" altLang="en-US" sz="1400" i="1">
                        <a:latin typeface="Cambria Math" panose="02040503050406030204" pitchFamily="18" charset="0"/>
                      </a:rPr>
                      <m:t>と</m:t>
                    </m:r>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𝑛</m:t>
                        </m:r>
                      </m:e>
                      <m:sub>
                        <m:r>
                          <a:rPr lang="en-US" altLang="ja-JP" sz="1400" b="0" i="1" smtClean="0">
                            <a:latin typeface="Cambria Math" panose="02040503050406030204" pitchFamily="18" charset="0"/>
                          </a:rPr>
                          <m:t>𝑙</m:t>
                        </m:r>
                      </m:sub>
                    </m:sSub>
                    <m:r>
                      <a:rPr lang="ja-JP" altLang="en-US" sz="1400" i="1">
                        <a:latin typeface="Cambria Math" panose="02040503050406030204" pitchFamily="18" charset="0"/>
                      </a:rPr>
                      <m:t>の間</m:t>
                    </m:r>
                  </m:oMath>
                </a14:m>
                <a:r>
                  <a:rPr lang="en-US" altLang="ja-JP" dirty="0" smtClean="0"/>
                  <a:t>)</a:t>
                </a:r>
                <a:r>
                  <a:rPr lang="ja-JP" altLang="en-US" dirty="0" smtClean="0"/>
                  <a:t>の</a:t>
                </a:r>
                <a:r>
                  <a:rPr lang="en-US" altLang="ja-JP" dirty="0" err="1" smtClean="0"/>
                  <a:t>Cumulant</a:t>
                </a:r>
                <a:r>
                  <a:rPr lang="ja-JP" altLang="en-US" dirty="0" err="1" smtClean="0"/>
                  <a:t>は共</a:t>
                </a:r>
                <a:r>
                  <a:rPr lang="ja-JP" altLang="en-US" dirty="0" smtClean="0"/>
                  <a:t>分散 </a:t>
                </a:r>
                <a14:m>
                  <m:oMath xmlns:m="http://schemas.openxmlformats.org/officeDocument/2006/math">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𝜎</m:t>
                        </m:r>
                      </m:e>
                      <m:sub>
                        <m:r>
                          <a:rPr lang="en-US" altLang="ja-JP" b="0" i="1" smtClean="0">
                            <a:latin typeface="Cambria Math" panose="02040503050406030204" pitchFamily="18" charset="0"/>
                          </a:rPr>
                          <m:t>𝑘</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sub>
                    </m:sSub>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𝑛</m:t>
                                </m:r>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𝑛</m:t>
                                    </m:r>
                                  </m:e>
                                  <m:sub>
                                    <m:r>
                                      <a:rPr lang="en-US" altLang="ja-JP" b="0" i="1" smtClean="0">
                                        <a:latin typeface="Cambria Math" panose="02040503050406030204" pitchFamily="18" charset="0"/>
                                      </a:rPr>
                                      <m:t>𝑘</m:t>
                                    </m:r>
                                  </m:sub>
                                </m:sSub>
                              </m:e>
                            </m:d>
                          </m:e>
                        </m:d>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𝑛</m:t>
                                </m:r>
                              </m:e>
                              <m:sub>
                                <m:r>
                                  <a:rPr lang="en-US" altLang="ja-JP" b="0" i="1" smtClean="0">
                                    <a:latin typeface="Cambria Math" panose="02040503050406030204" pitchFamily="18" charset="0"/>
                                  </a:rPr>
                                  <m:t>𝑙</m:t>
                                </m:r>
                              </m:sub>
                            </m:sSub>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𝑛</m:t>
                                    </m:r>
                                  </m:e>
                                  <m:sub>
                                    <m:r>
                                      <a:rPr lang="en-US" altLang="ja-JP" b="0" i="1" smtClean="0">
                                        <a:latin typeface="Cambria Math" panose="02040503050406030204" pitchFamily="18" charset="0"/>
                                      </a:rPr>
                                      <m:t>𝑙</m:t>
                                    </m:r>
                                  </m:sub>
                                </m:sSub>
                              </m:e>
                            </m:d>
                          </m:e>
                        </m:d>
                      </m:e>
                    </m:d>
                  </m:oMath>
                </a14:m>
                <a:endParaRPr lang="en-US" altLang="ja-JP" dirty="0"/>
              </a:p>
              <a:p>
                <a:r>
                  <a:rPr lang="en-US" altLang="ja-JP" dirty="0" smtClean="0"/>
                  <a:t>1</a:t>
                </a:r>
                <a:r>
                  <a:rPr lang="ja-JP" altLang="en-US" dirty="0" smtClean="0"/>
                  <a:t>次</a:t>
                </a:r>
                <a:r>
                  <a:rPr lang="en-US" altLang="ja-JP" dirty="0" err="1" smtClean="0"/>
                  <a:t>Cumulant</a:t>
                </a:r>
                <a:r>
                  <a:rPr lang="ja-JP" altLang="en-US" dirty="0" smtClean="0"/>
                  <a:t>の時間発展方程式：</a:t>
                </a:r>
                <a14:m>
                  <m:oMath xmlns:m="http://schemas.openxmlformats.org/officeDocument/2006/math">
                    <m:f>
                      <m:fPr>
                        <m:ctrlPr>
                          <a:rPr lang="en-US" altLang="ja-JP" i="1" smtClean="0">
                            <a:latin typeface="Cambria Math" panose="02040503050406030204" pitchFamily="18" charset="0"/>
                          </a:rPr>
                        </m:ctrlPr>
                      </m:fPr>
                      <m:num>
                        <m:r>
                          <a:rPr lang="en-US" altLang="ja-JP" b="0" i="1" smtClean="0">
                            <a:latin typeface="Cambria Math" panose="02040503050406030204" pitchFamily="18" charset="0"/>
                          </a:rPr>
                          <m:t>𝑑</m:t>
                        </m:r>
                      </m:num>
                      <m:den>
                        <m:r>
                          <a:rPr lang="en-US" altLang="ja-JP" b="0" i="1" smtClean="0">
                            <a:latin typeface="Cambria Math" panose="02040503050406030204" pitchFamily="18" charset="0"/>
                          </a:rPr>
                          <m:t>𝑑𝑡</m:t>
                        </m:r>
                      </m:den>
                    </m:f>
                    <m:d>
                      <m:dPr>
                        <m:begChr m:val="⟨"/>
                        <m:endChr m:val="⟩"/>
                        <m:ctrlPr>
                          <a:rPr lang="en-US" altLang="ja-JP" i="1" smtClean="0">
                            <a:latin typeface="Cambria Math" panose="02040503050406030204" pitchFamily="18" charset="0"/>
                          </a:rPr>
                        </m:ctrlPr>
                      </m:dPr>
                      <m:e>
                        <m:acc>
                          <m:accPr>
                            <m:chr m:val="⃗"/>
                            <m:ctrlPr>
                              <a:rPr lang="en-US" altLang="ja-JP" i="1" smtClean="0">
                                <a:latin typeface="Cambria Math" panose="02040503050406030204" pitchFamily="18" charset="0"/>
                              </a:rPr>
                            </m:ctrlPr>
                          </m:accPr>
                          <m:e>
                            <m:r>
                              <a:rPr lang="en-US" altLang="ja-JP" b="0" i="1" smtClean="0">
                                <a:latin typeface="Cambria Math" panose="02040503050406030204" pitchFamily="18" charset="0"/>
                              </a:rPr>
                              <m:t>𝑛</m:t>
                            </m:r>
                          </m:e>
                        </m:acc>
                      </m:e>
                    </m:d>
                    <m:r>
                      <a:rPr lang="en-US" altLang="ja-JP" b="0" i="1" smtClean="0">
                        <a:latin typeface="Cambria Math" panose="02040503050406030204" pitchFamily="18" charset="0"/>
                      </a:rPr>
                      <m:t>=</m:t>
                    </m:r>
                    <m:r>
                      <a:rPr lang="en-US" altLang="ja-JP" b="0" i="1" smtClean="0">
                        <a:latin typeface="Cambria Math" panose="02040503050406030204" pitchFamily="18" charset="0"/>
                      </a:rPr>
                      <m:t>𝑆</m:t>
                    </m:r>
                    <m:d>
                      <m:dPr>
                        <m:begChr m:val="⟨"/>
                        <m:endChr m:val="⟩"/>
                        <m:ctrlPr>
                          <a:rPr lang="en-US" altLang="ja-JP" b="0" i="1" smtClean="0">
                            <a:latin typeface="Cambria Math" panose="02040503050406030204" pitchFamily="18" charset="0"/>
                          </a:rPr>
                        </m:ctrlPr>
                      </m:d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𝑓</m:t>
                            </m:r>
                          </m:e>
                        </m:acc>
                        <m:d>
                          <m:dPr>
                            <m:ctrlPr>
                              <a:rPr lang="en-US" altLang="ja-JP" i="1" smtClean="0">
                                <a:latin typeface="Cambria Math" panose="02040503050406030204" pitchFamily="18" charset="0"/>
                              </a:rPr>
                            </m:ctrlPr>
                          </m:dPr>
                          <m:e>
                            <m:acc>
                              <m:accPr>
                                <m:chr m:val="⃗"/>
                                <m:ctrlPr>
                                  <a:rPr lang="en-US" altLang="ja-JP" i="1" smtClean="0">
                                    <a:latin typeface="Cambria Math" panose="02040503050406030204" pitchFamily="18" charset="0"/>
                                  </a:rPr>
                                </m:ctrlPr>
                              </m:accPr>
                              <m:e>
                                <m:r>
                                  <a:rPr lang="en-US" altLang="ja-JP" b="0" i="1" smtClean="0">
                                    <a:latin typeface="Cambria Math" panose="02040503050406030204" pitchFamily="18" charset="0"/>
                                  </a:rPr>
                                  <m:t>𝑛</m:t>
                                </m:r>
                              </m:e>
                            </m:acc>
                          </m:e>
                        </m:d>
                      </m:e>
                    </m:d>
                  </m:oMath>
                </a14:m>
                <a:endParaRPr lang="en-US" altLang="ja-JP" dirty="0" smtClean="0"/>
              </a:p>
              <a:p>
                <a:r>
                  <a:rPr lang="en-US" altLang="ja-JP" dirty="0" smtClean="0"/>
                  <a:t>2</a:t>
                </a:r>
                <a:r>
                  <a:rPr lang="ja-JP" altLang="en-US" dirty="0" smtClean="0"/>
                  <a:t>次</a:t>
                </a:r>
                <a:r>
                  <a:rPr lang="en-US" altLang="ja-JP" dirty="0" err="1"/>
                  <a:t>Cumulant</a:t>
                </a:r>
                <a:r>
                  <a:rPr lang="ja-JP" altLang="en-US" dirty="0"/>
                  <a:t>の時間発展</a:t>
                </a:r>
                <a:r>
                  <a:rPr lang="ja-JP" altLang="en-US" dirty="0" smtClean="0"/>
                  <a:t>方程式：</a:t>
                </a:r>
                <a14:m>
                  <m:oMath xmlns:m="http://schemas.openxmlformats.org/officeDocument/2006/math">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sSub>
                      <m:sSubPr>
                        <m:ctrlPr>
                          <a:rPr lang="en-US" altLang="ja-JP" i="1">
                            <a:latin typeface="Cambria Math" panose="02040503050406030204" pitchFamily="18" charset="0"/>
                          </a:rPr>
                        </m:ctrlPr>
                      </m:sSubPr>
                      <m:e>
                        <m:r>
                          <a:rPr lang="ja-JP" altLang="en-US" i="1">
                            <a:latin typeface="Cambria Math" panose="02040503050406030204" pitchFamily="18" charset="0"/>
                          </a:rPr>
                          <m:t>𝜎</m:t>
                        </m:r>
                      </m:e>
                      <m:sub>
                        <m:r>
                          <a:rPr lang="en-US" altLang="ja-JP" i="1">
                            <a:latin typeface="Cambria Math" panose="02040503050406030204" pitchFamily="18" charset="0"/>
                          </a:rPr>
                          <m:t>𝑘</m:t>
                        </m:r>
                        <m:r>
                          <a:rPr lang="en-US" altLang="ja-JP" b="0" i="1" smtClean="0">
                            <a:latin typeface="Cambria Math" panose="02040503050406030204" pitchFamily="18" charset="0"/>
                          </a:rPr>
                          <m:t>,</m:t>
                        </m:r>
                        <m:r>
                          <a:rPr lang="en-US" altLang="ja-JP" i="1">
                            <a:latin typeface="Cambria Math" panose="02040503050406030204" pitchFamily="18" charset="0"/>
                          </a:rPr>
                          <m:t>𝑙</m:t>
                        </m:r>
                      </m:sub>
                    </m:sSub>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panose="02040503050406030204" pitchFamily="18" charset="0"/>
                          </a:rPr>
                          <m:t>𝑗</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𝑠</m:t>
                                </m:r>
                              </m:e>
                              <m:sub>
                                <m:r>
                                  <a:rPr lang="en-US" altLang="ja-JP" b="0" i="1" smtClean="0">
                                    <a:latin typeface="Cambria Math" panose="02040503050406030204" pitchFamily="18" charset="0"/>
                                  </a:rPr>
                                  <m:t>𝑘𝑗</m:t>
                                </m:r>
                              </m:sub>
                            </m:sSub>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𝜎</m:t>
                                </m:r>
                              </m:e>
                              <m:sub>
                                <m:r>
                                  <a:rPr lang="en-US" altLang="ja-JP" b="0" i="1" smtClean="0">
                                    <a:latin typeface="Cambria Math" panose="02040503050406030204" pitchFamily="18" charset="0"/>
                                  </a:rPr>
                                  <m:t>𝑙</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𝑓</m:t>
                                    </m:r>
                                  </m:e>
                                  <m:sub>
                                    <m:r>
                                      <a:rPr lang="en-US" altLang="ja-JP" b="0" i="1" smtClean="0">
                                        <a:latin typeface="Cambria Math" panose="02040503050406030204" pitchFamily="18" charset="0"/>
                                      </a:rPr>
                                      <m:t>𝑗</m:t>
                                    </m:r>
                                  </m:sub>
                                </m:sSub>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𝑠</m:t>
                                </m:r>
                              </m:e>
                              <m:sub>
                                <m:r>
                                  <a:rPr lang="en-US" altLang="ja-JP" b="0" i="1" smtClean="0">
                                    <a:latin typeface="Cambria Math" panose="02040503050406030204" pitchFamily="18" charset="0"/>
                                  </a:rPr>
                                  <m:t>𝑙</m:t>
                                </m:r>
                                <m:r>
                                  <a:rPr lang="en-US" altLang="ja-JP" i="1">
                                    <a:latin typeface="Cambria Math" panose="02040503050406030204" pitchFamily="18" charset="0"/>
                                  </a:rPr>
                                  <m:t>𝑗</m:t>
                                </m:r>
                              </m:sub>
                            </m:sSub>
                            <m:sSub>
                              <m:sSubPr>
                                <m:ctrlPr>
                                  <a:rPr lang="en-US" altLang="ja-JP" i="1">
                                    <a:latin typeface="Cambria Math" panose="02040503050406030204" pitchFamily="18" charset="0"/>
                                  </a:rPr>
                                </m:ctrlPr>
                              </m:sSubPr>
                              <m:e>
                                <m:r>
                                  <a:rPr lang="ja-JP" altLang="en-US" i="1">
                                    <a:latin typeface="Cambria Math" panose="02040503050406030204" pitchFamily="18" charset="0"/>
                                  </a:rPr>
                                  <m:t>𝜎</m:t>
                                </m:r>
                              </m:e>
                              <m:sub>
                                <m:r>
                                  <a:rPr lang="en-US" altLang="ja-JP" b="0" i="1" smtClean="0">
                                    <a:latin typeface="Cambria Math" panose="02040503050406030204" pitchFamily="18" charset="0"/>
                                  </a:rPr>
                                  <m:t>𝑘</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𝑗</m:t>
                                    </m:r>
                                  </m:sub>
                                </m:sSub>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𝑠</m:t>
                                </m:r>
                              </m:e>
                              <m:sub>
                                <m:r>
                                  <a:rPr lang="en-US" altLang="ja-JP" i="1">
                                    <a:latin typeface="Cambria Math" panose="02040503050406030204" pitchFamily="18" charset="0"/>
                                  </a:rPr>
                                  <m:t>𝑘𝑗</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𝑠</m:t>
                                </m:r>
                              </m:e>
                              <m:sub>
                                <m:r>
                                  <a:rPr lang="en-US" altLang="ja-JP" i="1">
                                    <a:latin typeface="Cambria Math" panose="02040503050406030204" pitchFamily="18" charset="0"/>
                                  </a:rPr>
                                  <m:t>𝑙</m:t>
                                </m:r>
                                <m:r>
                                  <a:rPr lang="en-US" altLang="ja-JP" i="1">
                                    <a:latin typeface="Cambria Math" panose="02040503050406030204" pitchFamily="18" charset="0"/>
                                  </a:rPr>
                                  <m:t>𝑗</m:t>
                                </m:r>
                              </m:sub>
                            </m:sSub>
                            <m:d>
                              <m:dPr>
                                <m:begChr m:val="⟨"/>
                                <m:endChr m:val="⟩"/>
                                <m:ctrlPr>
                                  <a:rPr lang="en-US" altLang="ja-JP"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𝑓</m:t>
                                    </m:r>
                                  </m:e>
                                  <m:sub>
                                    <m:r>
                                      <a:rPr lang="en-US" altLang="ja-JP" b="0" i="1" smtClean="0">
                                        <a:latin typeface="Cambria Math" panose="02040503050406030204" pitchFamily="18" charset="0"/>
                                      </a:rPr>
                                      <m:t>𝑗</m:t>
                                    </m:r>
                                  </m:sub>
                                </m:sSub>
                                <m:d>
                                  <m:dPr>
                                    <m:ctrlPr>
                                      <a:rPr lang="en-US" altLang="ja-JP" i="1" smtClean="0">
                                        <a:latin typeface="Cambria Math" panose="02040503050406030204" pitchFamily="18" charset="0"/>
                                      </a:rPr>
                                    </m:ctrlPr>
                                  </m:dPr>
                                  <m:e>
                                    <m:acc>
                                      <m:accPr>
                                        <m:chr m:val="⃗"/>
                                        <m:ctrlPr>
                                          <a:rPr lang="en-US" altLang="ja-JP" i="1" smtClean="0">
                                            <a:latin typeface="Cambria Math" panose="02040503050406030204" pitchFamily="18" charset="0"/>
                                          </a:rPr>
                                        </m:ctrlPr>
                                      </m:accPr>
                                      <m:e>
                                        <m:r>
                                          <a:rPr lang="en-US" altLang="ja-JP" b="0" i="1" smtClean="0">
                                            <a:latin typeface="Cambria Math" panose="02040503050406030204" pitchFamily="18" charset="0"/>
                                          </a:rPr>
                                          <m:t>𝑛</m:t>
                                        </m:r>
                                      </m:e>
                                    </m:acc>
                                  </m:e>
                                </m:d>
                              </m:e>
                            </m:d>
                          </m:e>
                        </m:d>
                      </m:e>
                    </m:nary>
                  </m:oMath>
                </a14:m>
                <a:endParaRPr lang="en-US" altLang="ja-JP" dirty="0" smtClean="0"/>
              </a:p>
              <a:p>
                <a:pPr lvl="1"/>
                <a:r>
                  <a:rPr lang="ja-JP" altLang="en-US" dirty="0"/>
                  <a:t>ここで、</a:t>
                </a:r>
                <a14:m>
                  <m:oMath xmlns:m="http://schemas.openxmlformats.org/officeDocument/2006/math">
                    <m:r>
                      <a:rPr lang="ja-JP" altLang="en-US" i="1">
                        <a:latin typeface="Cambria Math" panose="02040503050406030204" pitchFamily="18" charset="0"/>
                      </a:rPr>
                      <m:t>∀</m:t>
                    </m:r>
                    <m:r>
                      <a:rPr lang="en-US" altLang="ja-JP" i="1">
                        <a:latin typeface="Cambria Math" panose="02040503050406030204" pitchFamily="18" charset="0"/>
                      </a:rPr>
                      <m:t>𝑗</m:t>
                    </m:r>
                    <m:r>
                      <a:rPr lang="en-US" altLang="ja-JP">
                        <a:latin typeface="Cambria Math" panose="02040503050406030204" pitchFamily="18" charset="0"/>
                      </a:rPr>
                      <m:t>,</m:t>
                    </m:r>
                  </m:oMath>
                </a14:m>
                <a:r>
                  <a:rPr lang="en-US" altLang="ja-JP" dirty="0"/>
                  <a:t> </a:t>
                </a:r>
                <a14:m>
                  <m:oMath xmlns:m="http://schemas.openxmlformats.org/officeDocument/2006/math">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𝑗</m:t>
                            </m:r>
                          </m:sub>
                        </m:sSub>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e>
                        </m:d>
                      </m:e>
                    </m:d>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𝑗</m:t>
                        </m:r>
                      </m:sub>
                    </m:sSub>
                    <m:d>
                      <m:dPr>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e>
                        </m:d>
                      </m:e>
                    </m:d>
                    <m:r>
                      <a:rPr lang="ja-JP" altLang="en-US" i="1">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oMath>
                </a14:m>
                <a:r>
                  <a:rPr lang="en-US" altLang="ja-JP" dirty="0"/>
                  <a:t> </a:t>
                </a:r>
                <a:r>
                  <a:rPr lang="ja-JP" altLang="en-US" dirty="0"/>
                  <a:t>についての線形性 を仮定すると</a:t>
                </a:r>
                <a:endParaRPr lang="en-US" altLang="ja-JP" dirty="0">
                  <a:latin typeface="Cambria Math" panose="02040503050406030204" pitchFamily="18" charset="0"/>
                  <a:ea typeface="Cambria Math" panose="02040503050406030204" pitchFamily="18" charset="0"/>
                </a:endParaRPr>
              </a:p>
              <a:p>
                <a:pPr marL="457200" lvl="1" indent="0">
                  <a:buNone/>
                </a:pPr>
                <a:r>
                  <a:rPr lang="en-US" altLang="ja-JP" dirty="0"/>
                  <a:t>	</a:t>
                </a:r>
                <a14:m>
                  <m:oMath xmlns:m="http://schemas.openxmlformats.org/officeDocument/2006/math">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m:rPr>
                        <m:nor/>
                      </m:rPr>
                      <a:rPr lang="en-US" altLang="ja-JP" i="1" dirty="0">
                        <a:latin typeface="Cambria Math" panose="02040503050406030204" pitchFamily="18" charset="0"/>
                        <a:ea typeface="Cambria Math" panose="02040503050406030204" pitchFamily="18" charset="0"/>
                      </a:rPr>
                      <m:t>Σ</m:t>
                    </m:r>
                    <m:r>
                      <a:rPr lang="en-US" altLang="ja-JP" i="1">
                        <a:latin typeface="Cambria Math" panose="02040503050406030204" pitchFamily="18" charset="0"/>
                      </a:rPr>
                      <m:t>=</m:t>
                    </m:r>
                    <m:r>
                      <a:rPr lang="en-US" altLang="ja-JP" i="1">
                        <a:latin typeface="Cambria Math" panose="02040503050406030204" pitchFamily="18" charset="0"/>
                      </a:rPr>
                      <m:t>𝑆𝑈</m:t>
                    </m:r>
                    <m:r>
                      <m:rPr>
                        <m:nor/>
                      </m:rPr>
                      <a:rPr lang="en-US" altLang="ja-JP" i="1" dirty="0">
                        <a:latin typeface="Cambria Math" panose="02040503050406030204" pitchFamily="18" charset="0"/>
                        <a:ea typeface="Cambria Math" panose="02040503050406030204" pitchFamily="18" charset="0"/>
                      </a:rPr>
                      <m:t>Σ</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r>
                              <a:rPr lang="en-US" altLang="ja-JP" i="1">
                                <a:latin typeface="Cambria Math" panose="02040503050406030204" pitchFamily="18" charset="0"/>
                              </a:rPr>
                              <m:t>𝑆𝑈</m:t>
                            </m:r>
                            <m:r>
                              <m:rPr>
                                <m:nor/>
                              </m:rPr>
                              <a:rPr lang="en-US" altLang="ja-JP" i="1" dirty="0">
                                <a:latin typeface="Cambria Math" panose="02040503050406030204" pitchFamily="18" charset="0"/>
                                <a:ea typeface="Cambria Math" panose="02040503050406030204" pitchFamily="18" charset="0"/>
                              </a:rPr>
                              <m:t>Σ</m:t>
                            </m:r>
                            <m:r>
                              <m:rPr>
                                <m:nor/>
                              </m:rPr>
                              <a:rPr lang="en-US" altLang="ja-JP" i="1" dirty="0"/>
                              <m:t> </m:t>
                            </m:r>
                          </m:e>
                        </m:d>
                      </m:e>
                      <m:sup>
                        <m:r>
                          <a:rPr lang="en-US" altLang="ja-JP" i="1">
                            <a:latin typeface="Cambria Math" panose="02040503050406030204" pitchFamily="18" charset="0"/>
                          </a:rPr>
                          <m:t>𝑇</m:t>
                        </m:r>
                      </m:sup>
                    </m:sSup>
                    <m:r>
                      <a:rPr lang="en-US" altLang="ja-JP" i="1">
                        <a:latin typeface="Cambria Math" panose="02040503050406030204" pitchFamily="18" charset="0"/>
                      </a:rPr>
                      <m:t>+</m:t>
                    </m:r>
                    <m:r>
                      <a:rPr lang="en-US" altLang="ja-JP" i="1">
                        <a:latin typeface="Cambria Math" panose="02040503050406030204" pitchFamily="18" charset="0"/>
                      </a:rPr>
                      <m:t>𝑄</m:t>
                    </m:r>
                    <m:r>
                      <a:rPr lang="ja-JP" altLang="en-US" i="1">
                        <a:latin typeface="Cambria Math" panose="02040503050406030204" pitchFamily="18" charset="0"/>
                      </a:rPr>
                      <m:t>：</m:t>
                    </m:r>
                  </m:oMath>
                </a14:m>
                <a:r>
                  <a:rPr lang="en-US" altLang="ja-JP" dirty="0" err="1"/>
                  <a:t>Lyapunov</a:t>
                </a:r>
                <a:r>
                  <a:rPr lang="ja-JP" altLang="en-US" dirty="0"/>
                  <a:t>方程式</a:t>
                </a:r>
                <a:endParaRPr lang="en-US" altLang="ja-JP"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m:rPr>
                          <m:nor/>
                        </m:rPr>
                        <a:rPr lang="en-US" altLang="ja-JP" sz="1400" i="1" dirty="0">
                          <a:latin typeface="Cambria Math" panose="02040503050406030204" pitchFamily="18" charset="0"/>
                          <a:ea typeface="Cambria Math" panose="02040503050406030204" pitchFamily="18" charset="0"/>
                        </a:rPr>
                        <m:t>Σ</m:t>
                      </m:r>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ja-JP" altLang="en-US" sz="1400" i="1">
                              <a:latin typeface="Cambria Math" panose="02040503050406030204" pitchFamily="18" charset="0"/>
                            </a:rPr>
                            <m:t>𝜎</m:t>
                          </m:r>
                        </m:e>
                        <m:sub>
                          <m:r>
                            <a:rPr lang="en-US" altLang="ja-JP" sz="1400" i="1">
                              <a:latin typeface="Cambria Math" panose="02040503050406030204" pitchFamily="18" charset="0"/>
                            </a:rPr>
                            <m:t>𝑖𝑗</m:t>
                          </m:r>
                        </m:sub>
                      </m:sSub>
                      <m:r>
                        <a:rPr lang="en-US" altLang="ja-JP" sz="1400" i="1">
                          <a:latin typeface="Cambria Math" panose="02040503050406030204" pitchFamily="18" charset="0"/>
                        </a:rPr>
                        <m:t> , </m:t>
                      </m:r>
                      <m:r>
                        <a:rPr lang="en-US" altLang="ja-JP" sz="1400" i="1">
                          <a:latin typeface="Cambria Math" panose="02040503050406030204" pitchFamily="18" charset="0"/>
                        </a:rPr>
                        <m:t>𝑈</m:t>
                      </m:r>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𝑢</m:t>
                          </m:r>
                        </m:e>
                        <m:sub>
                          <m:r>
                            <a:rPr lang="en-US" altLang="ja-JP" sz="1400" i="1">
                              <a:latin typeface="Cambria Math" panose="02040503050406030204" pitchFamily="18" charset="0"/>
                            </a:rPr>
                            <m:t>𝑖𝑗</m:t>
                          </m:r>
                        </m:sub>
                      </m:sSub>
                      <m:r>
                        <a:rPr lang="en-US" altLang="ja-JP" sz="1400" i="1">
                          <a:latin typeface="Cambria Math" panose="02040503050406030204" pitchFamily="18" charset="0"/>
                        </a:rPr>
                        <m:t> : </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𝑢</m:t>
                          </m:r>
                        </m:e>
                        <m:sub>
                          <m:r>
                            <a:rPr lang="en-US" altLang="ja-JP" sz="1400" i="1">
                              <a:latin typeface="Cambria Math" panose="02040503050406030204" pitchFamily="18" charset="0"/>
                            </a:rPr>
                            <m:t>𝑖𝑗</m:t>
                          </m:r>
                        </m:sub>
                      </m:sSub>
                      <m:r>
                        <a:rPr lang="en-US" altLang="ja-JP" sz="1400" i="1">
                          <a:latin typeface="Cambria Math" panose="02040503050406030204" pitchFamily="18" charset="0"/>
                        </a:rPr>
                        <m:t>=</m:t>
                      </m:r>
                      <m:f>
                        <m:fPr>
                          <m:ctrlPr>
                            <a:rPr lang="en-US" altLang="ja-JP" sz="1400" i="1">
                              <a:latin typeface="Cambria Math" panose="02040503050406030204" pitchFamily="18" charset="0"/>
                            </a:rPr>
                          </m:ctrlPr>
                        </m:fPr>
                        <m:num>
                          <m:r>
                            <a:rPr lang="ja-JP" altLang="en-US" sz="1400" i="1">
                              <a:latin typeface="Cambria Math" panose="02040503050406030204" pitchFamily="18" charset="0"/>
                            </a:rPr>
                            <m:t>𝜕</m:t>
                          </m:r>
                        </m:num>
                        <m:den>
                          <m:r>
                            <a:rPr lang="ja-JP" altLang="en-US"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𝑛</m:t>
                              </m:r>
                            </m:e>
                            <m:sub>
                              <m:r>
                                <a:rPr lang="en-US" altLang="ja-JP" sz="1400" i="1">
                                  <a:latin typeface="Cambria Math" panose="02040503050406030204" pitchFamily="18" charset="0"/>
                                </a:rPr>
                                <m:t>𝑖</m:t>
                              </m:r>
                            </m:sub>
                          </m:sSub>
                        </m:den>
                      </m:f>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𝑓</m:t>
                          </m:r>
                        </m:e>
                        <m:sub>
                          <m:r>
                            <a:rPr lang="en-US" altLang="ja-JP" sz="1400" i="1">
                              <a:latin typeface="Cambria Math" panose="02040503050406030204" pitchFamily="18" charset="0"/>
                            </a:rPr>
                            <m:t>𝑗</m:t>
                          </m:r>
                        </m:sub>
                      </m:sSub>
                      <m:d>
                        <m:dPr>
                          <m:ctrlPr>
                            <a:rPr lang="en-US" altLang="ja-JP" sz="1400" i="1">
                              <a:latin typeface="Cambria Math" panose="02040503050406030204" pitchFamily="18" charset="0"/>
                            </a:rPr>
                          </m:ctrlPr>
                        </m:d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𝑛</m:t>
                              </m:r>
                            </m:e>
                          </m:acc>
                        </m:e>
                      </m:d>
                      <m:r>
                        <a:rPr lang="en-US" altLang="ja-JP" sz="1400" i="1">
                          <a:latin typeface="Cambria Math" panose="02040503050406030204" pitchFamily="18" charset="0"/>
                        </a:rPr>
                        <m:t> , </m:t>
                      </m:r>
                      <m:r>
                        <a:rPr lang="en-US" altLang="ja-JP" sz="1400" i="1">
                          <a:latin typeface="Cambria Math" panose="02040503050406030204" pitchFamily="18" charset="0"/>
                        </a:rPr>
                        <m:t>𝑄</m:t>
                      </m:r>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𝑞</m:t>
                          </m:r>
                        </m:e>
                        <m:sub>
                          <m:r>
                            <a:rPr lang="en-US" altLang="ja-JP" sz="1400" i="1">
                              <a:latin typeface="Cambria Math" panose="02040503050406030204" pitchFamily="18" charset="0"/>
                            </a:rPr>
                            <m:t>𝑖𝑗</m:t>
                          </m:r>
                        </m:sub>
                      </m:sSub>
                      <m:r>
                        <a:rPr lang="en-US" altLang="ja-JP" sz="1400" i="1">
                          <a:latin typeface="Cambria Math" panose="02040503050406030204" pitchFamily="18" charset="0"/>
                        </a:rPr>
                        <m:t> : </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𝑞</m:t>
                          </m:r>
                        </m:e>
                        <m:sub>
                          <m:r>
                            <a:rPr lang="en-US" altLang="ja-JP" sz="1400" i="1">
                              <a:latin typeface="Cambria Math" panose="02040503050406030204" pitchFamily="18" charset="0"/>
                            </a:rPr>
                            <m:t>𝑖𝑗</m:t>
                          </m:r>
                        </m:sub>
                      </m:sSub>
                      <m:r>
                        <a:rPr lang="en-US" altLang="ja-JP" sz="1400" i="1">
                          <a:latin typeface="Cambria Math" panose="02040503050406030204" pitchFamily="18" charset="0"/>
                        </a:rPr>
                        <m:t>=</m:t>
                      </m:r>
                      <m:nary>
                        <m:naryPr>
                          <m:chr m:val="∑"/>
                          <m:limLoc m:val="subSup"/>
                          <m:supHide m:val="on"/>
                          <m:ctrlPr>
                            <a:rPr lang="en-US" altLang="ja-JP" sz="1400" i="1">
                              <a:latin typeface="Cambria Math" panose="02040503050406030204" pitchFamily="18" charset="0"/>
                            </a:rPr>
                          </m:ctrlPr>
                        </m:naryPr>
                        <m:sub>
                          <m:r>
                            <m:rPr>
                              <m:brk m:alnAt="9"/>
                            </m:rPr>
                            <a:rPr lang="en-US" altLang="ja-JP" sz="1400" i="1">
                              <a:latin typeface="Cambria Math" panose="02040503050406030204" pitchFamily="18" charset="0"/>
                            </a:rPr>
                            <m:t>𝑚</m:t>
                          </m:r>
                        </m:sub>
                        <m:sup/>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𝑠</m:t>
                              </m:r>
                            </m:e>
                            <m:sub>
                              <m:r>
                                <a:rPr lang="en-US" altLang="ja-JP" sz="1400" i="1">
                                  <a:latin typeface="Cambria Math" panose="02040503050406030204" pitchFamily="18" charset="0"/>
                                </a:rPr>
                                <m:t>𝑖𝑚</m:t>
                              </m:r>
                            </m:sub>
                          </m:sSub>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𝑠</m:t>
                              </m:r>
                            </m:e>
                            <m:sub>
                              <m:r>
                                <a:rPr lang="en-US" altLang="ja-JP" sz="1400" i="1">
                                  <a:latin typeface="Cambria Math" panose="02040503050406030204" pitchFamily="18" charset="0"/>
                                </a:rPr>
                                <m:t>𝑗𝑚</m:t>
                              </m:r>
                            </m:sub>
                          </m:sSub>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𝑓</m:t>
                              </m:r>
                            </m:e>
                            <m:sub>
                              <m:r>
                                <a:rPr lang="en-US" altLang="ja-JP" sz="1400" i="1">
                                  <a:latin typeface="Cambria Math" panose="02040503050406030204" pitchFamily="18" charset="0"/>
                                </a:rPr>
                                <m:t>𝑚</m:t>
                              </m:r>
                            </m:sub>
                          </m:sSub>
                          <m:d>
                            <m:dPr>
                              <m:ctrlPr>
                                <a:rPr lang="en-US" altLang="ja-JP" sz="1400" i="1">
                                  <a:latin typeface="Cambria Math" panose="02040503050406030204" pitchFamily="18" charset="0"/>
                                </a:rPr>
                              </m:ctrlPr>
                            </m:dPr>
                            <m:e>
                              <m:d>
                                <m:dPr>
                                  <m:begChr m:val="⟨"/>
                                  <m:endChr m:val="⟩"/>
                                  <m:ctrlPr>
                                    <a:rPr lang="en-US" altLang="ja-JP" sz="1400" i="1">
                                      <a:latin typeface="Cambria Math" panose="02040503050406030204" pitchFamily="18" charset="0"/>
                                    </a:rPr>
                                  </m:ctrlPr>
                                </m:d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𝑛</m:t>
                                      </m:r>
                                    </m:e>
                                  </m:acc>
                                </m:e>
                              </m:d>
                            </m:e>
                          </m:d>
                        </m:e>
                      </m:nary>
                    </m:oMath>
                  </m:oMathPara>
                </a14:m>
                <a:endParaRPr lang="en-US" altLang="ja-JP" dirty="0"/>
              </a:p>
              <a:p>
                <a:pPr lvl="1"/>
                <a14:m>
                  <m:oMath xmlns:m="http://schemas.openxmlformats.org/officeDocument/2006/math">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𝑗</m:t>
                            </m:r>
                          </m:sub>
                        </m:sSub>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𝑛</m:t>
                                </m:r>
                              </m:e>
                            </m:acc>
                          </m:e>
                        </m:d>
                      </m:e>
                    </m:d>
                    <m:r>
                      <a:rPr lang="ja-JP" altLang="en-US" i="1">
                        <a:latin typeface="Cambria Math" panose="02040503050406030204" pitchFamily="18" charset="0"/>
                      </a:rPr>
                      <m:t>に</m:t>
                    </m:r>
                  </m:oMath>
                </a14:m>
                <a:r>
                  <a:rPr lang="ja-JP" altLang="en-US" i="1" dirty="0" smtClean="0"/>
                  <a:t>ついて</a:t>
                </a:r>
                <a:r>
                  <a:rPr lang="en-US" altLang="ja-JP" dirty="0" smtClean="0"/>
                  <a:t>2</a:t>
                </a:r>
                <a:r>
                  <a:rPr lang="ja-JP" altLang="en-US" i="1" dirty="0" smtClean="0"/>
                  <a:t>次までの非線形性を許容し</a:t>
                </a:r>
                <a:r>
                  <a:rPr lang="en-US" altLang="ja-JP" dirty="0" smtClean="0"/>
                  <a:t>3</a:t>
                </a:r>
                <a:r>
                  <a:rPr lang="ja-JP" altLang="en-US" i="1" dirty="0" smtClean="0"/>
                  <a:t>次以上の</a:t>
                </a:r>
                <a:r>
                  <a:rPr lang="en-US" altLang="ja-JP" dirty="0" err="1" smtClean="0"/>
                  <a:t>Cumulant</a:t>
                </a:r>
                <a:r>
                  <a:rPr lang="ja-JP" altLang="en-US" dirty="0" smtClean="0"/>
                  <a:t>を打ち切ると、</a:t>
                </a:r>
                <a:endParaRPr lang="en-US" altLang="ja-JP" dirty="0" smtClean="0"/>
              </a:p>
              <a:p>
                <a:pPr marL="457200" lvl="1" indent="0">
                  <a:buNone/>
                </a:pPr>
                <a:r>
                  <a:rPr lang="ja-JP" altLang="en-US" dirty="0"/>
                  <a:t>　 </a:t>
                </a:r>
                <a:r>
                  <a:rPr lang="en-US" altLang="ja-JP" dirty="0" smtClean="0"/>
                  <a:t>2</a:t>
                </a:r>
                <a:r>
                  <a:rPr lang="ja-JP" altLang="en-US" i="1" dirty="0" smtClean="0"/>
                  <a:t>次までの</a:t>
                </a:r>
                <a:r>
                  <a:rPr lang="en-US" altLang="ja-JP" dirty="0" err="1" smtClean="0"/>
                  <a:t>Cumulant</a:t>
                </a:r>
                <a:r>
                  <a:rPr lang="ja-JP" altLang="en-US" dirty="0" smtClean="0"/>
                  <a:t>についての閉じた方程式が得られる</a:t>
                </a:r>
                <a:endParaRPr lang="en-US" altLang="ja-JP" dirty="0" smtClean="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3" y="1349828"/>
                <a:ext cx="9722812" cy="5420427"/>
              </a:xfrm>
              <a:blipFill rotWithShape="0">
                <a:blip r:embed="rId3"/>
                <a:stretch>
                  <a:fillRect l="-125" t="-1011" b="-179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37175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③分子の</a:t>
            </a:r>
            <a:r>
              <a:rPr lang="ja-JP" altLang="en-US" dirty="0" smtClean="0"/>
              <a:t>少数性</a:t>
            </a:r>
            <a:r>
              <a:rPr lang="en-US" altLang="ja-JP" dirty="0"/>
              <a:t>(Noise/</a:t>
            </a:r>
            <a:r>
              <a:rPr lang="en-US" altLang="ja-JP" dirty="0">
                <a:solidFill>
                  <a:schemeClr val="accent4"/>
                </a:solidFill>
              </a:rPr>
              <a:t>Discreteness</a:t>
            </a:r>
            <a:r>
              <a:rPr lang="en-US" altLang="ja-JP" dirty="0"/>
              <a:t>)</a:t>
            </a:r>
            <a:endParaRPr kumimoji="1" lang="ja-JP" altLang="en-US" dirty="0"/>
          </a:p>
        </p:txBody>
      </p:sp>
      <p:sp>
        <p:nvSpPr>
          <p:cNvPr id="3" name="コンテンツ プレースホルダー 2"/>
          <p:cNvSpPr>
            <a:spLocks noGrp="1"/>
          </p:cNvSpPr>
          <p:nvPr>
            <p:ph idx="1"/>
          </p:nvPr>
        </p:nvSpPr>
        <p:spPr>
          <a:xfrm>
            <a:off x="677334" y="1349829"/>
            <a:ext cx="6629157" cy="411752"/>
          </a:xfrm>
        </p:spPr>
        <p:txBody>
          <a:bodyPr/>
          <a:lstStyle/>
          <a:p>
            <a:r>
              <a:rPr kumimoji="1" lang="ja-JP" altLang="en-US" dirty="0" smtClean="0"/>
              <a:t>簡単な思考実験を（冨樫祐一 生体の</a:t>
            </a:r>
            <a:r>
              <a:rPr lang="ja-JP" altLang="en-US" dirty="0" smtClean="0"/>
              <a:t>科学 </a:t>
            </a:r>
            <a:r>
              <a:rPr lang="en-US" altLang="ja-JP" dirty="0" smtClean="0"/>
              <a:t>65,450 (2014)</a:t>
            </a:r>
            <a:r>
              <a:rPr kumimoji="1" lang="ja-JP" altLang="en-US" dirty="0" smtClean="0"/>
              <a:t>）</a:t>
            </a:r>
            <a:endParaRPr kumimoji="1" lang="en-US" altLang="ja-JP" dirty="0" smtClean="0"/>
          </a:p>
          <a:p>
            <a:endParaRPr kumimoji="1" lang="en-US" altLang="ja-JP" dirty="0" smtClean="0"/>
          </a:p>
          <a:p>
            <a:endParaRPr kumimoji="1" lang="ja-JP" altLang="en-US" dirty="0"/>
          </a:p>
        </p:txBody>
      </p:sp>
      <p:sp>
        <p:nvSpPr>
          <p:cNvPr id="9" name="円/楕円 8"/>
          <p:cNvSpPr/>
          <p:nvPr/>
        </p:nvSpPr>
        <p:spPr>
          <a:xfrm>
            <a:off x="2693117" y="2888343"/>
            <a:ext cx="643957" cy="4572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dirty="0" smtClean="0"/>
              <a:t>B*</a:t>
            </a:r>
          </a:p>
        </p:txBody>
      </p:sp>
      <p:sp>
        <p:nvSpPr>
          <p:cNvPr id="11" name="円/楕円 10"/>
          <p:cNvSpPr/>
          <p:nvPr/>
        </p:nvSpPr>
        <p:spPr>
          <a:xfrm>
            <a:off x="1350066" y="2888343"/>
            <a:ext cx="616376" cy="4572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dirty="0" smtClean="0"/>
              <a:t>B</a:t>
            </a:r>
          </a:p>
        </p:txBody>
      </p:sp>
      <p:sp>
        <p:nvSpPr>
          <p:cNvPr id="12" name="円/楕円 11"/>
          <p:cNvSpPr/>
          <p:nvPr/>
        </p:nvSpPr>
        <p:spPr>
          <a:xfrm>
            <a:off x="1353452" y="2003878"/>
            <a:ext cx="612990" cy="45193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dirty="0" smtClean="0"/>
              <a:t>A</a:t>
            </a:r>
          </a:p>
        </p:txBody>
      </p:sp>
      <p:sp>
        <p:nvSpPr>
          <p:cNvPr id="13" name="円/楕円 12"/>
          <p:cNvSpPr/>
          <p:nvPr/>
        </p:nvSpPr>
        <p:spPr>
          <a:xfrm>
            <a:off x="2693118" y="2003878"/>
            <a:ext cx="643957" cy="42744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dirty="0"/>
              <a:t>A</a:t>
            </a:r>
            <a:r>
              <a:rPr kumimoji="1" lang="en-US" altLang="ja-JP" sz="2100" dirty="0" smtClean="0"/>
              <a:t>*</a:t>
            </a:r>
          </a:p>
        </p:txBody>
      </p:sp>
      <p:cxnSp>
        <p:nvCxnSpPr>
          <p:cNvPr id="15" name="直線矢印コネクタ 14"/>
          <p:cNvCxnSpPr/>
          <p:nvPr/>
        </p:nvCxnSpPr>
        <p:spPr>
          <a:xfrm>
            <a:off x="2020389" y="2217601"/>
            <a:ext cx="627017"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020389" y="3116943"/>
            <a:ext cx="627017"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333897" y="3805646"/>
            <a:ext cx="627017" cy="37882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2340894" y="4329979"/>
            <a:ext cx="620020" cy="37500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2142309" y="1818494"/>
            <a:ext cx="364202" cy="461665"/>
          </a:xfrm>
          <a:prstGeom prst="rect">
            <a:avLst/>
          </a:prstGeom>
          <a:noFill/>
        </p:spPr>
        <p:txBody>
          <a:bodyPr wrap="none" rtlCol="0">
            <a:spAutoFit/>
          </a:bodyPr>
          <a:lstStyle/>
          <a:p>
            <a:r>
              <a:rPr kumimoji="1" lang="en-US" altLang="ja-JP" sz="2400" dirty="0"/>
              <a:t>α</a:t>
            </a:r>
            <a:endParaRPr kumimoji="1" lang="ja-JP" altLang="en-US" sz="2400" dirty="0"/>
          </a:p>
        </p:txBody>
      </p:sp>
      <p:sp>
        <p:nvSpPr>
          <p:cNvPr id="25" name="テキスト ボックス 24"/>
          <p:cNvSpPr txBox="1"/>
          <p:nvPr/>
        </p:nvSpPr>
        <p:spPr>
          <a:xfrm>
            <a:off x="2123959" y="2696461"/>
            <a:ext cx="364202" cy="461665"/>
          </a:xfrm>
          <a:prstGeom prst="rect">
            <a:avLst/>
          </a:prstGeom>
          <a:noFill/>
        </p:spPr>
        <p:txBody>
          <a:bodyPr wrap="none" rtlCol="0">
            <a:spAutoFit/>
          </a:bodyPr>
          <a:lstStyle/>
          <a:p>
            <a:r>
              <a:rPr kumimoji="1" lang="en-US" altLang="ja-JP" sz="2400" dirty="0"/>
              <a:t>α</a:t>
            </a:r>
            <a:endParaRPr kumimoji="1" lang="ja-JP" altLang="en-US" sz="2400" dirty="0"/>
          </a:p>
        </p:txBody>
      </p:sp>
      <p:sp>
        <p:nvSpPr>
          <p:cNvPr id="31" name="円/楕円 30"/>
          <p:cNvSpPr/>
          <p:nvPr/>
        </p:nvSpPr>
        <p:spPr>
          <a:xfrm>
            <a:off x="3152502" y="3587840"/>
            <a:ext cx="643957" cy="42744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dirty="0"/>
              <a:t>A</a:t>
            </a:r>
            <a:r>
              <a:rPr kumimoji="1" lang="en-US" altLang="ja-JP" sz="2100" dirty="0" smtClean="0"/>
              <a:t>*</a:t>
            </a:r>
          </a:p>
        </p:txBody>
      </p:sp>
      <p:sp>
        <p:nvSpPr>
          <p:cNvPr id="32" name="円/楕円 31"/>
          <p:cNvSpPr/>
          <p:nvPr/>
        </p:nvSpPr>
        <p:spPr>
          <a:xfrm>
            <a:off x="4112140" y="3572963"/>
            <a:ext cx="616376" cy="4572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dirty="0" smtClean="0"/>
              <a:t>B</a:t>
            </a:r>
          </a:p>
        </p:txBody>
      </p:sp>
      <p:sp>
        <p:nvSpPr>
          <p:cNvPr id="33" name="円/楕円 32"/>
          <p:cNvSpPr/>
          <p:nvPr/>
        </p:nvSpPr>
        <p:spPr>
          <a:xfrm>
            <a:off x="3167985" y="4479018"/>
            <a:ext cx="612990" cy="45193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dirty="0" smtClean="0"/>
              <a:t>A</a:t>
            </a:r>
          </a:p>
        </p:txBody>
      </p:sp>
      <p:sp>
        <p:nvSpPr>
          <p:cNvPr id="34" name="円/楕円 33"/>
          <p:cNvSpPr/>
          <p:nvPr/>
        </p:nvSpPr>
        <p:spPr>
          <a:xfrm>
            <a:off x="4116981" y="4466681"/>
            <a:ext cx="643957" cy="4572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dirty="0" smtClean="0"/>
              <a:t>B*</a:t>
            </a:r>
          </a:p>
        </p:txBody>
      </p:sp>
      <p:sp>
        <p:nvSpPr>
          <p:cNvPr id="35" name="テキスト ボックス 34"/>
          <p:cNvSpPr txBox="1"/>
          <p:nvPr/>
        </p:nvSpPr>
        <p:spPr>
          <a:xfrm>
            <a:off x="1130101" y="4085772"/>
            <a:ext cx="441146" cy="400110"/>
          </a:xfrm>
          <a:prstGeom prst="rect">
            <a:avLst/>
          </a:prstGeom>
          <a:noFill/>
        </p:spPr>
        <p:txBody>
          <a:bodyPr wrap="none" rtlCol="0">
            <a:spAutoFit/>
          </a:bodyPr>
          <a:lstStyle/>
          <a:p>
            <a:r>
              <a:rPr kumimoji="1" lang="ja-JP" altLang="en-US" sz="2000" dirty="0"/>
              <a:t>＋</a:t>
            </a:r>
          </a:p>
        </p:txBody>
      </p:sp>
      <p:sp>
        <p:nvSpPr>
          <p:cNvPr id="36" name="テキスト ボックス 35"/>
          <p:cNvSpPr txBox="1"/>
          <p:nvPr/>
        </p:nvSpPr>
        <p:spPr>
          <a:xfrm>
            <a:off x="3728405" y="3594947"/>
            <a:ext cx="441146" cy="400110"/>
          </a:xfrm>
          <a:prstGeom prst="rect">
            <a:avLst/>
          </a:prstGeom>
          <a:noFill/>
        </p:spPr>
        <p:txBody>
          <a:bodyPr wrap="none" rtlCol="0">
            <a:spAutoFit/>
          </a:bodyPr>
          <a:lstStyle/>
          <a:p>
            <a:r>
              <a:rPr kumimoji="1" lang="ja-JP" altLang="en-US" sz="2000" dirty="0"/>
              <a:t>＋</a:t>
            </a:r>
          </a:p>
        </p:txBody>
      </p:sp>
      <p:sp>
        <p:nvSpPr>
          <p:cNvPr id="37" name="テキスト ボックス 36"/>
          <p:cNvSpPr txBox="1"/>
          <p:nvPr/>
        </p:nvSpPr>
        <p:spPr>
          <a:xfrm>
            <a:off x="3728405" y="4538346"/>
            <a:ext cx="441146" cy="400110"/>
          </a:xfrm>
          <a:prstGeom prst="rect">
            <a:avLst/>
          </a:prstGeom>
          <a:noFill/>
        </p:spPr>
        <p:txBody>
          <a:bodyPr wrap="none" rtlCol="0">
            <a:spAutoFit/>
          </a:bodyPr>
          <a:lstStyle/>
          <a:p>
            <a:r>
              <a:rPr kumimoji="1" lang="ja-JP" altLang="en-US" sz="2000" dirty="0"/>
              <a:t>＋</a:t>
            </a:r>
          </a:p>
        </p:txBody>
      </p:sp>
      <p:sp>
        <p:nvSpPr>
          <p:cNvPr id="38" name="テキスト ボックス 37"/>
          <p:cNvSpPr txBox="1"/>
          <p:nvPr/>
        </p:nvSpPr>
        <p:spPr>
          <a:xfrm>
            <a:off x="2401200" y="4462216"/>
            <a:ext cx="351378" cy="461665"/>
          </a:xfrm>
          <a:prstGeom prst="rect">
            <a:avLst/>
          </a:prstGeom>
          <a:noFill/>
        </p:spPr>
        <p:txBody>
          <a:bodyPr wrap="none" rtlCol="0">
            <a:spAutoFit/>
          </a:bodyPr>
          <a:lstStyle/>
          <a:p>
            <a:r>
              <a:rPr kumimoji="1" lang="en-US" altLang="ja-JP" sz="2400" dirty="0" smtClean="0"/>
              <a:t>γ</a:t>
            </a:r>
            <a:endParaRPr kumimoji="1" lang="ja-JP" altLang="en-US" sz="2400" dirty="0"/>
          </a:p>
        </p:txBody>
      </p:sp>
      <p:sp>
        <p:nvSpPr>
          <p:cNvPr id="40" name="テキスト ボックス 39"/>
          <p:cNvSpPr txBox="1"/>
          <p:nvPr/>
        </p:nvSpPr>
        <p:spPr>
          <a:xfrm>
            <a:off x="2401200" y="3533631"/>
            <a:ext cx="351378" cy="461665"/>
          </a:xfrm>
          <a:prstGeom prst="rect">
            <a:avLst/>
          </a:prstGeom>
          <a:noFill/>
        </p:spPr>
        <p:txBody>
          <a:bodyPr wrap="none" rtlCol="0">
            <a:spAutoFit/>
          </a:bodyPr>
          <a:lstStyle/>
          <a:p>
            <a:r>
              <a:rPr kumimoji="1" lang="en-US" altLang="ja-JP" sz="2400" dirty="0" smtClean="0"/>
              <a:t>γ</a:t>
            </a:r>
            <a:endParaRPr kumimoji="1" lang="ja-JP" altLang="en-US" sz="2400" dirty="0"/>
          </a:p>
        </p:txBody>
      </p:sp>
      <mc:AlternateContent xmlns:mc="http://schemas.openxmlformats.org/markup-compatibility/2006" xmlns:a14="http://schemas.microsoft.com/office/drawing/2010/main">
        <mc:Choice Requires="a14">
          <p:sp>
            <p:nvSpPr>
              <p:cNvPr id="41" name="コンテンツ プレースホルダー 2"/>
              <p:cNvSpPr txBox="1">
                <a:spLocks/>
              </p:cNvSpPr>
              <p:nvPr/>
            </p:nvSpPr>
            <p:spPr>
              <a:xfrm>
                <a:off x="5064522" y="1761582"/>
                <a:ext cx="4396087" cy="23241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sz="1500" dirty="0" smtClean="0"/>
                  <a:t>[A]total=[B]total=1</a:t>
                </a:r>
                <a:endParaRPr lang="en-US" altLang="ja-JP" sz="1600" dirty="0" smtClean="0"/>
              </a:p>
              <a:p>
                <a:r>
                  <a:rPr lang="ja-JP" altLang="en-US" sz="1600" dirty="0"/>
                  <a:t>反応速度方程式は</a:t>
                </a:r>
                <a:endParaRPr lang="en-US" altLang="ja-JP" sz="1600" dirty="0"/>
              </a:p>
              <a:p>
                <a:pPr marL="0" indent="0">
                  <a:buNone/>
                </a:pPr>
                <a:r>
                  <a:rPr lang="en-US" altLang="ja-JP" sz="1600" dirty="0" smtClean="0"/>
                  <a:t>	</a:t>
                </a:r>
                <a14:m>
                  <m:oMath xmlns:m="http://schemas.openxmlformats.org/officeDocument/2006/math">
                    <m:f>
                      <m:fPr>
                        <m:ctrlPr>
                          <a:rPr lang="en-US" altLang="ja-JP" sz="1400" i="1" smtClean="0">
                            <a:latin typeface="Cambria Math" panose="02040503050406030204" pitchFamily="18" charset="0"/>
                          </a:rPr>
                        </m:ctrlPr>
                      </m:fPr>
                      <m:num>
                        <m:r>
                          <a:rPr lang="en-US" altLang="ja-JP" sz="1400" b="0" i="1" smtClean="0">
                            <a:latin typeface="Cambria Math" panose="02040503050406030204" pitchFamily="18" charset="0"/>
                          </a:rPr>
                          <m:t>𝑑</m:t>
                        </m:r>
                      </m:num>
                      <m:den>
                        <m:r>
                          <a:rPr lang="en-US" altLang="ja-JP" sz="1400" b="0" i="1" smtClean="0">
                            <a:latin typeface="Cambria Math" panose="02040503050406030204" pitchFamily="18" charset="0"/>
                          </a:rPr>
                          <m:t>𝑑𝑡</m:t>
                        </m:r>
                      </m:den>
                    </m:f>
                    <m:d>
                      <m:dPr>
                        <m:begChr m:val="["/>
                        <m:endChr m:val="]"/>
                        <m:ctrlPr>
                          <a:rPr lang="en-US" altLang="ja-JP" sz="1400" b="0" i="1" smtClean="0">
                            <a:latin typeface="Cambria Math" panose="02040503050406030204" pitchFamily="18" charset="0"/>
                          </a:rPr>
                        </m:ctrlPr>
                      </m:dPr>
                      <m:e>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𝐴</m:t>
                            </m:r>
                          </m:e>
                          <m:sup>
                            <m:r>
                              <a:rPr lang="en-US" altLang="ja-JP" sz="1400" b="0" i="1" smtClean="0">
                                <a:latin typeface="Cambria Math" panose="02040503050406030204" pitchFamily="18" charset="0"/>
                              </a:rPr>
                              <m:t>∗</m:t>
                            </m:r>
                          </m:sup>
                        </m:sSup>
                      </m:e>
                    </m:d>
                    <m:r>
                      <a:rPr lang="en-US" altLang="ja-JP" sz="1400" b="0" i="1" smtClean="0">
                        <a:latin typeface="Cambria Math" panose="02040503050406030204" pitchFamily="18" charset="0"/>
                      </a:rPr>
                      <m:t>=</m:t>
                    </m:r>
                    <m:r>
                      <m:rPr>
                        <m:sty m:val="p"/>
                      </m:rPr>
                      <a:rPr lang="en-US" altLang="ja-JP" sz="1400" i="1">
                        <a:latin typeface="Cambria Math" panose="02040503050406030204" pitchFamily="18" charset="0"/>
                      </a:rPr>
                      <m:t>α</m:t>
                    </m:r>
                    <m:d>
                      <m:dPr>
                        <m:begChr m:val="["/>
                        <m:endChr m:val="]"/>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𝐴</m:t>
                        </m:r>
                      </m:e>
                    </m:d>
                    <m:r>
                      <a:rPr lang="en-US" altLang="ja-JP" sz="1400" b="0" i="1" smtClean="0">
                        <a:latin typeface="Cambria Math" panose="02040503050406030204" pitchFamily="18" charset="0"/>
                      </a:rPr>
                      <m:t>−</m:t>
                    </m:r>
                    <m:r>
                      <m:rPr>
                        <m:sty m:val="p"/>
                      </m:rPr>
                      <a:rPr lang="en-US" altLang="ja-JP" sz="1400" i="1">
                        <a:latin typeface="Cambria Math" panose="02040503050406030204" pitchFamily="18" charset="0"/>
                      </a:rPr>
                      <m:t>γ</m:t>
                    </m:r>
                    <m:d>
                      <m:dPr>
                        <m:begChr m:val="["/>
                        <m:endChr m:val="]"/>
                        <m:ctrlPr>
                          <a:rPr lang="en-US" altLang="ja-JP" sz="1400" b="0" i="1" smtClean="0">
                            <a:latin typeface="Cambria Math" panose="02040503050406030204" pitchFamily="18" charset="0"/>
                          </a:rPr>
                        </m:ctrlPr>
                      </m:dPr>
                      <m:e>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𝐴</m:t>
                            </m:r>
                          </m:e>
                          <m:sup>
                            <m:r>
                              <a:rPr lang="en-US" altLang="ja-JP" sz="1400" b="0" i="1" smtClean="0">
                                <a:latin typeface="Cambria Math" panose="02040503050406030204" pitchFamily="18" charset="0"/>
                              </a:rPr>
                              <m:t>∗</m:t>
                            </m:r>
                          </m:sup>
                        </m:sSup>
                      </m:e>
                    </m:d>
                    <m:d>
                      <m:dPr>
                        <m:begChr m:val="["/>
                        <m:endChr m:val="]"/>
                        <m:ctrlPr>
                          <a:rPr lang="en-US" altLang="ja-JP" sz="1400" b="0" i="1" smtClean="0">
                            <a:latin typeface="Cambria Math" panose="02040503050406030204" pitchFamily="18" charset="0"/>
                          </a:rPr>
                        </m:ctrlPr>
                      </m:dPr>
                      <m:e>
                        <m:sSup>
                          <m:sSupPr>
                            <m:ctrlPr>
                              <a:rPr lang="en-US" altLang="ja-JP" sz="1400" b="0" i="1" smtClean="0">
                                <a:latin typeface="Cambria Math" panose="02040503050406030204" pitchFamily="18" charset="0"/>
                              </a:rPr>
                            </m:ctrlPr>
                          </m:sSupPr>
                          <m:e>
                            <m:r>
                              <a:rPr lang="en-US" altLang="ja-JP" sz="1400" b="0" i="1" smtClean="0">
                                <a:latin typeface="Cambria Math" panose="02040503050406030204" pitchFamily="18" charset="0"/>
                              </a:rPr>
                              <m:t>𝐵</m:t>
                            </m:r>
                          </m:e>
                          <m:sup>
                            <m:r>
                              <a:rPr lang="en-US" altLang="ja-JP" sz="1400" b="0" i="1" smtClean="0">
                                <a:latin typeface="Cambria Math" panose="02040503050406030204" pitchFamily="18" charset="0"/>
                              </a:rPr>
                              <m:t>∗</m:t>
                            </m:r>
                          </m:sup>
                        </m:sSup>
                      </m:e>
                    </m:d>
                  </m:oMath>
                </a14:m>
                <a:endParaRPr lang="en-US" altLang="ja-JP" sz="1400" dirty="0" smtClean="0"/>
              </a:p>
              <a:p>
                <a:pPr marL="0" indent="0">
                  <a:buNone/>
                </a:pPr>
                <a:r>
                  <a:rPr lang="en-US" altLang="ja-JP" sz="1400" dirty="0" smtClean="0"/>
                  <a:t>	</a:t>
                </a:r>
                <a14:m>
                  <m:oMath xmlns:m="http://schemas.openxmlformats.org/officeDocument/2006/math">
                    <m:f>
                      <m:fPr>
                        <m:ctrlPr>
                          <a:rPr lang="en-US" altLang="ja-JP" sz="1400" i="1">
                            <a:latin typeface="Cambria Math" panose="02040503050406030204" pitchFamily="18" charset="0"/>
                          </a:rPr>
                        </m:ctrlPr>
                      </m:fPr>
                      <m:num>
                        <m:r>
                          <a:rPr lang="en-US" altLang="ja-JP" sz="1400" i="1">
                            <a:latin typeface="Cambria Math" panose="02040503050406030204" pitchFamily="18" charset="0"/>
                          </a:rPr>
                          <m:t>𝑑</m:t>
                        </m:r>
                      </m:num>
                      <m:den>
                        <m:r>
                          <a:rPr lang="en-US" altLang="ja-JP" sz="1400" i="1">
                            <a:latin typeface="Cambria Math" panose="02040503050406030204" pitchFamily="18" charset="0"/>
                          </a:rPr>
                          <m:t>𝑑𝑡</m:t>
                        </m:r>
                      </m:den>
                    </m:f>
                    <m:d>
                      <m:dPr>
                        <m:begChr m:val="["/>
                        <m:endChr m:val="]"/>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r>
                              <a:rPr lang="en-US" altLang="ja-JP" sz="1400" b="0" i="1" smtClean="0">
                                <a:latin typeface="Cambria Math" panose="02040503050406030204" pitchFamily="18" charset="0"/>
                              </a:rPr>
                              <m:t>𝐵</m:t>
                            </m:r>
                          </m:e>
                          <m:sup>
                            <m:r>
                              <a:rPr lang="en-US" altLang="ja-JP" sz="1400" i="1">
                                <a:latin typeface="Cambria Math" panose="02040503050406030204" pitchFamily="18" charset="0"/>
                              </a:rPr>
                              <m:t>∗</m:t>
                            </m:r>
                          </m:sup>
                        </m:sSup>
                      </m:e>
                    </m:d>
                    <m:r>
                      <a:rPr lang="en-US" altLang="ja-JP" sz="1400" i="1">
                        <a:latin typeface="Cambria Math" panose="02040503050406030204" pitchFamily="18" charset="0"/>
                      </a:rPr>
                      <m:t>=</m:t>
                    </m:r>
                    <m:r>
                      <m:rPr>
                        <m:sty m:val="p"/>
                      </m:rPr>
                      <a:rPr lang="en-US" altLang="ja-JP" sz="1400" i="1">
                        <a:latin typeface="Cambria Math" panose="02040503050406030204" pitchFamily="18" charset="0"/>
                      </a:rPr>
                      <m:t>α</m:t>
                    </m:r>
                    <m:d>
                      <m:dPr>
                        <m:begChr m:val="["/>
                        <m:endChr m:val="]"/>
                        <m:ctrlPr>
                          <a:rPr lang="en-US" altLang="ja-JP" sz="1400" i="1">
                            <a:latin typeface="Cambria Math" panose="02040503050406030204" pitchFamily="18" charset="0"/>
                          </a:rPr>
                        </m:ctrlPr>
                      </m:dPr>
                      <m:e>
                        <m:r>
                          <a:rPr lang="en-US" altLang="ja-JP" sz="1400" b="0" i="1" smtClean="0">
                            <a:latin typeface="Cambria Math" panose="02040503050406030204" pitchFamily="18" charset="0"/>
                          </a:rPr>
                          <m:t>𝐵</m:t>
                        </m:r>
                      </m:e>
                    </m:d>
                    <m:r>
                      <a:rPr lang="en-US" altLang="ja-JP" sz="1400" i="1">
                        <a:latin typeface="Cambria Math" panose="02040503050406030204" pitchFamily="18" charset="0"/>
                      </a:rPr>
                      <m:t>−</m:t>
                    </m:r>
                    <m:r>
                      <m:rPr>
                        <m:sty m:val="p"/>
                      </m:rPr>
                      <a:rPr lang="en-US" altLang="ja-JP" sz="1400" i="1">
                        <a:latin typeface="Cambria Math" panose="02040503050406030204" pitchFamily="18" charset="0"/>
                      </a:rPr>
                      <m:t>γ</m:t>
                    </m:r>
                    <m:d>
                      <m:dPr>
                        <m:begChr m:val="["/>
                        <m:endChr m:val="]"/>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𝐴</m:t>
                            </m:r>
                          </m:e>
                          <m:sup>
                            <m:r>
                              <a:rPr lang="en-US" altLang="ja-JP" sz="1400" i="1">
                                <a:latin typeface="Cambria Math" panose="02040503050406030204" pitchFamily="18" charset="0"/>
                              </a:rPr>
                              <m:t>∗</m:t>
                            </m:r>
                          </m:sup>
                        </m:sSup>
                      </m:e>
                    </m:d>
                    <m:d>
                      <m:dPr>
                        <m:begChr m:val="["/>
                        <m:endChr m:val="]"/>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𝐵</m:t>
                            </m:r>
                          </m:e>
                          <m:sup>
                            <m:r>
                              <a:rPr lang="en-US" altLang="ja-JP" sz="1400" i="1">
                                <a:latin typeface="Cambria Math" panose="02040503050406030204" pitchFamily="18" charset="0"/>
                              </a:rPr>
                              <m:t>∗</m:t>
                            </m:r>
                          </m:sup>
                        </m:sSup>
                      </m:e>
                    </m:d>
                  </m:oMath>
                </a14:m>
                <a:endParaRPr lang="en-US" altLang="ja-JP" sz="1600" dirty="0"/>
              </a:p>
              <a:p>
                <a:r>
                  <a:rPr lang="en-US" altLang="ja-JP" sz="1500" dirty="0" smtClean="0"/>
                  <a:t>α=0.0025 , γ=0.95 </a:t>
                </a:r>
                <a:r>
                  <a:rPr lang="ja-JP" altLang="en-US" sz="1600" dirty="0" smtClean="0"/>
                  <a:t>として定常状態は</a:t>
                </a:r>
                <a:endParaRPr lang="en-US" altLang="ja-JP" sz="1600" dirty="0" smtClean="0"/>
              </a:p>
              <a:p>
                <a:pPr marL="0" indent="0">
                  <a:buNone/>
                </a:pPr>
                <a:r>
                  <a:rPr lang="en-US" altLang="ja-JP" sz="1600" dirty="0"/>
                  <a:t>	</a:t>
                </a:r>
                <a:r>
                  <a:rPr lang="en-US" altLang="ja-JP" sz="1500" dirty="0" smtClean="0"/>
                  <a:t>[A]=[B]=0.95, [A*]=[B*]=0.05</a:t>
                </a:r>
                <a:endParaRPr lang="ja-JP" altLang="en-US" sz="1500" dirty="0"/>
              </a:p>
            </p:txBody>
          </p:sp>
        </mc:Choice>
        <mc:Fallback xmlns="">
          <p:sp>
            <p:nvSpPr>
              <p:cNvPr id="41" name="コンテンツ プレースホルダー 2"/>
              <p:cNvSpPr txBox="1">
                <a:spLocks noRot="1" noChangeAspect="1" noMove="1" noResize="1" noEditPoints="1" noAdjustHandles="1" noChangeArrowheads="1" noChangeShapeType="1" noTextEdit="1"/>
              </p:cNvSpPr>
              <p:nvPr/>
            </p:nvSpPr>
            <p:spPr>
              <a:xfrm>
                <a:off x="5064522" y="1761582"/>
                <a:ext cx="4396087" cy="2324190"/>
              </a:xfrm>
              <a:prstGeom prst="rect">
                <a:avLst/>
              </a:prstGeom>
              <a:blipFill rotWithShape="0">
                <a:blip r:embed="rId3"/>
                <a:stretch>
                  <a:fillRect l="-139" t="-525" b="-1837"/>
                </a:stretch>
              </a:blipFill>
            </p:spPr>
            <p:txBody>
              <a:bodyPr/>
              <a:lstStyle/>
              <a:p>
                <a:r>
                  <a:rPr lang="ja-JP" altLang="en-US">
                    <a:noFill/>
                  </a:rPr>
                  <a:t> </a:t>
                </a:r>
              </a:p>
            </p:txBody>
          </p:sp>
        </mc:Fallback>
      </mc:AlternateContent>
      <p:sp>
        <p:nvSpPr>
          <p:cNvPr id="42" name="テキスト ボックス 41"/>
          <p:cNvSpPr txBox="1"/>
          <p:nvPr/>
        </p:nvSpPr>
        <p:spPr>
          <a:xfrm>
            <a:off x="3451075" y="2280159"/>
            <a:ext cx="865295" cy="830997"/>
          </a:xfrm>
          <a:prstGeom prst="rect">
            <a:avLst/>
          </a:prstGeom>
          <a:noFill/>
        </p:spPr>
        <p:txBody>
          <a:bodyPr wrap="square" rtlCol="0">
            <a:spAutoFit/>
          </a:bodyPr>
          <a:lstStyle/>
          <a:p>
            <a:r>
              <a:rPr kumimoji="1" lang="ja-JP" altLang="en-US" sz="1600" dirty="0" smtClean="0">
                <a:solidFill>
                  <a:srgbClr val="FF0000"/>
                </a:solidFill>
              </a:rPr>
              <a:t>一定の確率で活性化</a:t>
            </a:r>
            <a:endParaRPr kumimoji="1" lang="ja-JP" altLang="en-US" sz="1600" dirty="0">
              <a:solidFill>
                <a:srgbClr val="FF0000"/>
              </a:solidFill>
            </a:endParaRPr>
          </a:p>
        </p:txBody>
      </p:sp>
      <p:sp>
        <p:nvSpPr>
          <p:cNvPr id="43" name="テキスト ボックス 42"/>
          <p:cNvSpPr txBox="1"/>
          <p:nvPr/>
        </p:nvSpPr>
        <p:spPr>
          <a:xfrm>
            <a:off x="440060" y="4630667"/>
            <a:ext cx="1820011" cy="830997"/>
          </a:xfrm>
          <a:prstGeom prst="rect">
            <a:avLst/>
          </a:prstGeom>
          <a:noFill/>
        </p:spPr>
        <p:txBody>
          <a:bodyPr wrap="square" rtlCol="0">
            <a:spAutoFit/>
          </a:bodyPr>
          <a:lstStyle/>
          <a:p>
            <a:r>
              <a:rPr kumimoji="1" lang="ja-JP" altLang="en-US" sz="1600" dirty="0" smtClean="0">
                <a:solidFill>
                  <a:srgbClr val="FF0000"/>
                </a:solidFill>
              </a:rPr>
              <a:t>ぶつかる</a:t>
            </a:r>
            <a:r>
              <a:rPr kumimoji="1" lang="ja-JP" altLang="en-US" sz="1600" dirty="0">
                <a:solidFill>
                  <a:srgbClr val="FF0000"/>
                </a:solidFill>
              </a:rPr>
              <a:t>と</a:t>
            </a:r>
            <a:endParaRPr kumimoji="1" lang="en-US" altLang="ja-JP" sz="1600" dirty="0" smtClean="0">
              <a:solidFill>
                <a:srgbClr val="FF0000"/>
              </a:solidFill>
            </a:endParaRPr>
          </a:p>
          <a:p>
            <a:r>
              <a:rPr kumimoji="1" lang="ja-JP" altLang="en-US" sz="1600" dirty="0" smtClean="0">
                <a:solidFill>
                  <a:srgbClr val="FF0000"/>
                </a:solidFill>
              </a:rPr>
              <a:t>等しく一定の確率でどちらかが勝つ</a:t>
            </a:r>
            <a:endParaRPr kumimoji="1" lang="ja-JP" altLang="en-US" sz="1600" dirty="0">
              <a:solidFill>
                <a:srgbClr val="FF0000"/>
              </a:solidFill>
            </a:endParaRPr>
          </a:p>
        </p:txBody>
      </p:sp>
      <p:sp>
        <p:nvSpPr>
          <p:cNvPr id="44" name="円/楕円 43"/>
          <p:cNvSpPr/>
          <p:nvPr/>
        </p:nvSpPr>
        <p:spPr>
          <a:xfrm>
            <a:off x="1521937" y="4031887"/>
            <a:ext cx="643957" cy="4572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dirty="0" smtClean="0"/>
              <a:t>B*</a:t>
            </a:r>
          </a:p>
        </p:txBody>
      </p:sp>
      <p:sp>
        <p:nvSpPr>
          <p:cNvPr id="45" name="円/楕円 44"/>
          <p:cNvSpPr/>
          <p:nvPr/>
        </p:nvSpPr>
        <p:spPr>
          <a:xfrm>
            <a:off x="529819" y="4034402"/>
            <a:ext cx="643957" cy="42744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dirty="0"/>
              <a:t>A</a:t>
            </a:r>
            <a:r>
              <a:rPr kumimoji="1" lang="en-US" altLang="ja-JP" sz="2100" dirty="0" smtClean="0"/>
              <a:t>*</a:t>
            </a:r>
          </a:p>
        </p:txBody>
      </p:sp>
      <p:sp>
        <p:nvSpPr>
          <p:cNvPr id="48" name="フローチャート: 磁気ディスク 47"/>
          <p:cNvSpPr/>
          <p:nvPr/>
        </p:nvSpPr>
        <p:spPr>
          <a:xfrm>
            <a:off x="5164181" y="5108967"/>
            <a:ext cx="1541419" cy="169817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5249309" y="4181871"/>
            <a:ext cx="1359668" cy="830997"/>
          </a:xfrm>
          <a:prstGeom prst="rect">
            <a:avLst/>
          </a:prstGeom>
          <a:noFill/>
          <a:ln w="19050">
            <a:solidFill>
              <a:srgbClr val="208463"/>
            </a:solidFill>
          </a:ln>
        </p:spPr>
        <p:txBody>
          <a:bodyPr wrap="none" rtlCol="0">
            <a:spAutoFit/>
          </a:bodyPr>
          <a:lstStyle/>
          <a:p>
            <a:r>
              <a:rPr kumimoji="1" lang="en-US" altLang="ja-JP" sz="1600" dirty="0" smtClean="0"/>
              <a:t>A×10000</a:t>
            </a:r>
            <a:r>
              <a:rPr kumimoji="1" lang="ja-JP" altLang="en-US" sz="1600" dirty="0" smtClean="0"/>
              <a:t>個</a:t>
            </a:r>
            <a:endParaRPr kumimoji="1" lang="en-US" altLang="ja-JP" sz="1600" dirty="0" smtClean="0"/>
          </a:p>
          <a:p>
            <a:r>
              <a:rPr kumimoji="1" lang="en-US" altLang="ja-JP" sz="1600" dirty="0" smtClean="0"/>
              <a:t>B×10000</a:t>
            </a:r>
            <a:r>
              <a:rPr kumimoji="1" lang="ja-JP" altLang="en-US" sz="1600" dirty="0" smtClean="0"/>
              <a:t>個</a:t>
            </a:r>
            <a:endParaRPr kumimoji="1" lang="en-US" altLang="ja-JP" sz="1600" dirty="0" smtClean="0"/>
          </a:p>
          <a:p>
            <a:r>
              <a:rPr kumimoji="1" lang="ja-JP" altLang="en-US" sz="1600" dirty="0" smtClean="0"/>
              <a:t>体積</a:t>
            </a:r>
            <a:r>
              <a:rPr kumimoji="1" lang="en-US" altLang="ja-JP" sz="1600" dirty="0" smtClean="0"/>
              <a:t>V=10000</a:t>
            </a:r>
            <a:endParaRPr kumimoji="1" lang="ja-JP" altLang="en-US" sz="1600" dirty="0"/>
          </a:p>
        </p:txBody>
      </p:sp>
      <p:sp>
        <p:nvSpPr>
          <p:cNvPr id="50" name="右矢印 49"/>
          <p:cNvSpPr/>
          <p:nvPr/>
        </p:nvSpPr>
        <p:spPr>
          <a:xfrm>
            <a:off x="6935949" y="4605944"/>
            <a:ext cx="226767" cy="1263620"/>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ローチャート: 磁気ディスク 50"/>
          <p:cNvSpPr/>
          <p:nvPr/>
        </p:nvSpPr>
        <p:spPr>
          <a:xfrm>
            <a:off x="7635960" y="5112383"/>
            <a:ext cx="245297" cy="349281"/>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ローチャート: 磁気ディスク 51"/>
          <p:cNvSpPr/>
          <p:nvPr/>
        </p:nvSpPr>
        <p:spPr>
          <a:xfrm>
            <a:off x="8032200" y="5108967"/>
            <a:ext cx="245297" cy="349281"/>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ローチャート: 磁気ディスク 52"/>
          <p:cNvSpPr/>
          <p:nvPr/>
        </p:nvSpPr>
        <p:spPr>
          <a:xfrm>
            <a:off x="9014185" y="5108966"/>
            <a:ext cx="245297" cy="349281"/>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ローチャート: 磁気ディスク 53"/>
          <p:cNvSpPr/>
          <p:nvPr/>
        </p:nvSpPr>
        <p:spPr>
          <a:xfrm>
            <a:off x="7635960" y="6388188"/>
            <a:ext cx="245297" cy="349281"/>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ローチャート: 磁気ディスク 54"/>
          <p:cNvSpPr/>
          <p:nvPr/>
        </p:nvSpPr>
        <p:spPr>
          <a:xfrm>
            <a:off x="9014184" y="6388188"/>
            <a:ext cx="245297" cy="349281"/>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8426700" y="5113013"/>
            <a:ext cx="524503"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57" name="テキスト ボックス 56"/>
          <p:cNvSpPr txBox="1"/>
          <p:nvPr/>
        </p:nvSpPr>
        <p:spPr>
          <a:xfrm rot="2515521">
            <a:off x="7949079" y="5634868"/>
            <a:ext cx="694421"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58" name="テキスト ボックス 57"/>
          <p:cNvSpPr txBox="1"/>
          <p:nvPr/>
        </p:nvSpPr>
        <p:spPr>
          <a:xfrm rot="5400000">
            <a:off x="7558374" y="5684898"/>
            <a:ext cx="524503"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59" name="テキスト ボックス 58"/>
          <p:cNvSpPr txBox="1"/>
          <p:nvPr/>
        </p:nvSpPr>
        <p:spPr>
          <a:xfrm>
            <a:off x="7408616" y="4186291"/>
            <a:ext cx="1037463" cy="830997"/>
          </a:xfrm>
          <a:prstGeom prst="rect">
            <a:avLst/>
          </a:prstGeom>
          <a:noFill/>
          <a:ln w="19050">
            <a:solidFill>
              <a:srgbClr val="FF0000"/>
            </a:solidFill>
          </a:ln>
        </p:spPr>
        <p:txBody>
          <a:bodyPr wrap="none" rtlCol="0">
            <a:spAutoFit/>
          </a:bodyPr>
          <a:lstStyle/>
          <a:p>
            <a:r>
              <a:rPr kumimoji="1" lang="en-US" altLang="ja-JP" sz="1600" dirty="0" smtClean="0"/>
              <a:t>A×10</a:t>
            </a:r>
            <a:r>
              <a:rPr kumimoji="1" lang="ja-JP" altLang="en-US" sz="1600" dirty="0" smtClean="0"/>
              <a:t>個</a:t>
            </a:r>
            <a:endParaRPr kumimoji="1" lang="en-US" altLang="ja-JP" sz="1600" dirty="0" smtClean="0"/>
          </a:p>
          <a:p>
            <a:r>
              <a:rPr kumimoji="1" lang="en-US" altLang="ja-JP" sz="1600" dirty="0" smtClean="0"/>
              <a:t>B×10</a:t>
            </a:r>
            <a:r>
              <a:rPr kumimoji="1" lang="ja-JP" altLang="en-US" sz="1600" dirty="0" smtClean="0"/>
              <a:t>個</a:t>
            </a:r>
            <a:endParaRPr kumimoji="1" lang="en-US" altLang="ja-JP" sz="1600" dirty="0" smtClean="0"/>
          </a:p>
          <a:p>
            <a:r>
              <a:rPr kumimoji="1" lang="ja-JP" altLang="en-US" sz="1600" dirty="0" smtClean="0"/>
              <a:t>体積</a:t>
            </a:r>
            <a:r>
              <a:rPr kumimoji="1" lang="en-US" altLang="ja-JP" sz="1600" dirty="0" smtClean="0"/>
              <a:t>V=10</a:t>
            </a:r>
            <a:endParaRPr kumimoji="1" lang="ja-JP" altLang="en-US" sz="1600" dirty="0"/>
          </a:p>
        </p:txBody>
      </p:sp>
      <p:sp>
        <p:nvSpPr>
          <p:cNvPr id="60" name="テキスト ボックス 59"/>
          <p:cNvSpPr txBox="1"/>
          <p:nvPr/>
        </p:nvSpPr>
        <p:spPr>
          <a:xfrm>
            <a:off x="8481804" y="4432417"/>
            <a:ext cx="1951175" cy="584775"/>
          </a:xfrm>
          <a:prstGeom prst="rect">
            <a:avLst/>
          </a:prstGeom>
          <a:noFill/>
        </p:spPr>
        <p:txBody>
          <a:bodyPr wrap="none" rtlCol="0">
            <a:spAutoFit/>
          </a:bodyPr>
          <a:lstStyle/>
          <a:p>
            <a:r>
              <a:rPr kumimoji="1" lang="en-US" altLang="ja-JP" sz="1600" b="1" dirty="0" smtClean="0"/>
              <a:t>×1000</a:t>
            </a:r>
            <a:r>
              <a:rPr kumimoji="1" lang="ja-JP" altLang="en-US" sz="1600" b="1" dirty="0" smtClean="0"/>
              <a:t>個</a:t>
            </a:r>
            <a:endParaRPr kumimoji="1" lang="en-US" altLang="ja-JP" sz="1600" b="1" dirty="0" smtClean="0"/>
          </a:p>
          <a:p>
            <a:r>
              <a:rPr kumimoji="1" lang="ja-JP" altLang="en-US" sz="1600" dirty="0"/>
              <a:t>　</a:t>
            </a:r>
            <a:r>
              <a:rPr kumimoji="1" lang="ja-JP" altLang="en-US" sz="1600" dirty="0" smtClean="0"/>
              <a:t>　</a:t>
            </a:r>
            <a:r>
              <a:rPr kumimoji="1" lang="ja-JP" altLang="en-US" sz="1600" b="1" dirty="0" smtClean="0"/>
              <a:t>の容器に分割</a:t>
            </a:r>
            <a:r>
              <a:rPr kumimoji="1" lang="en-US" altLang="ja-JP" sz="1600" b="1" dirty="0" smtClean="0"/>
              <a:t>‼</a:t>
            </a:r>
            <a:endParaRPr kumimoji="1" lang="ja-JP" altLang="en-US" sz="1600" b="1" dirty="0"/>
          </a:p>
        </p:txBody>
      </p:sp>
      <p:sp>
        <p:nvSpPr>
          <p:cNvPr id="61" name="テキスト ボックス 60"/>
          <p:cNvSpPr txBox="1"/>
          <p:nvPr/>
        </p:nvSpPr>
        <p:spPr>
          <a:xfrm>
            <a:off x="8145537" y="6324920"/>
            <a:ext cx="694421"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62" name="テキスト ボックス 61"/>
          <p:cNvSpPr txBox="1"/>
          <p:nvPr/>
        </p:nvSpPr>
        <p:spPr>
          <a:xfrm rot="5400000">
            <a:off x="8928485" y="5686292"/>
            <a:ext cx="524503" cy="369332"/>
          </a:xfrm>
          <a:prstGeom prst="rect">
            <a:avLst/>
          </a:prstGeom>
          <a:noFill/>
        </p:spPr>
        <p:txBody>
          <a:bodyPr wrap="none" rtlCol="0">
            <a:spAutoFit/>
          </a:bodyPr>
          <a:lstStyle/>
          <a:p>
            <a:r>
              <a:rPr kumimoji="1" lang="en-US" altLang="ja-JP" dirty="0" smtClean="0"/>
              <a:t>……</a:t>
            </a:r>
            <a:endParaRPr kumimoji="1" lang="ja-JP" altLang="en-US" dirty="0"/>
          </a:p>
        </p:txBody>
      </p:sp>
    </p:spTree>
    <p:extLst>
      <p:ext uri="{BB962C8B-B14F-4D97-AF65-F5344CB8AC3E}">
        <p14:creationId xmlns:p14="http://schemas.microsoft.com/office/powerpoint/2010/main" val="39061913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414415" cy="736715"/>
          </a:xfrm>
        </p:spPr>
        <p:txBody>
          <a:bodyPr/>
          <a:lstStyle/>
          <a:p>
            <a:r>
              <a:rPr lang="ja-JP" altLang="en-US" dirty="0"/>
              <a:t>③分子の</a:t>
            </a:r>
            <a:r>
              <a:rPr lang="ja-JP" altLang="en-US" dirty="0" smtClean="0"/>
              <a:t>少数性</a:t>
            </a:r>
            <a:r>
              <a:rPr lang="en-US" altLang="ja-JP" dirty="0"/>
              <a:t>(Noise/</a:t>
            </a:r>
            <a:r>
              <a:rPr lang="en-US" altLang="ja-JP" dirty="0">
                <a:solidFill>
                  <a:schemeClr val="accent4"/>
                </a:solidFill>
              </a:rPr>
              <a:t>Discreteness</a:t>
            </a:r>
            <a:r>
              <a:rPr lang="en-US" altLang="ja-JP" dirty="0"/>
              <a:t>)</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4722330" y="1518780"/>
                <a:ext cx="5057396" cy="5204238"/>
              </a:xfrm>
            </p:spPr>
            <p:txBody>
              <a:bodyPr>
                <a:normAutofit/>
              </a:bodyPr>
              <a:lstStyle/>
              <a:p>
                <a:r>
                  <a:rPr kumimoji="1" lang="ja-JP" altLang="en-US" sz="2200" b="1" dirty="0" smtClean="0">
                    <a:solidFill>
                      <a:schemeClr val="accent4"/>
                    </a:solidFill>
                  </a:rPr>
                  <a:t>数の離散性</a:t>
                </a:r>
                <a:endParaRPr kumimoji="1" lang="en-US" altLang="ja-JP" sz="2200" b="1" dirty="0" smtClean="0">
                  <a:solidFill>
                    <a:schemeClr val="accent4"/>
                  </a:solidFill>
                </a:endParaRPr>
              </a:p>
              <a:p>
                <a:pPr lvl="1"/>
                <a:r>
                  <a:rPr kumimoji="1" lang="ja-JP" altLang="en-US" sz="1800" dirty="0" smtClean="0">
                    <a:solidFill>
                      <a:srgbClr val="FF0000"/>
                    </a:solidFill>
                  </a:rPr>
                  <a:t>個数</a:t>
                </a:r>
                <a14:m>
                  <m:oMath xmlns:m="http://schemas.openxmlformats.org/officeDocument/2006/math">
                    <m:r>
                      <a:rPr kumimoji="1" lang="ja-JP" altLang="en-US" sz="1800" b="0" i="1" smtClean="0">
                        <a:solidFill>
                          <a:srgbClr val="FF0000"/>
                        </a:solidFill>
                        <a:latin typeface="Cambria Math" panose="02040503050406030204" pitchFamily="18" charset="0"/>
                      </a:rPr>
                      <m:t>∈</m:t>
                    </m:r>
                  </m:oMath>
                </a14:m>
                <a:r>
                  <a:rPr kumimoji="1" lang="en-US" altLang="ja-JP" sz="1800" dirty="0" smtClean="0">
                    <a:solidFill>
                      <a:srgbClr val="FF0000"/>
                    </a:solidFill>
                  </a:rPr>
                  <a:t>ℕ</a:t>
                </a:r>
                <a:r>
                  <a:rPr kumimoji="1" lang="ja-JP" altLang="en-US" sz="1800" dirty="0" smtClean="0">
                    <a:solidFill>
                      <a:srgbClr val="FF0000"/>
                    </a:solidFill>
                  </a:rPr>
                  <a:t>：離散的</a:t>
                </a:r>
                <a:endParaRPr kumimoji="1" lang="en-US" altLang="ja-JP" sz="1800" dirty="0" smtClean="0">
                  <a:solidFill>
                    <a:srgbClr val="FF0000"/>
                  </a:solidFill>
                </a:endParaRPr>
              </a:p>
              <a:p>
                <a:pPr lvl="1"/>
                <a:r>
                  <a:rPr kumimoji="1" lang="ja-JP" altLang="en-US" dirty="0" smtClean="0">
                    <a:solidFill>
                      <a:schemeClr val="tx2"/>
                    </a:solidFill>
                  </a:rPr>
                  <a:t>特に</a:t>
                </a:r>
                <a:r>
                  <a:rPr lang="en-US" altLang="ja-JP" sz="1800" dirty="0">
                    <a:solidFill>
                      <a:srgbClr val="FF0000"/>
                    </a:solidFill>
                  </a:rPr>
                  <a:t>1</a:t>
                </a:r>
                <a:r>
                  <a:rPr kumimoji="1" lang="ja-JP" altLang="en-US" sz="1800" dirty="0" smtClean="0">
                    <a:solidFill>
                      <a:srgbClr val="FF0000"/>
                    </a:solidFill>
                  </a:rPr>
                  <a:t>と</a:t>
                </a:r>
                <a:r>
                  <a:rPr kumimoji="1" lang="en-US" altLang="ja-JP" sz="1800" dirty="0" smtClean="0">
                    <a:solidFill>
                      <a:srgbClr val="FF0000"/>
                    </a:solidFill>
                  </a:rPr>
                  <a:t>0(</a:t>
                </a:r>
                <a:r>
                  <a:rPr kumimoji="1" lang="ja-JP" altLang="en-US" sz="1800" dirty="0" smtClean="0">
                    <a:solidFill>
                      <a:srgbClr val="FF0000"/>
                    </a:solidFill>
                  </a:rPr>
                  <a:t>有るか無いか</a:t>
                </a:r>
                <a:r>
                  <a:rPr kumimoji="1" lang="en-US" altLang="ja-JP" sz="1800" dirty="0" smtClean="0">
                    <a:solidFill>
                      <a:srgbClr val="FF0000"/>
                    </a:solidFill>
                  </a:rPr>
                  <a:t>)</a:t>
                </a:r>
                <a:r>
                  <a:rPr kumimoji="1" lang="ja-JP" altLang="en-US" sz="1800" dirty="0" smtClean="0">
                    <a:solidFill>
                      <a:srgbClr val="FF0000"/>
                    </a:solidFill>
                  </a:rPr>
                  <a:t>の不連続な変化</a:t>
                </a:r>
                <a:endParaRPr kumimoji="1" lang="en-US" altLang="ja-JP" sz="1800" dirty="0" smtClean="0">
                  <a:solidFill>
                    <a:srgbClr val="FF0000"/>
                  </a:solidFill>
                </a:endParaRPr>
              </a:p>
              <a:p>
                <a:pPr lvl="1"/>
                <a:r>
                  <a:rPr lang="en-US" altLang="ja-JP" sz="1800" dirty="0" smtClean="0">
                    <a:solidFill>
                      <a:schemeClr val="tx2"/>
                    </a:solidFill>
                  </a:rPr>
                  <a:t>A*+B*</a:t>
                </a:r>
                <a:r>
                  <a:rPr lang="ja-JP" altLang="en-US" sz="1800" dirty="0" smtClean="0">
                    <a:solidFill>
                      <a:schemeClr val="tx2"/>
                    </a:solidFill>
                  </a:rPr>
                  <a:t>→</a:t>
                </a:r>
                <a:r>
                  <a:rPr lang="en-US" altLang="ja-JP" sz="1800" dirty="0" smtClean="0">
                    <a:solidFill>
                      <a:schemeClr val="tx2"/>
                    </a:solidFill>
                  </a:rPr>
                  <a:t>A+B* or A*+B</a:t>
                </a:r>
                <a:r>
                  <a:rPr lang="en-US" altLang="ja-JP" dirty="0" smtClean="0">
                    <a:solidFill>
                      <a:schemeClr val="tx2"/>
                    </a:solidFill>
                  </a:rPr>
                  <a:t>				</a:t>
                </a:r>
                <a:r>
                  <a:rPr lang="ja-JP" altLang="en-US" dirty="0">
                    <a:solidFill>
                      <a:schemeClr val="tx2"/>
                    </a:solidFill>
                  </a:rPr>
                  <a:t>　</a:t>
                </a:r>
                <a:r>
                  <a:rPr lang="ja-JP" altLang="en-US" dirty="0" smtClean="0">
                    <a:solidFill>
                      <a:schemeClr val="tx2"/>
                    </a:solidFill>
                  </a:rPr>
                  <a:t>は片方がなくなるともう起こらない</a:t>
                </a:r>
                <a:endParaRPr lang="en-US" altLang="ja-JP" dirty="0">
                  <a:solidFill>
                    <a:schemeClr val="tx2"/>
                  </a:solidFill>
                </a:endParaRPr>
              </a:p>
              <a:p>
                <a:pPr lvl="1"/>
                <a:r>
                  <a:rPr kumimoji="1" lang="ja-JP" altLang="en-US" dirty="0" smtClean="0">
                    <a:solidFill>
                      <a:schemeClr val="tx2"/>
                    </a:solidFill>
                  </a:rPr>
                  <a:t>例えば</a:t>
                </a:r>
                <a:r>
                  <a:rPr kumimoji="1" lang="en-US" altLang="ja-JP" dirty="0" smtClean="0">
                    <a:solidFill>
                      <a:schemeClr val="tx2"/>
                    </a:solidFill>
                  </a:rPr>
                  <a:t>B*</a:t>
                </a:r>
                <a:r>
                  <a:rPr kumimoji="1" lang="ja-JP" altLang="en-US" dirty="0" smtClean="0">
                    <a:solidFill>
                      <a:schemeClr val="tx2"/>
                    </a:solidFill>
                  </a:rPr>
                  <a:t>がなくなると、その間</a:t>
                </a:r>
                <a:r>
                  <a:rPr kumimoji="1" lang="en-US" altLang="ja-JP" dirty="0" smtClean="0">
                    <a:solidFill>
                      <a:schemeClr val="tx2"/>
                    </a:solidFill>
                  </a:rPr>
                  <a:t>A*</a:t>
                </a:r>
                <a:r>
                  <a:rPr kumimoji="1" lang="ja-JP" altLang="en-US" dirty="0" err="1" smtClean="0">
                    <a:solidFill>
                      <a:schemeClr val="tx2"/>
                    </a:solidFill>
                  </a:rPr>
                  <a:t>は消</a:t>
                </a:r>
                <a:r>
                  <a:rPr kumimoji="1" lang="ja-JP" altLang="en-US" dirty="0" smtClean="0">
                    <a:solidFill>
                      <a:schemeClr val="tx2"/>
                    </a:solidFill>
                  </a:rPr>
                  <a:t>費されないのでどんどん増える</a:t>
                </a:r>
                <a:endParaRPr kumimoji="1" lang="en-US" altLang="ja-JP" dirty="0" smtClean="0">
                  <a:solidFill>
                    <a:schemeClr val="tx2"/>
                  </a:solidFill>
                </a:endParaRPr>
              </a:p>
              <a:p>
                <a:pPr marL="457200" lvl="1" indent="0">
                  <a:buNone/>
                </a:pPr>
                <a:r>
                  <a:rPr lang="ja-JP" altLang="en-US" dirty="0">
                    <a:solidFill>
                      <a:schemeClr val="tx2"/>
                    </a:solidFill>
                  </a:rPr>
                  <a:t>→小分けにした箱では「</a:t>
                </a:r>
                <a:r>
                  <a:rPr lang="en-US" altLang="ja-JP" dirty="0">
                    <a:solidFill>
                      <a:schemeClr val="tx2"/>
                    </a:solidFill>
                  </a:rPr>
                  <a:t>A*</a:t>
                </a:r>
                <a:r>
                  <a:rPr lang="ja-JP" altLang="en-US" dirty="0" err="1">
                    <a:solidFill>
                      <a:schemeClr val="tx2"/>
                    </a:solidFill>
                  </a:rPr>
                  <a:t>だけ</a:t>
                </a:r>
                <a:r>
                  <a:rPr lang="ja-JP" altLang="en-US" dirty="0">
                    <a:solidFill>
                      <a:schemeClr val="tx2"/>
                    </a:solidFill>
                  </a:rPr>
                  <a:t>増える」</a:t>
                </a:r>
                <a:r>
                  <a:rPr lang="en-US" altLang="ja-JP" dirty="0">
                    <a:solidFill>
                      <a:schemeClr val="tx2"/>
                    </a:solidFill>
                  </a:rPr>
                  <a:t>or</a:t>
                </a:r>
                <a:r>
                  <a:rPr lang="ja-JP" altLang="en-US" dirty="0">
                    <a:solidFill>
                      <a:schemeClr val="tx2"/>
                    </a:solidFill>
                  </a:rPr>
                  <a:t>「</a:t>
                </a:r>
                <a:r>
                  <a:rPr lang="en-US" altLang="ja-JP" dirty="0">
                    <a:solidFill>
                      <a:schemeClr val="tx2"/>
                    </a:solidFill>
                  </a:rPr>
                  <a:t>B*</a:t>
                </a:r>
                <a:r>
                  <a:rPr lang="ja-JP" altLang="en-US" dirty="0" err="1">
                    <a:solidFill>
                      <a:schemeClr val="tx2"/>
                    </a:solidFill>
                  </a:rPr>
                  <a:t>だけ</a:t>
                </a:r>
                <a:r>
                  <a:rPr lang="ja-JP" altLang="en-US" dirty="0">
                    <a:solidFill>
                      <a:schemeClr val="tx2"/>
                    </a:solidFill>
                  </a:rPr>
                  <a:t>増える」という状況が</a:t>
                </a:r>
                <a:r>
                  <a:rPr lang="ja-JP" altLang="en-US" dirty="0" smtClean="0">
                    <a:solidFill>
                      <a:schemeClr val="tx2"/>
                    </a:solidFill>
                  </a:rPr>
                  <a:t>生じやすい</a:t>
                </a:r>
                <a:endParaRPr lang="en-US" altLang="ja-JP" dirty="0">
                  <a:solidFill>
                    <a:schemeClr val="tx2"/>
                  </a:solidFill>
                </a:endParaRPr>
              </a:p>
              <a:p>
                <a:pPr marL="457200" lvl="1" indent="0">
                  <a:buNone/>
                </a:pPr>
                <a:endParaRPr kumimoji="1" lang="en-US" altLang="ja-JP" dirty="0" smtClean="0">
                  <a:solidFill>
                    <a:schemeClr val="tx2"/>
                  </a:solidFill>
                </a:endParaRPr>
              </a:p>
              <a:p>
                <a:r>
                  <a:rPr lang="ja-JP" altLang="en-US" dirty="0" smtClean="0">
                    <a:solidFill>
                      <a:schemeClr val="tx2"/>
                    </a:solidFill>
                  </a:rPr>
                  <a:t>成分を連続と考えたときと比べて、</a:t>
                </a:r>
                <a:r>
                  <a:rPr lang="en-US" altLang="ja-JP" dirty="0">
                    <a:solidFill>
                      <a:schemeClr val="tx2"/>
                    </a:solidFill>
                  </a:rPr>
                  <a:t>	</a:t>
                </a:r>
                <a:r>
                  <a:rPr lang="ja-JP" altLang="en-US" dirty="0">
                    <a:solidFill>
                      <a:schemeClr val="tx2"/>
                    </a:solidFill>
                  </a:rPr>
                  <a:t>　</a:t>
                </a:r>
                <a:r>
                  <a:rPr lang="ja-JP" altLang="en-US" dirty="0" smtClean="0">
                    <a:solidFill>
                      <a:schemeClr val="tx2"/>
                    </a:solidFill>
                  </a:rPr>
                  <a:t>　　</a:t>
                </a:r>
                <a:r>
                  <a:rPr lang="ja-JP" altLang="en-US" dirty="0" smtClean="0">
                    <a:solidFill>
                      <a:srgbClr val="FF0000"/>
                    </a:solidFill>
                  </a:rPr>
                  <a:t>長時間平均での濃度が系のスケールに依存して大きく変わる！！</a:t>
                </a:r>
                <a:endParaRPr lang="en-US" altLang="ja-JP" dirty="0" smtClean="0">
                  <a:solidFill>
                    <a:srgbClr val="FF0000"/>
                  </a:solidFill>
                </a:endParaRPr>
              </a:p>
              <a:p>
                <a:r>
                  <a:rPr kumimoji="1" lang="ja-JP" altLang="en-US" dirty="0" smtClean="0">
                    <a:solidFill>
                      <a:srgbClr val="FF0000"/>
                    </a:solidFill>
                  </a:rPr>
                  <a:t>成分が</a:t>
                </a:r>
                <a:r>
                  <a:rPr kumimoji="1" lang="en-US" altLang="ja-JP" dirty="0" smtClean="0">
                    <a:solidFill>
                      <a:srgbClr val="FF0000"/>
                    </a:solidFill>
                  </a:rPr>
                  <a:t>0</a:t>
                </a:r>
                <a:r>
                  <a:rPr kumimoji="1" lang="ja-JP" altLang="en-US" dirty="0" smtClean="0">
                    <a:solidFill>
                      <a:srgbClr val="FF0000"/>
                    </a:solidFill>
                  </a:rPr>
                  <a:t>でない実効的なネットワーク</a:t>
                </a:r>
                <a:r>
                  <a:rPr kumimoji="1" lang="ja-JP" altLang="en-US" dirty="0" smtClean="0">
                    <a:solidFill>
                      <a:schemeClr val="tx2"/>
                    </a:solidFill>
                  </a:rPr>
                  <a:t>のみに注目したい</a:t>
                </a:r>
                <a:endParaRPr kumimoji="1" lang="en-US" altLang="ja-JP" dirty="0" smtClean="0">
                  <a:solidFill>
                    <a:schemeClr val="tx2"/>
                  </a:solidFill>
                </a:endParaRPr>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4722330" y="1518780"/>
                <a:ext cx="5057396" cy="5204238"/>
              </a:xfrm>
              <a:blipFill rotWithShape="0">
                <a:blip r:embed="rId2"/>
                <a:stretch>
                  <a:fillRect l="-844" t="-703" b="-117"/>
                </a:stretch>
              </a:blipFill>
            </p:spPr>
            <p:txBody>
              <a:bodyPr/>
              <a:lstStyle/>
              <a:p>
                <a:r>
                  <a:rPr lang="ja-JP" altLang="en-US">
                    <a:noFill/>
                  </a:rPr>
                  <a:t> </a:t>
                </a:r>
              </a:p>
            </p:txBody>
          </p:sp>
        </mc:Fallback>
      </mc:AlternateContent>
      <p:grpSp>
        <p:nvGrpSpPr>
          <p:cNvPr id="16" name="グループ化 15"/>
          <p:cNvGrpSpPr/>
          <p:nvPr/>
        </p:nvGrpSpPr>
        <p:grpSpPr>
          <a:xfrm>
            <a:off x="312158" y="1518779"/>
            <a:ext cx="6680825" cy="6002818"/>
            <a:chOff x="5768080" y="-306252"/>
            <a:chExt cx="6671259" cy="5971770"/>
          </a:xfrm>
        </p:grpSpPr>
        <p:grpSp>
          <p:nvGrpSpPr>
            <p:cNvPr id="12" name="グループ化 11"/>
            <p:cNvGrpSpPr/>
            <p:nvPr/>
          </p:nvGrpSpPr>
          <p:grpSpPr>
            <a:xfrm>
              <a:off x="6108665" y="-306252"/>
              <a:ext cx="6330674" cy="5971770"/>
              <a:chOff x="5330103" y="1270000"/>
              <a:chExt cx="6330674" cy="5971770"/>
            </a:xfrm>
          </p:grpSpPr>
          <p:grpSp>
            <p:nvGrpSpPr>
              <p:cNvPr id="7" name="Group 4"/>
              <p:cNvGrpSpPr>
                <a:grpSpLocks noChangeAspect="1"/>
              </p:cNvGrpSpPr>
              <p:nvPr/>
            </p:nvGrpSpPr>
            <p:grpSpPr bwMode="auto">
              <a:xfrm>
                <a:off x="5330103" y="1270000"/>
                <a:ext cx="6330674" cy="5971770"/>
                <a:chOff x="2300" y="839"/>
                <a:chExt cx="3616" cy="3411"/>
              </a:xfrm>
            </p:grpSpPr>
            <p:sp>
              <p:nvSpPr>
                <p:cNvPr id="8" name="AutoShape 3"/>
                <p:cNvSpPr>
                  <a:spLocks noChangeAspect="1" noChangeArrowheads="1" noTextEdit="1"/>
                </p:cNvSpPr>
                <p:nvPr/>
              </p:nvSpPr>
              <p:spPr bwMode="auto">
                <a:xfrm>
                  <a:off x="2368" y="839"/>
                  <a:ext cx="3548" cy="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4017" t="23160" r="-4017" b="-23160"/>
                <a:stretch/>
              </p:blipFill>
              <p:spPr bwMode="auto">
                <a:xfrm>
                  <a:off x="2300" y="2043"/>
                  <a:ext cx="2364" cy="2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直線コネクタ 9"/>
              <p:cNvCxnSpPr/>
              <p:nvPr/>
            </p:nvCxnSpPr>
            <p:spPr>
              <a:xfrm flipV="1">
                <a:off x="8316686" y="3203717"/>
                <a:ext cx="0" cy="5430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テキスト ボックス 12"/>
            <p:cNvSpPr txBox="1"/>
            <p:nvPr/>
          </p:nvSpPr>
          <p:spPr>
            <a:xfrm>
              <a:off x="8464306" y="1337624"/>
              <a:ext cx="1261884" cy="307777"/>
            </a:xfrm>
            <a:prstGeom prst="rect">
              <a:avLst/>
            </a:prstGeom>
            <a:noFill/>
          </p:spPr>
          <p:txBody>
            <a:bodyPr wrap="none" rtlCol="0">
              <a:spAutoFit/>
            </a:bodyPr>
            <a:lstStyle/>
            <a:p>
              <a:r>
                <a:rPr kumimoji="1" lang="ja-JP" altLang="en-US" sz="1400" dirty="0">
                  <a:solidFill>
                    <a:srgbClr val="FF0000"/>
                  </a:solidFill>
                </a:rPr>
                <a:t>分割</a:t>
              </a:r>
              <a:r>
                <a:rPr kumimoji="1" lang="ja-JP" altLang="en-US" sz="1400" dirty="0" smtClean="0">
                  <a:solidFill>
                    <a:srgbClr val="FF0000"/>
                  </a:solidFill>
                </a:rPr>
                <a:t>した</a:t>
              </a:r>
              <a:r>
                <a:rPr kumimoji="1" lang="ja-JP" altLang="en-US" sz="1400" dirty="0">
                  <a:solidFill>
                    <a:srgbClr val="FF0000"/>
                  </a:solidFill>
                </a:rPr>
                <a:t>場合</a:t>
              </a:r>
            </a:p>
          </p:txBody>
        </p:sp>
        <p:sp>
          <p:nvSpPr>
            <p:cNvPr id="14" name="テキスト ボックス 13"/>
            <p:cNvSpPr txBox="1"/>
            <p:nvPr/>
          </p:nvSpPr>
          <p:spPr>
            <a:xfrm>
              <a:off x="5768080" y="2481943"/>
              <a:ext cx="400110" cy="1708160"/>
            </a:xfrm>
            <a:prstGeom prst="rect">
              <a:avLst/>
            </a:prstGeom>
            <a:noFill/>
          </p:spPr>
          <p:txBody>
            <a:bodyPr vert="eaVert" wrap="none" rtlCol="0">
              <a:spAutoFit/>
            </a:bodyPr>
            <a:lstStyle/>
            <a:p>
              <a:r>
                <a:rPr kumimoji="1" lang="ja-JP" altLang="en-US" sz="1400" dirty="0" smtClean="0">
                  <a:solidFill>
                    <a:schemeClr val="accent1"/>
                  </a:solidFill>
                </a:rPr>
                <a:t>分割しなかった場合</a:t>
              </a:r>
              <a:endParaRPr kumimoji="1" lang="ja-JP" altLang="en-US" sz="1400" dirty="0">
                <a:solidFill>
                  <a:schemeClr val="accent1"/>
                </a:solidFill>
              </a:endParaRPr>
            </a:p>
          </p:txBody>
        </p:sp>
        <p:sp>
          <p:nvSpPr>
            <p:cNvPr id="15" name="テキスト ボックス 14"/>
            <p:cNvSpPr txBox="1"/>
            <p:nvPr/>
          </p:nvSpPr>
          <p:spPr>
            <a:xfrm>
              <a:off x="5806936" y="1407033"/>
              <a:ext cx="1026243" cy="307777"/>
            </a:xfrm>
            <a:prstGeom prst="rect">
              <a:avLst/>
            </a:prstGeom>
            <a:noFill/>
          </p:spPr>
          <p:txBody>
            <a:bodyPr wrap="none" rtlCol="0">
              <a:spAutoFit/>
            </a:bodyPr>
            <a:lstStyle/>
            <a:p>
              <a:r>
                <a:rPr kumimoji="1" lang="en-US" altLang="ja-JP" sz="1400" dirty="0" smtClean="0"/>
                <a:t>[A*]</a:t>
              </a:r>
              <a:r>
                <a:rPr kumimoji="1" lang="ja-JP" altLang="en-US" sz="1400" dirty="0" smtClean="0"/>
                <a:t>の個数</a:t>
              </a:r>
              <a:endParaRPr kumimoji="1" lang="ja-JP" altLang="en-US" sz="1400" dirty="0"/>
            </a:p>
          </p:txBody>
        </p:sp>
      </p:grpSp>
      <p:sp>
        <p:nvSpPr>
          <p:cNvPr id="17" name="コンテンツ プレースホルダー 2"/>
          <p:cNvSpPr txBox="1">
            <a:spLocks/>
          </p:cNvSpPr>
          <p:nvPr/>
        </p:nvSpPr>
        <p:spPr>
          <a:xfrm>
            <a:off x="590114" y="1559054"/>
            <a:ext cx="4072606" cy="16819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smtClean="0"/>
              <a:t>反応速度方程式からの予想では</a:t>
            </a:r>
            <a:r>
              <a:rPr lang="en-US" altLang="ja-JP" dirty="0" smtClean="0"/>
              <a:t>…</a:t>
            </a:r>
          </a:p>
          <a:p>
            <a:pPr lvl="1"/>
            <a:r>
              <a:rPr lang="ja-JP" altLang="en-US" sz="1400" dirty="0" smtClean="0"/>
              <a:t>濃度（個数／体積）だけで決まってほしい</a:t>
            </a:r>
            <a:endParaRPr lang="en-US" altLang="ja-JP" sz="1400" dirty="0" smtClean="0"/>
          </a:p>
          <a:p>
            <a:pPr lvl="1"/>
            <a:r>
              <a:rPr lang="ja-JP" altLang="en-US" sz="1400" dirty="0" smtClean="0"/>
              <a:t>いずれの場合も</a:t>
            </a:r>
            <a:r>
              <a:rPr lang="en-US" altLang="ja-JP" sz="1400" dirty="0" smtClean="0"/>
              <a:t>[A*]=[B*]=500</a:t>
            </a:r>
            <a:r>
              <a:rPr lang="ja-JP" altLang="en-US" sz="1400" dirty="0" smtClean="0"/>
              <a:t>個に収束するはずだが</a:t>
            </a:r>
            <a:r>
              <a:rPr lang="en-US" altLang="ja-JP" sz="1400" dirty="0" smtClean="0"/>
              <a:t>…</a:t>
            </a:r>
          </a:p>
        </p:txBody>
      </p:sp>
    </p:spTree>
    <p:extLst>
      <p:ext uri="{BB962C8B-B14F-4D97-AF65-F5344CB8AC3E}">
        <p14:creationId xmlns:p14="http://schemas.microsoft.com/office/powerpoint/2010/main" val="22448229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③分子の</a:t>
            </a:r>
            <a:r>
              <a:rPr lang="ja-JP" altLang="en-US" dirty="0" smtClean="0"/>
              <a:t>少数性</a:t>
            </a:r>
            <a:r>
              <a:rPr lang="en-US" altLang="ja-JP" dirty="0"/>
              <a:t>(Noise/</a:t>
            </a:r>
            <a:r>
              <a:rPr lang="en-US" altLang="ja-JP" dirty="0">
                <a:solidFill>
                  <a:schemeClr val="accent4"/>
                </a:solidFill>
              </a:rPr>
              <a:t>Discreteness</a:t>
            </a:r>
            <a:r>
              <a:rPr lang="en-US" altLang="ja-JP" dirty="0"/>
              <a:t>)</a:t>
            </a:r>
            <a:endParaRPr kumimoji="1" lang="ja-JP" altLang="en-US" dirty="0"/>
          </a:p>
        </p:txBody>
      </p:sp>
      <p:sp>
        <p:nvSpPr>
          <p:cNvPr id="3" name="コンテンツ プレースホルダー 2"/>
          <p:cNvSpPr>
            <a:spLocks noGrp="1"/>
          </p:cNvSpPr>
          <p:nvPr>
            <p:ph idx="1"/>
          </p:nvPr>
        </p:nvSpPr>
        <p:spPr>
          <a:xfrm>
            <a:off x="677334" y="1323703"/>
            <a:ext cx="8596668" cy="4920343"/>
          </a:xfrm>
        </p:spPr>
        <p:txBody>
          <a:bodyPr>
            <a:normAutofit/>
          </a:bodyPr>
          <a:lstStyle/>
          <a:p>
            <a:r>
              <a:rPr kumimoji="1" lang="ja-JP" altLang="en-US" sz="2200" b="1" dirty="0" smtClean="0">
                <a:solidFill>
                  <a:srgbClr val="0070C0"/>
                </a:solidFill>
              </a:rPr>
              <a:t>空間的な離散性</a:t>
            </a:r>
            <a:endParaRPr kumimoji="1" lang="en-US" altLang="ja-JP" sz="2200" b="1" dirty="0" smtClean="0">
              <a:solidFill>
                <a:srgbClr val="0070C0"/>
              </a:solidFill>
            </a:endParaRPr>
          </a:p>
          <a:p>
            <a:pPr lvl="1"/>
            <a:r>
              <a:rPr kumimoji="1" lang="ja-JP" altLang="en-US" sz="1800" dirty="0" smtClean="0">
                <a:solidFill>
                  <a:schemeClr val="tx2"/>
                </a:solidFill>
              </a:rPr>
              <a:t>密度が低いと離散性が効いてくることも</a:t>
            </a:r>
            <a:endParaRPr kumimoji="1" lang="en-US" altLang="ja-JP" dirty="0" smtClean="0">
              <a:solidFill>
                <a:schemeClr val="tx2"/>
              </a:solidFill>
            </a:endParaRPr>
          </a:p>
          <a:p>
            <a:pPr lvl="1"/>
            <a:r>
              <a:rPr lang="en-US" altLang="ja-JP" sz="1800" dirty="0" smtClean="0">
                <a:solidFill>
                  <a:schemeClr val="tx2"/>
                </a:solidFill>
              </a:rPr>
              <a:t>1</a:t>
            </a:r>
            <a:r>
              <a:rPr lang="ja-JP" altLang="en-US" sz="1800" dirty="0" smtClean="0">
                <a:solidFill>
                  <a:schemeClr val="tx2"/>
                </a:solidFill>
              </a:rPr>
              <a:t>個でも全体の振る舞いに影響を及ぼせる</a:t>
            </a:r>
            <a:endParaRPr lang="en-US" altLang="ja-JP" sz="1800" dirty="0" smtClean="0">
              <a:solidFill>
                <a:schemeClr val="tx2"/>
              </a:solidFill>
            </a:endParaRPr>
          </a:p>
          <a:p>
            <a:pPr lvl="2"/>
            <a:r>
              <a:rPr lang="ja-JP" altLang="en-US" dirty="0" smtClean="0">
                <a:solidFill>
                  <a:schemeClr val="tx2"/>
                </a:solidFill>
              </a:rPr>
              <a:t>鋳型や触媒として働く場合、</a:t>
            </a:r>
            <a:r>
              <a:rPr lang="en-US" altLang="ja-JP" dirty="0" smtClean="0">
                <a:solidFill>
                  <a:schemeClr val="tx2"/>
                </a:solidFill>
              </a:rPr>
              <a:t>1</a:t>
            </a:r>
            <a:r>
              <a:rPr lang="ja-JP" altLang="en-US" dirty="0" smtClean="0">
                <a:solidFill>
                  <a:schemeClr val="tx2"/>
                </a:solidFill>
              </a:rPr>
              <a:t>個の分子が繰り返し何度も使用され</a:t>
            </a:r>
            <a:r>
              <a:rPr lang="ja-JP" altLang="en-US" dirty="0">
                <a:solidFill>
                  <a:schemeClr val="tx2"/>
                </a:solidFill>
              </a:rPr>
              <a:t>る</a:t>
            </a:r>
            <a:endParaRPr lang="en-US" altLang="ja-JP" dirty="0" smtClean="0">
              <a:solidFill>
                <a:schemeClr val="tx2"/>
              </a:solidFill>
            </a:endParaRPr>
          </a:p>
          <a:p>
            <a:pPr lvl="1"/>
            <a:r>
              <a:rPr lang="ja-JP" altLang="en-US" sz="1800" dirty="0" smtClean="0">
                <a:solidFill>
                  <a:schemeClr val="tx2"/>
                </a:solidFill>
              </a:rPr>
              <a:t>空間的な局在も考慮 　</a:t>
            </a:r>
            <a:r>
              <a:rPr lang="ja-JP" altLang="en-US" sz="1400" dirty="0" smtClean="0">
                <a:solidFill>
                  <a:schemeClr val="tx2"/>
                </a:solidFill>
              </a:rPr>
              <a:t>←</a:t>
            </a:r>
            <a:r>
              <a:rPr lang="en-US" altLang="ja-JP" sz="1400" dirty="0" smtClean="0">
                <a:solidFill>
                  <a:schemeClr val="tx2"/>
                </a:solidFill>
              </a:rPr>
              <a:t>Molecular Crowding</a:t>
            </a:r>
            <a:r>
              <a:rPr lang="ja-JP" altLang="en-US" sz="1400" dirty="0" smtClean="0">
                <a:solidFill>
                  <a:schemeClr val="tx2"/>
                </a:solidFill>
              </a:rPr>
              <a:t>も影響</a:t>
            </a:r>
            <a:endParaRPr lang="en-US" altLang="ja-JP" sz="1400" dirty="0" smtClean="0">
              <a:solidFill>
                <a:schemeClr val="tx2"/>
              </a:solidFill>
            </a:endParaRPr>
          </a:p>
          <a:p>
            <a:pPr lvl="2"/>
            <a:r>
              <a:rPr lang="en-US" altLang="ja-JP" sz="1600" dirty="0" err="1" smtClean="0">
                <a:solidFill>
                  <a:schemeClr val="tx2"/>
                </a:solidFill>
              </a:rPr>
              <a:t>Shnerb</a:t>
            </a:r>
            <a:r>
              <a:rPr lang="en-US" altLang="ja-JP" sz="1600" dirty="0" smtClean="0">
                <a:solidFill>
                  <a:schemeClr val="tx2"/>
                </a:solidFill>
              </a:rPr>
              <a:t> “AB model”</a:t>
            </a:r>
          </a:p>
          <a:p>
            <a:pPr marL="914400" lvl="2" indent="0">
              <a:buNone/>
            </a:pPr>
            <a:r>
              <a:rPr lang="en-US" altLang="ja-JP" sz="1600" dirty="0" smtClean="0">
                <a:solidFill>
                  <a:schemeClr val="tx2"/>
                </a:solidFill>
              </a:rPr>
              <a:t>	</a:t>
            </a:r>
            <a:r>
              <a:rPr lang="ja-JP" altLang="en-US" dirty="0">
                <a:solidFill>
                  <a:schemeClr val="tx2"/>
                </a:solidFill>
              </a:rPr>
              <a:t>触媒</a:t>
            </a:r>
            <a:r>
              <a:rPr lang="en-US" altLang="ja-JP" dirty="0">
                <a:solidFill>
                  <a:schemeClr val="tx2"/>
                </a:solidFill>
              </a:rPr>
              <a:t>A</a:t>
            </a:r>
            <a:r>
              <a:rPr lang="ja-JP" altLang="en-US" dirty="0">
                <a:solidFill>
                  <a:schemeClr val="tx2"/>
                </a:solidFill>
              </a:rPr>
              <a:t>が</a:t>
            </a:r>
            <a:r>
              <a:rPr lang="en-US" altLang="ja-JP" dirty="0">
                <a:solidFill>
                  <a:schemeClr val="tx2"/>
                </a:solidFill>
              </a:rPr>
              <a:t>B</a:t>
            </a:r>
            <a:r>
              <a:rPr lang="ja-JP" altLang="en-US" dirty="0">
                <a:solidFill>
                  <a:schemeClr val="tx2"/>
                </a:solidFill>
              </a:rPr>
              <a:t>を生成→生成した</a:t>
            </a:r>
            <a:r>
              <a:rPr lang="en-US" altLang="ja-JP" dirty="0">
                <a:solidFill>
                  <a:schemeClr val="tx2"/>
                </a:solidFill>
              </a:rPr>
              <a:t>B</a:t>
            </a:r>
            <a:r>
              <a:rPr lang="ja-JP" altLang="en-US" dirty="0">
                <a:solidFill>
                  <a:schemeClr val="tx2"/>
                </a:solidFill>
              </a:rPr>
              <a:t>と</a:t>
            </a:r>
            <a:r>
              <a:rPr lang="en-US" altLang="ja-JP" dirty="0">
                <a:solidFill>
                  <a:schemeClr val="tx2"/>
                </a:solidFill>
              </a:rPr>
              <a:t>A</a:t>
            </a:r>
            <a:r>
              <a:rPr lang="ja-JP" altLang="en-US" dirty="0">
                <a:solidFill>
                  <a:schemeClr val="tx2"/>
                </a:solidFill>
              </a:rPr>
              <a:t>が</a:t>
            </a:r>
            <a:r>
              <a:rPr lang="ja-JP" altLang="en-US" dirty="0" smtClean="0">
                <a:solidFill>
                  <a:schemeClr val="tx2"/>
                </a:solidFill>
              </a:rPr>
              <a:t>反応</a:t>
            </a:r>
            <a:endParaRPr lang="en-US" altLang="ja-JP" dirty="0" smtClean="0">
              <a:solidFill>
                <a:schemeClr val="tx2"/>
              </a:solidFill>
            </a:endParaRPr>
          </a:p>
          <a:p>
            <a:pPr marL="914400" lvl="2" indent="0">
              <a:buNone/>
            </a:pPr>
            <a:endParaRPr lang="en-US" altLang="ja-JP" dirty="0" smtClean="0">
              <a:solidFill>
                <a:schemeClr val="tx2"/>
              </a:solidFill>
            </a:endParaRPr>
          </a:p>
          <a:p>
            <a:pPr lvl="2"/>
            <a:r>
              <a:rPr lang="en-US" altLang="ja-JP" sz="1600" dirty="0" err="1" smtClean="0">
                <a:solidFill>
                  <a:schemeClr val="tx2"/>
                </a:solidFill>
              </a:rPr>
              <a:t>Togashi</a:t>
            </a:r>
            <a:r>
              <a:rPr lang="ja-JP" altLang="en-US" sz="1600" dirty="0" smtClean="0">
                <a:solidFill>
                  <a:schemeClr val="tx2"/>
                </a:solidFill>
              </a:rPr>
              <a:t>＆</a:t>
            </a:r>
            <a:r>
              <a:rPr lang="en-US" altLang="ja-JP" sz="1600" dirty="0" smtClean="0">
                <a:solidFill>
                  <a:schemeClr val="tx2"/>
                </a:solidFill>
              </a:rPr>
              <a:t>Kaneko model</a:t>
            </a:r>
          </a:p>
          <a:p>
            <a:pPr marL="914400" lvl="2" indent="0">
              <a:buNone/>
            </a:pPr>
            <a:r>
              <a:rPr lang="en-US" altLang="ja-JP" sz="1600" dirty="0">
                <a:solidFill>
                  <a:schemeClr val="tx2"/>
                </a:solidFill>
              </a:rPr>
              <a:t>	</a:t>
            </a:r>
            <a:r>
              <a:rPr lang="en-US" altLang="ja-JP" dirty="0" smtClean="0">
                <a:solidFill>
                  <a:schemeClr val="tx2"/>
                </a:solidFill>
              </a:rPr>
              <a:t>3</a:t>
            </a:r>
            <a:r>
              <a:rPr lang="ja-JP" altLang="en-US" dirty="0" smtClean="0">
                <a:solidFill>
                  <a:schemeClr val="tx2"/>
                </a:solidFill>
              </a:rPr>
              <a:t>成分モデル</a:t>
            </a:r>
            <a:endParaRPr lang="en-US" altLang="ja-JP" dirty="0" smtClean="0">
              <a:solidFill>
                <a:schemeClr val="tx2"/>
              </a:solidFill>
            </a:endParaRPr>
          </a:p>
          <a:p>
            <a:pPr marL="914400" lvl="2" indent="0">
              <a:buNone/>
            </a:pPr>
            <a:endParaRPr lang="en-US" altLang="ja-JP" sz="1600" dirty="0" smtClean="0">
              <a:solidFill>
                <a:schemeClr val="tx2"/>
              </a:solidFill>
            </a:endParaRPr>
          </a:p>
          <a:p>
            <a:pPr marL="457200" lvl="1" indent="0">
              <a:buNone/>
            </a:pPr>
            <a:r>
              <a:rPr lang="en-US" altLang="ja-JP" sz="1800" dirty="0" smtClean="0">
                <a:solidFill>
                  <a:schemeClr val="tx2"/>
                </a:solidFill>
              </a:rPr>
              <a:t>	</a:t>
            </a:r>
            <a:r>
              <a:rPr lang="ja-JP" altLang="en-US" sz="1800" dirty="0" smtClean="0">
                <a:solidFill>
                  <a:schemeClr val="tx2"/>
                </a:solidFill>
              </a:rPr>
              <a:t>→</a:t>
            </a:r>
            <a:r>
              <a:rPr lang="en-US" altLang="ja-JP" sz="1800" dirty="0" smtClean="0">
                <a:solidFill>
                  <a:schemeClr val="tx2"/>
                </a:solidFill>
              </a:rPr>
              <a:t>A</a:t>
            </a:r>
            <a:r>
              <a:rPr lang="ja-JP" altLang="en-US" sz="1800" dirty="0" smtClean="0">
                <a:solidFill>
                  <a:schemeClr val="tx2"/>
                </a:solidFill>
              </a:rPr>
              <a:t>が低密度だとどうなるか？</a:t>
            </a:r>
            <a:endParaRPr lang="en-US" altLang="ja-JP" sz="1800" dirty="0" smtClean="0">
              <a:solidFill>
                <a:schemeClr val="tx2"/>
              </a:solidFill>
            </a:endParaRPr>
          </a:p>
          <a:p>
            <a:pPr lvl="2"/>
            <a:endParaRPr lang="en-US" altLang="ja-JP" sz="1600" dirty="0" smtClean="0">
              <a:solidFill>
                <a:schemeClr val="tx2"/>
              </a:solidFill>
            </a:endParaRPr>
          </a:p>
        </p:txBody>
      </p:sp>
      <p:sp>
        <p:nvSpPr>
          <p:cNvPr id="4" name="テキスト ボックス 3"/>
          <p:cNvSpPr txBox="1"/>
          <p:nvPr/>
        </p:nvSpPr>
        <p:spPr>
          <a:xfrm>
            <a:off x="5493965" y="3267033"/>
            <a:ext cx="1210588" cy="830997"/>
          </a:xfrm>
          <a:prstGeom prst="rect">
            <a:avLst/>
          </a:prstGeom>
          <a:noFill/>
          <a:ln>
            <a:solidFill>
              <a:schemeClr val="tx2"/>
            </a:solidFill>
          </a:ln>
        </p:spPr>
        <p:txBody>
          <a:bodyPr wrap="none" rtlCol="0">
            <a:spAutoFit/>
          </a:bodyPr>
          <a:lstStyle/>
          <a:p>
            <a:r>
              <a:rPr kumimoji="1" lang="en-US" altLang="ja-JP" sz="1600" dirty="0" smtClean="0"/>
              <a:t>A</a:t>
            </a:r>
            <a:r>
              <a:rPr kumimoji="1" lang="ja-JP" altLang="en-US" sz="1600" dirty="0" smtClean="0"/>
              <a:t>→</a:t>
            </a:r>
            <a:r>
              <a:rPr kumimoji="1" lang="en-US" altLang="ja-JP" sz="1600" dirty="0" smtClean="0"/>
              <a:t>A+B</a:t>
            </a:r>
          </a:p>
          <a:p>
            <a:r>
              <a:rPr kumimoji="1" lang="en-US" altLang="ja-JP" sz="1600" dirty="0" smtClean="0"/>
              <a:t>A+B</a:t>
            </a:r>
            <a:r>
              <a:rPr kumimoji="1" lang="ja-JP" altLang="en-US" sz="1600" dirty="0" smtClean="0"/>
              <a:t>→</a:t>
            </a:r>
            <a:r>
              <a:rPr kumimoji="1" lang="en-US" altLang="ja-JP" sz="1600" dirty="0" smtClean="0"/>
              <a:t>A+2B</a:t>
            </a:r>
          </a:p>
          <a:p>
            <a:r>
              <a:rPr kumimoji="1" lang="en-US" altLang="ja-JP" sz="1600" dirty="0" smtClean="0"/>
              <a:t>B</a:t>
            </a:r>
            <a:r>
              <a:rPr kumimoji="1" lang="ja-JP" altLang="en-US" sz="1600" dirty="0" smtClean="0"/>
              <a:t>→</a:t>
            </a:r>
            <a:r>
              <a:rPr kumimoji="1" lang="en-US" altLang="ja-JP" sz="1600" dirty="0" smtClean="0"/>
              <a:t>φ(</a:t>
            </a:r>
            <a:r>
              <a:rPr kumimoji="1" lang="ja-JP" altLang="en-US" sz="1600" dirty="0" smtClean="0"/>
              <a:t>消滅</a:t>
            </a:r>
            <a:r>
              <a:rPr kumimoji="1" lang="en-US" altLang="ja-JP" sz="1600" dirty="0" smtClean="0"/>
              <a:t>)</a:t>
            </a:r>
            <a:endParaRPr kumimoji="1" lang="ja-JP" altLang="en-US" sz="1600" dirty="0"/>
          </a:p>
        </p:txBody>
      </p:sp>
      <p:sp>
        <p:nvSpPr>
          <p:cNvPr id="5" name="正方形/長方形 4"/>
          <p:cNvSpPr/>
          <p:nvPr/>
        </p:nvSpPr>
        <p:spPr>
          <a:xfrm>
            <a:off x="7084109" y="3403924"/>
            <a:ext cx="752091" cy="923330"/>
          </a:xfrm>
          <a:prstGeom prst="rect">
            <a:avLst/>
          </a:prstGeom>
          <a:noFill/>
        </p:spPr>
        <p:txBody>
          <a:bodyPr wrap="square" lIns="91440" tIns="45720" rIns="91440" bIns="45720">
            <a:spAutoFit/>
          </a:bodyPr>
          <a:lstStyle/>
          <a:p>
            <a:pPr algn="ctr"/>
            <a:r>
              <a:rPr lang="en-US" altLang="ja-JP" sz="5400" b="0" cap="none" spc="0" dirty="0" smtClean="0">
                <a:ln w="0"/>
                <a:solidFill>
                  <a:srgbClr val="FF0000"/>
                </a:solidFill>
                <a:effectLst>
                  <a:outerShdw blurRad="38100" dist="25400" dir="5400000" algn="ctr" rotWithShape="0">
                    <a:srgbClr val="6E747A">
                      <a:alpha val="43000"/>
                    </a:srgbClr>
                  </a:outerShdw>
                </a:effectLst>
              </a:rPr>
              <a:t>A</a:t>
            </a:r>
            <a:endParaRPr lang="ja-JP" altLang="en-US" sz="5400" b="0" cap="none" spc="0" dirty="0">
              <a:ln w="0"/>
              <a:solidFill>
                <a:schemeClr val="accent1"/>
              </a:solidFill>
              <a:effectLst>
                <a:outerShdw blurRad="38100" dist="25400" dir="5400000" algn="ctr" rotWithShape="0">
                  <a:srgbClr val="6E747A">
                    <a:alpha val="43000"/>
                  </a:srgbClr>
                </a:outerShdw>
              </a:effectLst>
            </a:endParaRPr>
          </a:p>
        </p:txBody>
      </p:sp>
      <p:grpSp>
        <p:nvGrpSpPr>
          <p:cNvPr id="15" name="グループ化 14"/>
          <p:cNvGrpSpPr/>
          <p:nvPr/>
        </p:nvGrpSpPr>
        <p:grpSpPr>
          <a:xfrm>
            <a:off x="7003227" y="3135391"/>
            <a:ext cx="994578" cy="1460395"/>
            <a:chOff x="7826499" y="3125540"/>
            <a:chExt cx="994578" cy="1460395"/>
          </a:xfrm>
        </p:grpSpPr>
        <p:sp>
          <p:nvSpPr>
            <p:cNvPr id="6" name="正方形/長方形 5"/>
            <p:cNvSpPr/>
            <p:nvPr/>
          </p:nvSpPr>
          <p:spPr>
            <a:xfrm>
              <a:off x="7826499" y="3551309"/>
              <a:ext cx="194742" cy="523220"/>
            </a:xfrm>
            <a:prstGeom prst="rect">
              <a:avLst/>
            </a:prstGeom>
            <a:noFill/>
          </p:spPr>
          <p:txBody>
            <a:bodyPr wrap="square" lIns="91440" tIns="45720" rIns="91440" bIns="45720">
              <a:spAutoFit/>
            </a:bodyPr>
            <a:lstStyle/>
            <a:p>
              <a:pPr algn="ctr"/>
              <a:r>
                <a:rPr lang="en-US" altLang="ja-JP" sz="28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7" name="正方形/長方形 6"/>
            <p:cNvSpPr/>
            <p:nvPr/>
          </p:nvSpPr>
          <p:spPr>
            <a:xfrm>
              <a:off x="8000042" y="3257227"/>
              <a:ext cx="194742" cy="523220"/>
            </a:xfrm>
            <a:prstGeom prst="rect">
              <a:avLst/>
            </a:prstGeom>
            <a:noFill/>
          </p:spPr>
          <p:txBody>
            <a:bodyPr wrap="square" lIns="91440" tIns="45720" rIns="91440" bIns="45720">
              <a:spAutoFit/>
            </a:bodyPr>
            <a:lstStyle/>
            <a:p>
              <a:pPr algn="ctr"/>
              <a:r>
                <a:rPr lang="en-US" altLang="ja-JP" sz="28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8" name="正方形/長方形 7"/>
            <p:cNvSpPr/>
            <p:nvPr/>
          </p:nvSpPr>
          <p:spPr>
            <a:xfrm>
              <a:off x="8626335" y="3578739"/>
              <a:ext cx="194742" cy="523220"/>
            </a:xfrm>
            <a:prstGeom prst="rect">
              <a:avLst/>
            </a:prstGeom>
            <a:noFill/>
          </p:spPr>
          <p:txBody>
            <a:bodyPr wrap="square" lIns="91440" tIns="45720" rIns="91440" bIns="45720">
              <a:spAutoFit/>
            </a:bodyPr>
            <a:lstStyle/>
            <a:p>
              <a:pPr algn="ctr"/>
              <a:r>
                <a:rPr lang="en-US" altLang="ja-JP" sz="28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9" name="正方形/長方形 8"/>
            <p:cNvSpPr/>
            <p:nvPr/>
          </p:nvSpPr>
          <p:spPr>
            <a:xfrm>
              <a:off x="8476630" y="3387150"/>
              <a:ext cx="194742" cy="523220"/>
            </a:xfrm>
            <a:prstGeom prst="rect">
              <a:avLst/>
            </a:prstGeom>
            <a:noFill/>
          </p:spPr>
          <p:txBody>
            <a:bodyPr wrap="square" lIns="91440" tIns="45720" rIns="91440" bIns="45720">
              <a:spAutoFit/>
            </a:bodyPr>
            <a:lstStyle/>
            <a:p>
              <a:pPr algn="ctr"/>
              <a:r>
                <a:rPr lang="en-US" altLang="ja-JP" sz="28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10" name="正方形/長方形 9"/>
            <p:cNvSpPr/>
            <p:nvPr/>
          </p:nvSpPr>
          <p:spPr>
            <a:xfrm>
              <a:off x="8065339" y="3874609"/>
              <a:ext cx="194742" cy="523220"/>
            </a:xfrm>
            <a:prstGeom prst="rect">
              <a:avLst/>
            </a:prstGeom>
            <a:noFill/>
          </p:spPr>
          <p:txBody>
            <a:bodyPr wrap="square" lIns="91440" tIns="45720" rIns="91440" bIns="45720">
              <a:spAutoFit/>
            </a:bodyPr>
            <a:lstStyle/>
            <a:p>
              <a:pPr algn="ctr"/>
              <a:r>
                <a:rPr lang="en-US" altLang="ja-JP" sz="28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11" name="正方形/長方形 10"/>
            <p:cNvSpPr/>
            <p:nvPr/>
          </p:nvSpPr>
          <p:spPr>
            <a:xfrm>
              <a:off x="8315110" y="4062715"/>
              <a:ext cx="194742" cy="523220"/>
            </a:xfrm>
            <a:prstGeom prst="rect">
              <a:avLst/>
            </a:prstGeom>
            <a:noFill/>
          </p:spPr>
          <p:txBody>
            <a:bodyPr wrap="square" lIns="91440" tIns="45720" rIns="91440" bIns="45720">
              <a:spAutoFit/>
            </a:bodyPr>
            <a:lstStyle/>
            <a:p>
              <a:pPr algn="ctr"/>
              <a:r>
                <a:rPr lang="en-US" altLang="ja-JP" sz="28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12" name="正方形/長方形 11"/>
            <p:cNvSpPr/>
            <p:nvPr/>
          </p:nvSpPr>
          <p:spPr>
            <a:xfrm>
              <a:off x="8467510" y="3831882"/>
              <a:ext cx="194742" cy="523220"/>
            </a:xfrm>
            <a:prstGeom prst="rect">
              <a:avLst/>
            </a:prstGeom>
            <a:noFill/>
          </p:spPr>
          <p:txBody>
            <a:bodyPr wrap="square" lIns="91440" tIns="45720" rIns="91440" bIns="45720">
              <a:spAutoFit/>
            </a:bodyPr>
            <a:lstStyle/>
            <a:p>
              <a:pPr algn="ctr"/>
              <a:r>
                <a:rPr lang="en-US" altLang="ja-JP" sz="28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13" name="正方形/長方形 12"/>
            <p:cNvSpPr/>
            <p:nvPr/>
          </p:nvSpPr>
          <p:spPr>
            <a:xfrm>
              <a:off x="8291003" y="3125540"/>
              <a:ext cx="194742" cy="523220"/>
            </a:xfrm>
            <a:prstGeom prst="rect">
              <a:avLst/>
            </a:prstGeom>
            <a:noFill/>
          </p:spPr>
          <p:txBody>
            <a:bodyPr wrap="square" lIns="91440" tIns="45720" rIns="91440" bIns="45720">
              <a:spAutoFit/>
            </a:bodyPr>
            <a:lstStyle/>
            <a:p>
              <a:pPr algn="ctr"/>
              <a:r>
                <a:rPr lang="en-US" altLang="ja-JP" sz="28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14" name="正方形/長方形 13"/>
            <p:cNvSpPr/>
            <p:nvPr/>
          </p:nvSpPr>
          <p:spPr>
            <a:xfrm>
              <a:off x="8286719" y="3420921"/>
              <a:ext cx="194742" cy="523220"/>
            </a:xfrm>
            <a:prstGeom prst="rect">
              <a:avLst/>
            </a:prstGeom>
            <a:noFill/>
          </p:spPr>
          <p:txBody>
            <a:bodyPr wrap="square" lIns="91440" tIns="45720" rIns="91440" bIns="45720">
              <a:spAutoFit/>
            </a:bodyPr>
            <a:lstStyle/>
            <a:p>
              <a:pPr algn="ctr"/>
              <a:r>
                <a:rPr lang="en-US" altLang="ja-JP" sz="28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800" b="0" cap="none" spc="0" dirty="0">
                <a:ln w="0"/>
                <a:solidFill>
                  <a:schemeClr val="accent1"/>
                </a:solidFill>
                <a:effectLst>
                  <a:outerShdw blurRad="38100" dist="25400" dir="5400000" algn="ctr" rotWithShape="0">
                    <a:srgbClr val="6E747A">
                      <a:alpha val="43000"/>
                    </a:srgbClr>
                  </a:outerShdw>
                </a:effectLst>
              </a:endParaRPr>
            </a:p>
          </p:txBody>
        </p:sp>
      </p:grpSp>
      <p:sp>
        <p:nvSpPr>
          <p:cNvPr id="16" name="テキスト ボックス 15"/>
          <p:cNvSpPr txBox="1"/>
          <p:nvPr/>
        </p:nvSpPr>
        <p:spPr>
          <a:xfrm>
            <a:off x="4645586" y="4291957"/>
            <a:ext cx="1081445" cy="1084539"/>
          </a:xfrm>
          <a:prstGeom prst="rect">
            <a:avLst/>
          </a:prstGeom>
          <a:noFill/>
          <a:ln>
            <a:solidFill>
              <a:schemeClr val="tx2"/>
            </a:solidFill>
          </a:ln>
        </p:spPr>
        <p:txBody>
          <a:bodyPr wrap="square" rtlCol="0">
            <a:spAutoFit/>
          </a:bodyPr>
          <a:lstStyle/>
          <a:p>
            <a:r>
              <a:rPr kumimoji="1" lang="en-US" altLang="ja-JP" sz="1600" dirty="0" smtClean="0"/>
              <a:t>A+C</a:t>
            </a:r>
            <a:r>
              <a:rPr kumimoji="1" lang="ja-JP" altLang="en-US" sz="1600" dirty="0" smtClean="0"/>
              <a:t>→</a:t>
            </a:r>
            <a:r>
              <a:rPr kumimoji="1" lang="en-US" altLang="ja-JP" sz="1600" dirty="0" smtClean="0"/>
              <a:t>A+B</a:t>
            </a:r>
          </a:p>
          <a:p>
            <a:r>
              <a:rPr kumimoji="1" lang="en-US" altLang="ja-JP" sz="1600" dirty="0" smtClean="0"/>
              <a:t>B+C</a:t>
            </a:r>
            <a:r>
              <a:rPr kumimoji="1" lang="ja-JP" altLang="en-US" sz="1600" dirty="0" smtClean="0"/>
              <a:t>→</a:t>
            </a:r>
            <a:r>
              <a:rPr kumimoji="1" lang="en-US" altLang="ja-JP" sz="1600" dirty="0" smtClean="0"/>
              <a:t>2C</a:t>
            </a:r>
          </a:p>
          <a:p>
            <a:r>
              <a:rPr kumimoji="1" lang="en-US" altLang="ja-JP" sz="1600" dirty="0" smtClean="0"/>
              <a:t>2A</a:t>
            </a:r>
            <a:r>
              <a:rPr kumimoji="1" lang="ja-JP" altLang="en-US" sz="1600" dirty="0" smtClean="0"/>
              <a:t>→</a:t>
            </a:r>
            <a:r>
              <a:rPr kumimoji="1" lang="en-US" altLang="ja-JP" sz="1600" dirty="0" smtClean="0"/>
              <a:t>A+B</a:t>
            </a:r>
          </a:p>
          <a:p>
            <a:r>
              <a:rPr kumimoji="1" lang="en-US" altLang="ja-JP" sz="1600" dirty="0" smtClean="0"/>
              <a:t>2B</a:t>
            </a:r>
            <a:r>
              <a:rPr kumimoji="1" lang="ja-JP" altLang="en-US" sz="1600" dirty="0" smtClean="0"/>
              <a:t>→</a:t>
            </a:r>
            <a:r>
              <a:rPr kumimoji="1" lang="en-US" altLang="ja-JP" sz="1600" dirty="0" smtClean="0"/>
              <a:t>A+B</a:t>
            </a:r>
            <a:endParaRPr kumimoji="1" lang="ja-JP" altLang="en-US" sz="1600" dirty="0"/>
          </a:p>
        </p:txBody>
      </p:sp>
      <p:sp>
        <p:nvSpPr>
          <p:cNvPr id="17" name="テキスト ボックス 16"/>
          <p:cNvSpPr txBox="1"/>
          <p:nvPr/>
        </p:nvSpPr>
        <p:spPr>
          <a:xfrm>
            <a:off x="5779647" y="4818323"/>
            <a:ext cx="3813865" cy="646331"/>
          </a:xfrm>
          <a:prstGeom prst="rect">
            <a:avLst/>
          </a:prstGeom>
          <a:noFill/>
        </p:spPr>
        <p:txBody>
          <a:bodyPr wrap="none" rtlCol="0">
            <a:spAutoFit/>
          </a:bodyPr>
          <a:lstStyle/>
          <a:p>
            <a:r>
              <a:rPr kumimoji="1" lang="en-US" altLang="ja-JP" sz="1200" dirty="0"/>
              <a:t>Molecular discreteness in reaction-diffusion systems </a:t>
            </a:r>
            <a:endParaRPr kumimoji="1" lang="en-US" altLang="ja-JP" sz="1200" dirty="0" smtClean="0"/>
          </a:p>
          <a:p>
            <a:r>
              <a:rPr kumimoji="1" lang="en-US" altLang="ja-JP" sz="1200" dirty="0" smtClean="0"/>
              <a:t>yields </a:t>
            </a:r>
            <a:r>
              <a:rPr kumimoji="1" lang="en-US" altLang="ja-JP" sz="1200" dirty="0"/>
              <a:t>steady states not seen in the continuum </a:t>
            </a:r>
            <a:r>
              <a:rPr kumimoji="1" lang="en-US" altLang="ja-JP" sz="1200" dirty="0" smtClean="0"/>
              <a:t>limit</a:t>
            </a:r>
          </a:p>
          <a:p>
            <a:r>
              <a:rPr kumimoji="1" lang="en-US" altLang="ja-JP" sz="1200" dirty="0" err="1" smtClean="0"/>
              <a:t>Togashi</a:t>
            </a:r>
            <a:r>
              <a:rPr kumimoji="1" lang="en-US" altLang="ja-JP" sz="1200" dirty="0" smtClean="0"/>
              <a:t>, Kaneko,.</a:t>
            </a:r>
            <a:r>
              <a:rPr lang="en-US" altLang="ja-JP" sz="1200" dirty="0"/>
              <a:t> PRE 70, 020901 (2004) </a:t>
            </a:r>
            <a:endParaRPr kumimoji="1" lang="ja-JP" altLang="en-US" sz="1200" dirty="0"/>
          </a:p>
        </p:txBody>
      </p:sp>
      <p:sp>
        <p:nvSpPr>
          <p:cNvPr id="18" name="テキスト ボックス 17"/>
          <p:cNvSpPr txBox="1"/>
          <p:nvPr/>
        </p:nvSpPr>
        <p:spPr>
          <a:xfrm>
            <a:off x="8193131" y="3451699"/>
            <a:ext cx="2759089" cy="646331"/>
          </a:xfrm>
          <a:prstGeom prst="rect">
            <a:avLst/>
          </a:prstGeom>
          <a:noFill/>
        </p:spPr>
        <p:txBody>
          <a:bodyPr wrap="none" rtlCol="0">
            <a:spAutoFit/>
          </a:bodyPr>
          <a:lstStyle/>
          <a:p>
            <a:r>
              <a:rPr kumimoji="1" lang="en-US" altLang="ja-JP" sz="1200" dirty="0"/>
              <a:t>The importance of being </a:t>
            </a:r>
            <a:r>
              <a:rPr kumimoji="1" lang="en-US" altLang="ja-JP" sz="1200" dirty="0" smtClean="0"/>
              <a:t>discrete</a:t>
            </a:r>
          </a:p>
          <a:p>
            <a:r>
              <a:rPr kumimoji="1" lang="ja-JP" altLang="en-US" sz="1200" dirty="0" smtClean="0"/>
              <a:t>：</a:t>
            </a:r>
            <a:r>
              <a:rPr kumimoji="1" lang="en-US" altLang="ja-JP" sz="1200" dirty="0"/>
              <a:t>Life always wins on the </a:t>
            </a:r>
            <a:r>
              <a:rPr kumimoji="1" lang="en-US" altLang="ja-JP" sz="1200" dirty="0" smtClean="0"/>
              <a:t>surface</a:t>
            </a:r>
          </a:p>
          <a:p>
            <a:r>
              <a:rPr lang="da-DK" altLang="ja-JP" sz="1200" dirty="0" smtClean="0"/>
              <a:t>Shnerb </a:t>
            </a:r>
            <a:r>
              <a:rPr lang="da-DK" altLang="ja-JP" sz="1200" dirty="0"/>
              <a:t>et al., PNAS 97, 10322 (2000) </a:t>
            </a:r>
            <a:endParaRPr kumimoji="1" lang="ja-JP" altLang="en-US" sz="1200" dirty="0"/>
          </a:p>
        </p:txBody>
      </p:sp>
    </p:spTree>
    <p:extLst>
      <p:ext uri="{BB962C8B-B14F-4D97-AF65-F5344CB8AC3E}">
        <p14:creationId xmlns:p14="http://schemas.microsoft.com/office/powerpoint/2010/main" val="21578616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③分子の</a:t>
            </a:r>
            <a:r>
              <a:rPr lang="ja-JP" altLang="en-US" dirty="0" smtClean="0"/>
              <a:t>少数性</a:t>
            </a:r>
            <a:r>
              <a:rPr lang="en-US" altLang="ja-JP" dirty="0"/>
              <a:t>(Noise/</a:t>
            </a:r>
            <a:r>
              <a:rPr lang="en-US" altLang="ja-JP" dirty="0">
                <a:solidFill>
                  <a:schemeClr val="accent4"/>
                </a:solidFill>
              </a:rPr>
              <a:t>Discreteness</a:t>
            </a:r>
            <a:r>
              <a:rPr lang="en-US" altLang="ja-JP" dirty="0"/>
              <a:t>)</a:t>
            </a:r>
            <a:endParaRPr kumimoji="1" lang="ja-JP" altLang="en-US" dirty="0"/>
          </a:p>
        </p:txBody>
      </p:sp>
      <p:sp>
        <p:nvSpPr>
          <p:cNvPr id="5" name="正方形/長方形 4"/>
          <p:cNvSpPr/>
          <p:nvPr/>
        </p:nvSpPr>
        <p:spPr>
          <a:xfrm>
            <a:off x="6165922" y="1585810"/>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grpSp>
        <p:nvGrpSpPr>
          <p:cNvPr id="15" name="グループ化 14"/>
          <p:cNvGrpSpPr/>
          <p:nvPr/>
        </p:nvGrpSpPr>
        <p:grpSpPr>
          <a:xfrm>
            <a:off x="4391342" y="1374877"/>
            <a:ext cx="2457519" cy="871022"/>
            <a:chOff x="7826499" y="3125540"/>
            <a:chExt cx="994578" cy="1331108"/>
          </a:xfrm>
        </p:grpSpPr>
        <p:sp>
          <p:nvSpPr>
            <p:cNvPr id="6" name="正方形/長方形 5"/>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 name="正方形/長方形 6"/>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 name="正方形/長方形 7"/>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 name="正方形/長方形 8"/>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 name="正方形/長方形 9"/>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 name="正方形/長方形 10"/>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 name="正方形/長方形 11"/>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3" name="正方形/長方形 12"/>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4" name="正方形/長方形 13"/>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sp>
        <p:nvSpPr>
          <p:cNvPr id="19" name="コンテンツ プレースホルダー 18"/>
          <p:cNvSpPr>
            <a:spLocks noGrp="1"/>
          </p:cNvSpPr>
          <p:nvPr>
            <p:ph idx="1"/>
          </p:nvPr>
        </p:nvSpPr>
        <p:spPr>
          <a:xfrm>
            <a:off x="677333" y="1245326"/>
            <a:ext cx="9187303" cy="5355771"/>
          </a:xfrm>
        </p:spPr>
        <p:txBody>
          <a:bodyPr/>
          <a:lstStyle/>
          <a:p>
            <a:r>
              <a:rPr kumimoji="1" lang="en-US" altLang="ja-JP" dirty="0" err="1" smtClean="0"/>
              <a:t>Shnerb</a:t>
            </a:r>
            <a:r>
              <a:rPr lang="en-US" altLang="ja-JP" dirty="0" smtClean="0"/>
              <a:t> “AB model”</a:t>
            </a:r>
            <a:r>
              <a:rPr lang="ja-JP" altLang="en-US" dirty="0" smtClean="0"/>
              <a:t>では</a:t>
            </a:r>
            <a:endParaRPr lang="en-US" altLang="ja-JP" dirty="0" smtClean="0"/>
          </a:p>
          <a:p>
            <a:pPr>
              <a:buAutoNum type="arabicPeriod"/>
            </a:pPr>
            <a:r>
              <a:rPr lang="ja-JP" altLang="en-US" sz="1600" dirty="0" smtClean="0"/>
              <a:t>拡散遅い、</a:t>
            </a:r>
            <a:r>
              <a:rPr lang="en-US" altLang="ja-JP" sz="1600" dirty="0" smtClean="0"/>
              <a:t>A</a:t>
            </a:r>
            <a:r>
              <a:rPr lang="ja-JP" altLang="en-US" sz="1600" dirty="0" smtClean="0"/>
              <a:t>密度高い</a:t>
            </a:r>
            <a:endParaRPr lang="en-US" altLang="ja-JP" sz="1600" dirty="0" smtClean="0"/>
          </a:p>
          <a:p>
            <a:pPr lvl="2">
              <a:buAutoNum type="arabicPeriod"/>
            </a:pPr>
            <a:endParaRPr lang="en-US" altLang="ja-JP" sz="1000" dirty="0"/>
          </a:p>
          <a:p>
            <a:pPr lvl="2">
              <a:buAutoNum type="arabicPeriod"/>
            </a:pPr>
            <a:endParaRPr lang="en-US" altLang="ja-JP" sz="1000" dirty="0" smtClean="0"/>
          </a:p>
          <a:p>
            <a:pPr lvl="2">
              <a:buAutoNum type="arabicPeriod"/>
            </a:pPr>
            <a:endParaRPr lang="en-US" altLang="ja-JP" sz="1000" dirty="0" smtClean="0"/>
          </a:p>
          <a:p>
            <a:pPr>
              <a:buAutoNum type="arabicPeriod"/>
            </a:pPr>
            <a:r>
              <a:rPr lang="ja-JP" altLang="en-US" sz="1600" dirty="0" smtClean="0"/>
              <a:t>拡散早い、</a:t>
            </a:r>
            <a:r>
              <a:rPr lang="en-US" altLang="ja-JP" sz="1600" dirty="0" smtClean="0"/>
              <a:t>A</a:t>
            </a:r>
            <a:r>
              <a:rPr lang="ja-JP" altLang="en-US" sz="1600" dirty="0" smtClean="0"/>
              <a:t>密度低い</a:t>
            </a:r>
            <a:endParaRPr lang="en-US" altLang="ja-JP" sz="1600" dirty="0" smtClean="0"/>
          </a:p>
          <a:p>
            <a:pPr lvl="3">
              <a:buAutoNum type="arabicPeriod"/>
            </a:pPr>
            <a:endParaRPr lang="en-US" altLang="ja-JP" sz="1000" dirty="0" smtClean="0"/>
          </a:p>
          <a:p>
            <a:pPr lvl="3">
              <a:buAutoNum type="arabicPeriod"/>
            </a:pPr>
            <a:endParaRPr lang="en-US" altLang="ja-JP" sz="1000" dirty="0" smtClean="0"/>
          </a:p>
          <a:p>
            <a:pPr lvl="3">
              <a:buAutoNum type="arabicPeriod"/>
            </a:pPr>
            <a:endParaRPr lang="en-US" altLang="ja-JP" sz="1000" dirty="0" smtClean="0"/>
          </a:p>
          <a:p>
            <a:pPr>
              <a:buAutoNum type="arabicPeriod"/>
            </a:pPr>
            <a:r>
              <a:rPr lang="ja-JP" altLang="en-US" sz="1600" dirty="0" smtClean="0"/>
              <a:t>拡散遅い、</a:t>
            </a:r>
            <a:r>
              <a:rPr lang="en-US" altLang="ja-JP" sz="1600" dirty="0" smtClean="0"/>
              <a:t>A</a:t>
            </a:r>
            <a:r>
              <a:rPr lang="ja-JP" altLang="en-US" sz="1600" dirty="0" smtClean="0"/>
              <a:t>密度</a:t>
            </a:r>
            <a:r>
              <a:rPr lang="ja-JP" altLang="en-US" sz="1600" dirty="0"/>
              <a:t>低</a:t>
            </a:r>
            <a:r>
              <a:rPr lang="ja-JP" altLang="en-US" sz="1600" dirty="0" smtClean="0"/>
              <a:t>い</a:t>
            </a:r>
            <a:endParaRPr lang="en-US" altLang="ja-JP" sz="1600" dirty="0" smtClean="0"/>
          </a:p>
          <a:p>
            <a:pPr lvl="3">
              <a:buAutoNum type="arabicPeriod"/>
            </a:pPr>
            <a:endParaRPr lang="en-US" altLang="ja-JP" sz="1000" dirty="0" smtClean="0"/>
          </a:p>
          <a:p>
            <a:pPr lvl="3">
              <a:buAutoNum type="arabicPeriod"/>
            </a:pPr>
            <a:endParaRPr lang="en-US" altLang="ja-JP" sz="1000" dirty="0" smtClean="0"/>
          </a:p>
          <a:p>
            <a:r>
              <a:rPr kumimoji="1" lang="en-US" altLang="ja-JP" dirty="0" smtClean="0"/>
              <a:t>B</a:t>
            </a:r>
            <a:r>
              <a:rPr kumimoji="1" lang="ja-JP" altLang="en-US" dirty="0" smtClean="0"/>
              <a:t>の分解が早い場合、</a:t>
            </a:r>
            <a:r>
              <a:rPr kumimoji="1" lang="en-US" altLang="ja-JP" dirty="0" smtClean="0"/>
              <a:t>A</a:t>
            </a:r>
            <a:r>
              <a:rPr kumimoji="1" lang="ja-JP" altLang="en-US" dirty="0" smtClean="0"/>
              <a:t>と</a:t>
            </a:r>
            <a:r>
              <a:rPr kumimoji="1" lang="en-US" altLang="ja-JP" dirty="0" smtClean="0"/>
              <a:t>B</a:t>
            </a:r>
            <a:r>
              <a:rPr kumimoji="1" lang="ja-JP" altLang="en-US" dirty="0" err="1" smtClean="0"/>
              <a:t>の共</a:t>
            </a:r>
            <a:r>
              <a:rPr kumimoji="1" lang="ja-JP" altLang="en-US" dirty="0" smtClean="0"/>
              <a:t>局在が起こる</a:t>
            </a:r>
            <a:endParaRPr kumimoji="1" lang="en-US" altLang="ja-JP" dirty="0" smtClean="0"/>
          </a:p>
          <a:p>
            <a:pPr lvl="1"/>
            <a:r>
              <a:rPr lang="en-US" altLang="ja-JP" dirty="0" smtClean="0"/>
              <a:t>B</a:t>
            </a:r>
            <a:r>
              <a:rPr lang="ja-JP" altLang="en-US" dirty="0" smtClean="0"/>
              <a:t>は</a:t>
            </a:r>
            <a:r>
              <a:rPr lang="en-US" altLang="ja-JP" dirty="0" smtClean="0"/>
              <a:t>A</a:t>
            </a:r>
            <a:r>
              <a:rPr lang="ja-JP" altLang="en-US" dirty="0" smtClean="0"/>
              <a:t>から離れられない（拡散するとすぐに分解される）</a:t>
            </a:r>
            <a:endParaRPr kumimoji="1" lang="en-US" altLang="ja-JP" dirty="0" smtClean="0"/>
          </a:p>
        </p:txBody>
      </p:sp>
      <p:sp>
        <p:nvSpPr>
          <p:cNvPr id="20" name="テキスト ボックス 19"/>
          <p:cNvSpPr txBox="1"/>
          <p:nvPr/>
        </p:nvSpPr>
        <p:spPr>
          <a:xfrm>
            <a:off x="8668708" y="1270000"/>
            <a:ext cx="1210588" cy="830997"/>
          </a:xfrm>
          <a:prstGeom prst="rect">
            <a:avLst/>
          </a:prstGeom>
          <a:noFill/>
          <a:ln>
            <a:solidFill>
              <a:schemeClr val="tx2"/>
            </a:solidFill>
          </a:ln>
        </p:spPr>
        <p:txBody>
          <a:bodyPr wrap="none" rtlCol="0">
            <a:spAutoFit/>
          </a:bodyPr>
          <a:lstStyle/>
          <a:p>
            <a:r>
              <a:rPr kumimoji="1" lang="en-US" altLang="ja-JP" sz="1600" dirty="0" smtClean="0"/>
              <a:t>A</a:t>
            </a:r>
            <a:r>
              <a:rPr kumimoji="1" lang="ja-JP" altLang="en-US" sz="1600" dirty="0" smtClean="0"/>
              <a:t>→</a:t>
            </a:r>
            <a:r>
              <a:rPr kumimoji="1" lang="en-US" altLang="ja-JP" sz="1600" dirty="0" smtClean="0"/>
              <a:t>A+B</a:t>
            </a:r>
          </a:p>
          <a:p>
            <a:r>
              <a:rPr kumimoji="1" lang="en-US" altLang="ja-JP" sz="1600" dirty="0" smtClean="0"/>
              <a:t>A+B</a:t>
            </a:r>
            <a:r>
              <a:rPr kumimoji="1" lang="ja-JP" altLang="en-US" sz="1600" dirty="0" smtClean="0"/>
              <a:t>→</a:t>
            </a:r>
            <a:r>
              <a:rPr kumimoji="1" lang="en-US" altLang="ja-JP" sz="1600" dirty="0" smtClean="0"/>
              <a:t>A+2B</a:t>
            </a:r>
          </a:p>
          <a:p>
            <a:r>
              <a:rPr kumimoji="1" lang="en-US" altLang="ja-JP" sz="1600" dirty="0" smtClean="0"/>
              <a:t>B</a:t>
            </a:r>
            <a:r>
              <a:rPr kumimoji="1" lang="ja-JP" altLang="en-US" sz="1600" dirty="0" smtClean="0"/>
              <a:t>→</a:t>
            </a:r>
            <a:r>
              <a:rPr kumimoji="1" lang="en-US" altLang="ja-JP" sz="1600" dirty="0" smtClean="0"/>
              <a:t>φ(</a:t>
            </a:r>
            <a:r>
              <a:rPr kumimoji="1" lang="ja-JP" altLang="en-US" sz="1600" dirty="0" smtClean="0"/>
              <a:t>消滅</a:t>
            </a:r>
            <a:r>
              <a:rPr kumimoji="1" lang="en-US" altLang="ja-JP" sz="1600" dirty="0" smtClean="0"/>
              <a:t>)</a:t>
            </a:r>
            <a:endParaRPr kumimoji="1" lang="ja-JP" altLang="en-US" sz="1600" dirty="0"/>
          </a:p>
        </p:txBody>
      </p:sp>
      <p:sp>
        <p:nvSpPr>
          <p:cNvPr id="21" name="右矢印 20"/>
          <p:cNvSpPr/>
          <p:nvPr/>
        </p:nvSpPr>
        <p:spPr>
          <a:xfrm>
            <a:off x="3352800" y="1580271"/>
            <a:ext cx="311894"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a:off x="3352800" y="2784196"/>
            <a:ext cx="311894"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a:off x="3352800" y="3988121"/>
            <a:ext cx="311894"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5756299" y="1210492"/>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sp>
        <p:nvSpPr>
          <p:cNvPr id="25" name="正方形/長方形 24"/>
          <p:cNvSpPr/>
          <p:nvPr/>
        </p:nvSpPr>
        <p:spPr>
          <a:xfrm>
            <a:off x="5108223" y="1509831"/>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sp>
        <p:nvSpPr>
          <p:cNvPr id="26" name="正方形/長方形 25"/>
          <p:cNvSpPr/>
          <p:nvPr/>
        </p:nvSpPr>
        <p:spPr>
          <a:xfrm>
            <a:off x="4371954" y="1270000"/>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sp>
        <p:nvSpPr>
          <p:cNvPr id="27" name="正方形/長方形 26"/>
          <p:cNvSpPr/>
          <p:nvPr/>
        </p:nvSpPr>
        <p:spPr>
          <a:xfrm>
            <a:off x="6638624" y="1218781"/>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sp>
        <p:nvSpPr>
          <p:cNvPr id="28" name="正方形/長方形 27"/>
          <p:cNvSpPr/>
          <p:nvPr/>
        </p:nvSpPr>
        <p:spPr>
          <a:xfrm>
            <a:off x="6988921" y="1502844"/>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sp>
        <p:nvSpPr>
          <p:cNvPr id="29" name="正方形/長方形 28"/>
          <p:cNvSpPr/>
          <p:nvPr/>
        </p:nvSpPr>
        <p:spPr>
          <a:xfrm>
            <a:off x="7385962" y="1269798"/>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grpSp>
        <p:nvGrpSpPr>
          <p:cNvPr id="30" name="グループ化 29"/>
          <p:cNvGrpSpPr/>
          <p:nvPr/>
        </p:nvGrpSpPr>
        <p:grpSpPr>
          <a:xfrm>
            <a:off x="6238496" y="1365351"/>
            <a:ext cx="1743856" cy="1142046"/>
            <a:chOff x="7826499" y="3125540"/>
            <a:chExt cx="994578" cy="1331108"/>
          </a:xfrm>
        </p:grpSpPr>
        <p:sp>
          <p:nvSpPr>
            <p:cNvPr id="31" name="正方形/長方形 30"/>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32" name="正方形/長方形 31"/>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33" name="正方形/長方形 32"/>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34" name="正方形/長方形 33"/>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35" name="正方形/長方形 34"/>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36" name="正方形/長方形 35"/>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37" name="正方形/長方形 36"/>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38" name="正方形/長方形 37"/>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39" name="正方形/長方形 38"/>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40" name="グループ化 39"/>
          <p:cNvGrpSpPr/>
          <p:nvPr/>
        </p:nvGrpSpPr>
        <p:grpSpPr>
          <a:xfrm>
            <a:off x="7187331" y="1156421"/>
            <a:ext cx="890742" cy="1030021"/>
            <a:chOff x="7826499" y="3125540"/>
            <a:chExt cx="994578" cy="1331108"/>
          </a:xfrm>
        </p:grpSpPr>
        <p:sp>
          <p:nvSpPr>
            <p:cNvPr id="41" name="正方形/長方形 40"/>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42" name="正方形/長方形 41"/>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43" name="正方形/長方形 42"/>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44" name="正方形/長方形 43"/>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45" name="正方形/長方形 44"/>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46" name="正方形/長方形 45"/>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47" name="正方形/長方形 46"/>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48" name="正方形/長方形 47"/>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49" name="正方形/長方形 48"/>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50" name="グループ化 49"/>
          <p:cNvGrpSpPr/>
          <p:nvPr/>
        </p:nvGrpSpPr>
        <p:grpSpPr>
          <a:xfrm>
            <a:off x="6509836" y="1043196"/>
            <a:ext cx="639588" cy="1542038"/>
            <a:chOff x="7826499" y="3125540"/>
            <a:chExt cx="994578" cy="1331108"/>
          </a:xfrm>
        </p:grpSpPr>
        <p:sp>
          <p:nvSpPr>
            <p:cNvPr id="51" name="正方形/長方形 50"/>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2" name="正方形/長方形 51"/>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3" name="正方形/長方形 52"/>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4" name="正方形/長方形 53"/>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5" name="正方形/長方形 54"/>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6" name="正方形/長方形 55"/>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7" name="正方形/長方形 56"/>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8" name="正方形/長方形 57"/>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9" name="正方形/長方形 58"/>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60" name="グループ化 59"/>
          <p:cNvGrpSpPr/>
          <p:nvPr/>
        </p:nvGrpSpPr>
        <p:grpSpPr>
          <a:xfrm>
            <a:off x="5450935" y="1265002"/>
            <a:ext cx="1905300" cy="1232944"/>
            <a:chOff x="7826499" y="3125540"/>
            <a:chExt cx="994578" cy="1345437"/>
          </a:xfrm>
        </p:grpSpPr>
        <p:sp>
          <p:nvSpPr>
            <p:cNvPr id="61" name="正方形/長方形 60"/>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62" name="正方形/長方形 61"/>
            <p:cNvSpPr/>
            <p:nvPr/>
          </p:nvSpPr>
          <p:spPr>
            <a:xfrm>
              <a:off x="8162710" y="4077044"/>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63" name="正方形/長方形 62"/>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64" name="正方形/長方形 63"/>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65" name="正方形/長方形 64"/>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66" name="正方形/長方形 65"/>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67" name="正方形/長方形 66"/>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68" name="正方形/長方形 67"/>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69" name="正方形/長方形 68"/>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70" name="グループ化 69"/>
          <p:cNvGrpSpPr/>
          <p:nvPr/>
        </p:nvGrpSpPr>
        <p:grpSpPr>
          <a:xfrm>
            <a:off x="5578195" y="1086597"/>
            <a:ext cx="695150" cy="1050203"/>
            <a:chOff x="7826499" y="3125540"/>
            <a:chExt cx="994578" cy="1331108"/>
          </a:xfrm>
        </p:grpSpPr>
        <p:sp>
          <p:nvSpPr>
            <p:cNvPr id="71" name="正方形/長方形 70"/>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2" name="正方形/長方形 71"/>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3" name="正方形/長方形 72"/>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4" name="正方形/長方形 73"/>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5" name="正方形/長方形 74"/>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6" name="正方形/長方形 75"/>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7" name="正方形/長方形 76"/>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8" name="正方形/長方形 77"/>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9" name="正方形/長方形 78"/>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80" name="グループ化 79"/>
          <p:cNvGrpSpPr/>
          <p:nvPr/>
        </p:nvGrpSpPr>
        <p:grpSpPr>
          <a:xfrm>
            <a:off x="4980221" y="1321781"/>
            <a:ext cx="695150" cy="1050203"/>
            <a:chOff x="7826499" y="3125540"/>
            <a:chExt cx="994578" cy="1331108"/>
          </a:xfrm>
        </p:grpSpPr>
        <p:sp>
          <p:nvSpPr>
            <p:cNvPr id="81" name="正方形/長方形 80"/>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2" name="正方形/長方形 81"/>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3" name="正方形/長方形 82"/>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4" name="正方形/長方形 83"/>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5" name="正方形/長方形 84"/>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6" name="正方形/長方形 85"/>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7" name="正方形/長方形 86"/>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8" name="正方形/長方形 87"/>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9" name="正方形/長方形 88"/>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90" name="グループ化 89"/>
          <p:cNvGrpSpPr/>
          <p:nvPr/>
        </p:nvGrpSpPr>
        <p:grpSpPr>
          <a:xfrm>
            <a:off x="4750850" y="1305779"/>
            <a:ext cx="695150" cy="1050203"/>
            <a:chOff x="7826499" y="3125540"/>
            <a:chExt cx="994578" cy="1331108"/>
          </a:xfrm>
        </p:grpSpPr>
        <p:sp>
          <p:nvSpPr>
            <p:cNvPr id="91" name="正方形/長方形 90"/>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2" name="正方形/長方形 91"/>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3" name="正方形/長方形 92"/>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4" name="正方形/長方形 93"/>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5" name="正方形/長方形 94"/>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6" name="正方形/長方形 95"/>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7" name="正方形/長方形 96"/>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8" name="正方形/長方形 97"/>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9" name="正方形/長方形 98"/>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100" name="グループ化 99"/>
          <p:cNvGrpSpPr/>
          <p:nvPr/>
        </p:nvGrpSpPr>
        <p:grpSpPr>
          <a:xfrm>
            <a:off x="4015820" y="1390155"/>
            <a:ext cx="695150" cy="1050203"/>
            <a:chOff x="7826499" y="3125540"/>
            <a:chExt cx="994578" cy="1331108"/>
          </a:xfrm>
        </p:grpSpPr>
        <p:sp>
          <p:nvSpPr>
            <p:cNvPr id="101" name="正方形/長方形 100"/>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2" name="正方形/長方形 101"/>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3" name="正方形/長方形 102"/>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4" name="正方形/長方形 103"/>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5" name="正方形/長方形 104"/>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6" name="正方形/長方形 105"/>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7" name="正方形/長方形 106"/>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8" name="正方形/長方形 107"/>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9" name="正方形/長方形 108"/>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110" name="グループ化 109"/>
          <p:cNvGrpSpPr/>
          <p:nvPr/>
        </p:nvGrpSpPr>
        <p:grpSpPr>
          <a:xfrm>
            <a:off x="4359739" y="1383706"/>
            <a:ext cx="695150" cy="1050203"/>
            <a:chOff x="7826499" y="3125540"/>
            <a:chExt cx="994578" cy="1331108"/>
          </a:xfrm>
        </p:grpSpPr>
        <p:sp>
          <p:nvSpPr>
            <p:cNvPr id="111" name="正方形/長方形 110"/>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2" name="正方形/長方形 111"/>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3" name="正方形/長方形 112"/>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4" name="正方形/長方形 113"/>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5" name="正方形/長方形 114"/>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6" name="正方形/長方形 115"/>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7" name="正方形/長方形 116"/>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8" name="正方形/長方形 117"/>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9" name="正方形/長方形 118"/>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sp>
        <p:nvSpPr>
          <p:cNvPr id="120" name="正方形/長方形 119"/>
          <p:cNvSpPr/>
          <p:nvPr/>
        </p:nvSpPr>
        <p:spPr>
          <a:xfrm>
            <a:off x="4807802" y="1338534"/>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sp>
        <p:nvSpPr>
          <p:cNvPr id="121" name="正方形/長方形 120"/>
          <p:cNvSpPr/>
          <p:nvPr/>
        </p:nvSpPr>
        <p:spPr>
          <a:xfrm>
            <a:off x="4580426" y="2545955"/>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sp>
        <p:nvSpPr>
          <p:cNvPr id="122" name="正方形/長方形 121"/>
          <p:cNvSpPr/>
          <p:nvPr/>
        </p:nvSpPr>
        <p:spPr>
          <a:xfrm>
            <a:off x="6719520" y="2558368"/>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grpSp>
        <p:nvGrpSpPr>
          <p:cNvPr id="123" name="グループ化 122"/>
          <p:cNvGrpSpPr/>
          <p:nvPr/>
        </p:nvGrpSpPr>
        <p:grpSpPr>
          <a:xfrm>
            <a:off x="3896788" y="2436223"/>
            <a:ext cx="2253908" cy="1456508"/>
            <a:chOff x="7826499" y="3125540"/>
            <a:chExt cx="1115294" cy="1331108"/>
          </a:xfrm>
        </p:grpSpPr>
        <p:sp>
          <p:nvSpPr>
            <p:cNvPr id="124" name="正方形/長方形 123"/>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5" name="正方形/長方形 124"/>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6" name="正方形/長方形 125"/>
            <p:cNvSpPr/>
            <p:nvPr/>
          </p:nvSpPr>
          <p:spPr>
            <a:xfrm>
              <a:off x="8747051" y="3333023"/>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7" name="正方形/長方形 126"/>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8" name="正方形/長方形 127"/>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9" name="正方形/長方形 128"/>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30" name="正方形/長方形 129"/>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31" name="正方形/長方形 130"/>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32" name="正方形/長方形 131"/>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133" name="グループ化 132"/>
          <p:cNvGrpSpPr/>
          <p:nvPr/>
        </p:nvGrpSpPr>
        <p:grpSpPr>
          <a:xfrm>
            <a:off x="5735048" y="2568676"/>
            <a:ext cx="2313868" cy="1159017"/>
            <a:chOff x="7676113" y="3110408"/>
            <a:chExt cx="1144964" cy="1059230"/>
          </a:xfrm>
        </p:grpSpPr>
        <p:sp>
          <p:nvSpPr>
            <p:cNvPr id="134" name="正方形/長方形 133"/>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35" name="正方形/長方形 134"/>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36" name="正方形/長方形 135"/>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37" name="正方形/長方形 136"/>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38" name="正方形/長方形 137"/>
            <p:cNvSpPr/>
            <p:nvPr/>
          </p:nvSpPr>
          <p:spPr>
            <a:xfrm>
              <a:off x="7676113" y="372881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39" name="正方形/長方形 138"/>
            <p:cNvSpPr/>
            <p:nvPr/>
          </p:nvSpPr>
          <p:spPr>
            <a:xfrm>
              <a:off x="8155139" y="370531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40" name="正方形/長方形 139"/>
            <p:cNvSpPr/>
            <p:nvPr/>
          </p:nvSpPr>
          <p:spPr>
            <a:xfrm>
              <a:off x="8450305" y="377570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41" name="正方形/長方形 140"/>
            <p:cNvSpPr/>
            <p:nvPr/>
          </p:nvSpPr>
          <p:spPr>
            <a:xfrm>
              <a:off x="8293142" y="3110408"/>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42" name="正方形/長方形 141"/>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sp>
        <p:nvSpPr>
          <p:cNvPr id="143" name="正方形/長方形 142"/>
          <p:cNvSpPr/>
          <p:nvPr/>
        </p:nvSpPr>
        <p:spPr>
          <a:xfrm>
            <a:off x="4580844" y="3876871"/>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sp>
        <p:nvSpPr>
          <p:cNvPr id="144" name="正方形/長方形 143"/>
          <p:cNvSpPr/>
          <p:nvPr/>
        </p:nvSpPr>
        <p:spPr>
          <a:xfrm>
            <a:off x="6746671" y="3896238"/>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grpSp>
        <p:nvGrpSpPr>
          <p:cNvPr id="145" name="グループ化 144"/>
          <p:cNvGrpSpPr/>
          <p:nvPr/>
        </p:nvGrpSpPr>
        <p:grpSpPr>
          <a:xfrm>
            <a:off x="4425386" y="3762395"/>
            <a:ext cx="695150" cy="1050203"/>
            <a:chOff x="7826499" y="3125540"/>
            <a:chExt cx="994578" cy="1331108"/>
          </a:xfrm>
        </p:grpSpPr>
        <p:sp>
          <p:nvSpPr>
            <p:cNvPr id="146" name="正方形/長方形 145"/>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47" name="正方形/長方形 146"/>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48" name="正方形/長方形 147"/>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49" name="正方形/長方形 148"/>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50" name="正方形/長方形 149"/>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51" name="正方形/長方形 150"/>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52" name="正方形/長方形 151"/>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53" name="正方形/長方形 152"/>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54" name="正方形/長方形 153"/>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155" name="グループ化 154"/>
          <p:cNvGrpSpPr/>
          <p:nvPr/>
        </p:nvGrpSpPr>
        <p:grpSpPr>
          <a:xfrm>
            <a:off x="6586455" y="3781141"/>
            <a:ext cx="789107" cy="868083"/>
            <a:chOff x="7776450" y="3125540"/>
            <a:chExt cx="1129006" cy="1100275"/>
          </a:xfrm>
        </p:grpSpPr>
        <p:sp>
          <p:nvSpPr>
            <p:cNvPr id="156" name="正方形/長方形 155"/>
            <p:cNvSpPr/>
            <p:nvPr/>
          </p:nvSpPr>
          <p:spPr>
            <a:xfrm>
              <a:off x="7776450" y="354399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57" name="正方形/長方形 156"/>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58" name="正方形/長方形 157"/>
            <p:cNvSpPr/>
            <p:nvPr/>
          </p:nvSpPr>
          <p:spPr>
            <a:xfrm>
              <a:off x="8710714" y="3521353"/>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59" name="正方形/長方形 158"/>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60" name="正方形/長方形 159"/>
            <p:cNvSpPr/>
            <p:nvPr/>
          </p:nvSpPr>
          <p:spPr>
            <a:xfrm>
              <a:off x="8100820" y="3730466"/>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61" name="正方形/長方形 160"/>
            <p:cNvSpPr/>
            <p:nvPr/>
          </p:nvSpPr>
          <p:spPr>
            <a:xfrm>
              <a:off x="8229216" y="362094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62" name="正方形/長方形 161"/>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63" name="正方形/長方形 162"/>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64" name="正方形/長方形 163"/>
            <p:cNvSpPr/>
            <p:nvPr/>
          </p:nvSpPr>
          <p:spPr>
            <a:xfrm>
              <a:off x="7874265" y="380812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sp>
        <p:nvSpPr>
          <p:cNvPr id="165" name="円/楕円 164"/>
          <p:cNvSpPr/>
          <p:nvPr/>
        </p:nvSpPr>
        <p:spPr>
          <a:xfrm>
            <a:off x="966651" y="3995442"/>
            <a:ext cx="1092058" cy="41836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7" name="直線矢印コネクタ 166"/>
          <p:cNvCxnSpPr/>
          <p:nvPr/>
        </p:nvCxnSpPr>
        <p:spPr>
          <a:xfrm flipH="1" flipV="1">
            <a:off x="1766769" y="4404723"/>
            <a:ext cx="210850" cy="24450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0" name="テキスト ボックス 169"/>
          <p:cNvSpPr txBox="1"/>
          <p:nvPr/>
        </p:nvSpPr>
        <p:spPr>
          <a:xfrm>
            <a:off x="1933262" y="4548731"/>
            <a:ext cx="2441694" cy="338554"/>
          </a:xfrm>
          <a:prstGeom prst="rect">
            <a:avLst/>
          </a:prstGeom>
          <a:noFill/>
        </p:spPr>
        <p:txBody>
          <a:bodyPr wrap="none" rtlCol="0">
            <a:spAutoFit/>
          </a:bodyPr>
          <a:lstStyle/>
          <a:p>
            <a:r>
              <a:rPr kumimoji="1" lang="ja-JP" altLang="en-US" sz="1600" dirty="0" smtClean="0">
                <a:solidFill>
                  <a:srgbClr val="7030A0"/>
                </a:solidFill>
              </a:rPr>
              <a:t>分子混雑でも同様の効果</a:t>
            </a:r>
            <a:endParaRPr kumimoji="1" lang="ja-JP" altLang="en-US" sz="1600" dirty="0">
              <a:solidFill>
                <a:srgbClr val="7030A0"/>
              </a:solidFill>
            </a:endParaRPr>
          </a:p>
        </p:txBody>
      </p:sp>
      <p:grpSp>
        <p:nvGrpSpPr>
          <p:cNvPr id="171" name="グループ化 170"/>
          <p:cNvGrpSpPr/>
          <p:nvPr/>
        </p:nvGrpSpPr>
        <p:grpSpPr>
          <a:xfrm>
            <a:off x="9017723" y="3712964"/>
            <a:ext cx="695150" cy="1050203"/>
            <a:chOff x="7826499" y="3125540"/>
            <a:chExt cx="994578" cy="1331108"/>
          </a:xfrm>
        </p:grpSpPr>
        <p:sp>
          <p:nvSpPr>
            <p:cNvPr id="172" name="正方形/長方形 171"/>
            <p:cNvSpPr/>
            <p:nvPr/>
          </p:nvSpPr>
          <p:spPr>
            <a:xfrm>
              <a:off x="7826499" y="35513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73" name="正方形/長方形 172"/>
            <p:cNvSpPr/>
            <p:nvPr/>
          </p:nvSpPr>
          <p:spPr>
            <a:xfrm>
              <a:off x="8000042" y="3257227"/>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74" name="正方形/長方形 173"/>
            <p:cNvSpPr/>
            <p:nvPr/>
          </p:nvSpPr>
          <p:spPr>
            <a:xfrm>
              <a:off x="8626335" y="357873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75" name="正方形/長方形 174"/>
            <p:cNvSpPr/>
            <p:nvPr/>
          </p:nvSpPr>
          <p:spPr>
            <a:xfrm>
              <a:off x="8476630" y="338715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76" name="正方形/長方形 175"/>
            <p:cNvSpPr/>
            <p:nvPr/>
          </p:nvSpPr>
          <p:spPr>
            <a:xfrm>
              <a:off x="8065339" y="3874609"/>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77" name="正方形/長方形 176"/>
            <p:cNvSpPr/>
            <p:nvPr/>
          </p:nvSpPr>
          <p:spPr>
            <a:xfrm>
              <a:off x="8315110" y="4062715"/>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78" name="正方形/長方形 177"/>
            <p:cNvSpPr/>
            <p:nvPr/>
          </p:nvSpPr>
          <p:spPr>
            <a:xfrm>
              <a:off x="8467510" y="3831882"/>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79" name="正方形/長方形 178"/>
            <p:cNvSpPr/>
            <p:nvPr/>
          </p:nvSpPr>
          <p:spPr>
            <a:xfrm>
              <a:off x="8291003" y="3125540"/>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80" name="正方形/長方形 179"/>
            <p:cNvSpPr/>
            <p:nvPr/>
          </p:nvSpPr>
          <p:spPr>
            <a:xfrm>
              <a:off x="8286719" y="3420921"/>
              <a:ext cx="194742" cy="393933"/>
            </a:xfrm>
            <a:prstGeom prst="rect">
              <a:avLst/>
            </a:prstGeom>
            <a:noFill/>
          </p:spPr>
          <p:txBody>
            <a:bodyPr wrap="square" lIns="91440" tIns="45720" rIns="91440" bIns="45720">
              <a:spAutoFit/>
            </a:bodyPr>
            <a:lstStyle/>
            <a:p>
              <a:pPr algn="ctr"/>
              <a:r>
                <a:rPr lang="en-US" altLang="ja-JP" sz="2000" b="0" cap="none" spc="0" dirty="0" smtClean="0">
                  <a:ln w="0"/>
                  <a:solidFill>
                    <a:schemeClr val="accent1"/>
                  </a:solidFill>
                  <a:effectLst>
                    <a:outerShdw blurRad="38100" dist="25400" dir="5400000" algn="ctr" rotWithShape="0">
                      <a:srgbClr val="6E747A">
                        <a:alpha val="43000"/>
                      </a:srgbClr>
                    </a:outerShdw>
                  </a:effectLst>
                </a:rPr>
                <a:t>B</a:t>
              </a:r>
              <a:endParaRPr lang="ja-JP" altLang="en-US" sz="2000" b="0" cap="none" spc="0" dirty="0">
                <a:ln w="0"/>
                <a:solidFill>
                  <a:schemeClr val="accent1"/>
                </a:solidFill>
                <a:effectLst>
                  <a:outerShdw blurRad="38100" dist="25400" dir="5400000" algn="ctr" rotWithShape="0">
                    <a:srgbClr val="6E747A">
                      <a:alpha val="43000"/>
                    </a:srgbClr>
                  </a:outerShdw>
                </a:effectLst>
              </a:endParaRPr>
            </a:p>
          </p:txBody>
        </p:sp>
      </p:grpSp>
      <p:sp>
        <p:nvSpPr>
          <p:cNvPr id="181" name="正方形/長方形 180"/>
          <p:cNvSpPr/>
          <p:nvPr/>
        </p:nvSpPr>
        <p:spPr>
          <a:xfrm>
            <a:off x="9175515" y="3816060"/>
            <a:ext cx="395242" cy="841137"/>
          </a:xfrm>
          <a:prstGeom prst="rect">
            <a:avLst/>
          </a:prstGeom>
          <a:noFill/>
        </p:spPr>
        <p:txBody>
          <a:bodyPr wrap="square" lIns="91440" tIns="45720" rIns="91440" bIns="45720">
            <a:spAutoFit/>
          </a:bodyPr>
          <a:lstStyle/>
          <a:p>
            <a:pPr algn="ctr"/>
            <a:r>
              <a:rPr lang="en-US" altLang="ja-JP" sz="4800" b="0" cap="none" spc="0" dirty="0" smtClean="0">
                <a:ln w="0"/>
                <a:solidFill>
                  <a:srgbClr val="FF0000"/>
                </a:solidFill>
                <a:effectLst>
                  <a:outerShdw blurRad="38100" dist="25400" dir="5400000" algn="ctr" rotWithShape="0">
                    <a:srgbClr val="6E747A">
                      <a:alpha val="43000"/>
                    </a:srgbClr>
                  </a:outerShdw>
                </a:effectLst>
              </a:rPr>
              <a:t>A</a:t>
            </a:r>
            <a:endParaRPr lang="ja-JP" altLang="en-US" sz="4800" b="0" cap="none" spc="0" dirty="0">
              <a:ln w="0"/>
              <a:solidFill>
                <a:schemeClr val="accent1"/>
              </a:solidFill>
              <a:effectLst>
                <a:outerShdw blurRad="38100" dist="25400" dir="5400000" algn="ctr" rotWithShape="0">
                  <a:srgbClr val="6E747A">
                    <a:alpha val="43000"/>
                  </a:srgbClr>
                </a:outerShdw>
              </a:effectLst>
            </a:endParaRPr>
          </a:p>
        </p:txBody>
      </p:sp>
      <p:sp>
        <p:nvSpPr>
          <p:cNvPr id="182" name="円/楕円 181"/>
          <p:cNvSpPr/>
          <p:nvPr/>
        </p:nvSpPr>
        <p:spPr>
          <a:xfrm>
            <a:off x="8831953" y="3865369"/>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円/楕円 182"/>
          <p:cNvSpPr/>
          <p:nvPr/>
        </p:nvSpPr>
        <p:spPr>
          <a:xfrm>
            <a:off x="10012034" y="3872875"/>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円/楕円 183"/>
          <p:cNvSpPr/>
          <p:nvPr/>
        </p:nvSpPr>
        <p:spPr>
          <a:xfrm>
            <a:off x="8516379" y="4034270"/>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円/楕円 184"/>
          <p:cNvSpPr/>
          <p:nvPr/>
        </p:nvSpPr>
        <p:spPr>
          <a:xfrm>
            <a:off x="8767475" y="4217535"/>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円/楕円 185"/>
          <p:cNvSpPr/>
          <p:nvPr/>
        </p:nvSpPr>
        <p:spPr>
          <a:xfrm>
            <a:off x="9014724" y="4508581"/>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円/楕円 186"/>
          <p:cNvSpPr/>
          <p:nvPr/>
        </p:nvSpPr>
        <p:spPr>
          <a:xfrm>
            <a:off x="8663388" y="4501095"/>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円/楕円 187"/>
          <p:cNvSpPr/>
          <p:nvPr/>
        </p:nvSpPr>
        <p:spPr>
          <a:xfrm>
            <a:off x="9010278" y="3574996"/>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円/楕円 188"/>
          <p:cNvSpPr/>
          <p:nvPr/>
        </p:nvSpPr>
        <p:spPr>
          <a:xfrm>
            <a:off x="9411106" y="3567003"/>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円/楕円 189"/>
          <p:cNvSpPr/>
          <p:nvPr/>
        </p:nvSpPr>
        <p:spPr>
          <a:xfrm>
            <a:off x="9681562" y="3602578"/>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円/楕円 190"/>
          <p:cNvSpPr/>
          <p:nvPr/>
        </p:nvSpPr>
        <p:spPr>
          <a:xfrm>
            <a:off x="9652965" y="3983992"/>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円/楕円 191"/>
          <p:cNvSpPr/>
          <p:nvPr/>
        </p:nvSpPr>
        <p:spPr>
          <a:xfrm>
            <a:off x="9914588" y="4590715"/>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円/楕円 192"/>
          <p:cNvSpPr/>
          <p:nvPr/>
        </p:nvSpPr>
        <p:spPr>
          <a:xfrm>
            <a:off x="9917756" y="4270519"/>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9568889" y="4540484"/>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9368514" y="4802598"/>
            <a:ext cx="233350" cy="2545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85496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2" y="617775"/>
            <a:ext cx="9955834" cy="525972"/>
          </a:xfrm>
        </p:spPr>
        <p:txBody>
          <a:bodyPr>
            <a:noAutofit/>
          </a:bodyPr>
          <a:lstStyle/>
          <a:p>
            <a:r>
              <a:rPr kumimoji="1" lang="ja-JP" altLang="en-US" dirty="0" smtClean="0">
                <a:solidFill>
                  <a:srgbClr val="002060"/>
                </a:solidFill>
              </a:rPr>
              <a:t>熱力学第二法則の破れ</a:t>
            </a:r>
            <a:r>
              <a:rPr kumimoji="1" lang="en-US" altLang="ja-JP" dirty="0" smtClean="0">
                <a:solidFill>
                  <a:srgbClr val="002060"/>
                </a:solidFill>
              </a:rPr>
              <a:t>(</a:t>
            </a:r>
            <a:r>
              <a:rPr kumimoji="1" lang="ja-JP" altLang="en-US" dirty="0" smtClean="0">
                <a:solidFill>
                  <a:srgbClr val="002060"/>
                </a:solidFill>
              </a:rPr>
              <a:t>？</a:t>
            </a:r>
            <a:r>
              <a:rPr kumimoji="1" lang="en-US" altLang="ja-JP" dirty="0" smtClean="0">
                <a:solidFill>
                  <a:srgbClr val="002060"/>
                </a:solidFill>
              </a:rPr>
              <a:t>)</a:t>
            </a:r>
            <a:endParaRPr kumimoji="1" lang="ja-JP" altLang="en-US" dirty="0">
              <a:solidFill>
                <a:srgbClr val="002060"/>
              </a:solidFill>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77332" y="1332411"/>
                <a:ext cx="5156081" cy="5525589"/>
              </a:xfrm>
            </p:spPr>
            <p:txBody>
              <a:bodyPr>
                <a:normAutofit/>
              </a:bodyPr>
              <a:lstStyle/>
              <a:p>
                <a:r>
                  <a:rPr kumimoji="1" lang="en-US" altLang="ja-JP" sz="2000" dirty="0" smtClean="0"/>
                  <a:t>Maxwell’s Demon</a:t>
                </a:r>
                <a:r>
                  <a:rPr kumimoji="1" lang="ja-JP" altLang="en-US" sz="2000" dirty="0" smtClean="0"/>
                  <a:t>の</a:t>
                </a:r>
                <a:r>
                  <a:rPr lang="en-US" altLang="ja-JP" sz="2000" dirty="0"/>
                  <a:t>Paradox (</a:t>
                </a:r>
                <a:r>
                  <a:rPr lang="ja-JP" altLang="en-US" sz="2000" dirty="0"/>
                  <a:t>思考実験</a:t>
                </a:r>
                <a:r>
                  <a:rPr lang="en-US" altLang="ja-JP" sz="2000" dirty="0"/>
                  <a:t>)</a:t>
                </a:r>
                <a:endParaRPr kumimoji="1" lang="en-US" altLang="ja-JP" sz="2000" dirty="0" smtClean="0"/>
              </a:p>
              <a:p>
                <a:pPr lvl="1"/>
                <a:r>
                  <a:rPr lang="ja-JP" altLang="en-US" dirty="0" smtClean="0"/>
                  <a:t>観測者</a:t>
                </a:r>
                <a:r>
                  <a:rPr lang="en-US" altLang="ja-JP" dirty="0" smtClean="0"/>
                  <a:t>(</a:t>
                </a:r>
                <a:r>
                  <a:rPr lang="en-US" altLang="ja-JP" dirty="0" err="1" smtClean="0"/>
                  <a:t>Maxwel</a:t>
                </a:r>
                <a:r>
                  <a:rPr lang="ja-JP" altLang="en-US" dirty="0" smtClean="0"/>
                  <a:t>の悪魔</a:t>
                </a:r>
                <a:r>
                  <a:rPr lang="en-US" altLang="ja-JP" dirty="0" smtClean="0"/>
                  <a:t>)</a:t>
                </a:r>
                <a:r>
                  <a:rPr lang="ja-JP" altLang="en-US" dirty="0" smtClean="0"/>
                  <a:t>が仕切りを開閉して　速い分子のみ</a:t>
                </a:r>
                <a:r>
                  <a:rPr lang="ja-JP" altLang="en-US" dirty="0"/>
                  <a:t>を</a:t>
                </a:r>
                <a:r>
                  <a:rPr lang="en-US" altLang="ja-JP" dirty="0" smtClean="0"/>
                  <a:t>B</a:t>
                </a:r>
                <a:r>
                  <a:rPr lang="ja-JP" altLang="en-US" dirty="0"/>
                  <a:t>に</a:t>
                </a:r>
                <a:r>
                  <a:rPr lang="ja-JP" altLang="en-US" dirty="0" smtClean="0"/>
                  <a:t>遅い分子のみを</a:t>
                </a:r>
                <a:r>
                  <a:rPr lang="en-US" altLang="ja-JP" dirty="0" smtClean="0"/>
                  <a:t>A</a:t>
                </a:r>
                <a:r>
                  <a:rPr lang="ja-JP" altLang="en-US" dirty="0" smtClean="0"/>
                  <a:t>に移す</a:t>
                </a:r>
                <a:endParaRPr lang="en-US" altLang="ja-JP" dirty="0" smtClean="0"/>
              </a:p>
              <a:p>
                <a:pPr lvl="1"/>
                <a:r>
                  <a:rPr lang="ja-JP" altLang="en-US" dirty="0" smtClean="0"/>
                  <a:t>これを繰り返すと仕事をせずにエントロピーが減少する→熱力学第二法則に矛盾？</a:t>
                </a:r>
                <a:endParaRPr lang="en-US" altLang="ja-JP" dirty="0" smtClean="0"/>
              </a:p>
              <a:p>
                <a:pPr marL="457200" lvl="1" indent="0">
                  <a:buNone/>
                </a:pPr>
                <a:r>
                  <a:rPr lang="ja-JP" altLang="en-US" dirty="0" smtClean="0"/>
                  <a:t>　　　　　　</a:t>
                </a:r>
                <a:r>
                  <a:rPr lang="ja-JP" altLang="en-US" sz="1200" dirty="0" smtClean="0"/>
                  <a:t>より簡単なモデルで考える</a:t>
                </a:r>
                <a:endParaRPr lang="en-US" altLang="ja-JP" sz="1200" dirty="0" smtClean="0"/>
              </a:p>
              <a:p>
                <a:r>
                  <a:rPr lang="en-US" altLang="ja-JP" sz="2000" dirty="0" smtClean="0"/>
                  <a:t>Szilard Engine</a:t>
                </a:r>
              </a:p>
              <a:p>
                <a:pPr marL="400050">
                  <a:buAutoNum type="alphaLcParenBoth"/>
                </a:pPr>
                <a:r>
                  <a:rPr lang="ja-JP" altLang="en-US" sz="1400" dirty="0" smtClean="0"/>
                  <a:t>熱浴</a:t>
                </a:r>
                <a:r>
                  <a:rPr lang="en-US" altLang="ja-JP" sz="1400" dirty="0" smtClean="0"/>
                  <a:t>T</a:t>
                </a:r>
                <a:r>
                  <a:rPr lang="ja-JP" altLang="en-US" sz="1400" dirty="0" smtClean="0"/>
                  <a:t>に接した箱に粒子を一つ入れる</a:t>
                </a:r>
                <a:r>
                  <a:rPr lang="en-US" altLang="ja-JP" sz="1400" dirty="0" smtClean="0"/>
                  <a:t>(</a:t>
                </a:r>
                <a:r>
                  <a:rPr lang="ja-JP" altLang="en-US" sz="1400" dirty="0" smtClean="0"/>
                  <a:t>熱平衡</a:t>
                </a:r>
                <a:r>
                  <a:rPr lang="en-US" altLang="ja-JP" sz="1400" dirty="0" smtClean="0"/>
                  <a:t>)</a:t>
                </a:r>
              </a:p>
              <a:p>
                <a:pPr marL="400050">
                  <a:buAutoNum type="alphaLcParenBoth"/>
                </a:pPr>
                <a:r>
                  <a:rPr lang="ja-JP" altLang="en-US" sz="1400" dirty="0" smtClean="0"/>
                  <a:t>仕切りを入れる</a:t>
                </a:r>
                <a:endParaRPr lang="en-US" altLang="ja-JP" sz="1400" dirty="0" smtClean="0"/>
              </a:p>
              <a:p>
                <a:pPr marL="400050">
                  <a:buAutoNum type="alphaLcParenBoth"/>
                </a:pPr>
                <a:r>
                  <a:rPr lang="ja-JP" altLang="en-US" sz="1400" dirty="0" smtClean="0"/>
                  <a:t>粒子が左右どちらにあるか</a:t>
                </a:r>
                <a:r>
                  <a:rPr lang="ja-JP" altLang="en-US" sz="1400" dirty="0">
                    <a:solidFill>
                      <a:schemeClr val="tx2"/>
                    </a:solidFill>
                  </a:rPr>
                  <a:t>測定</a:t>
                </a:r>
                <a:endParaRPr lang="en-US" altLang="ja-JP" sz="1400" dirty="0" smtClean="0">
                  <a:solidFill>
                    <a:schemeClr val="tx2"/>
                  </a:solidFill>
                </a:endParaRPr>
              </a:p>
              <a:p>
                <a:pPr marL="400050">
                  <a:buAutoNum type="alphaLcParenBoth"/>
                </a:pPr>
                <a:r>
                  <a:rPr lang="ja-JP" altLang="en-US" sz="1400" dirty="0" smtClean="0"/>
                  <a:t>仕切りを等温準静的に端まで移動</a:t>
                </a:r>
                <a:endParaRPr lang="en-US" altLang="ja-JP" sz="1400" dirty="0" smtClean="0">
                  <a:solidFill>
                    <a:srgbClr val="FF0000"/>
                  </a:solidFill>
                </a:endParaRPr>
              </a:p>
              <a:p>
                <a:pPr marL="0" indent="0">
                  <a:buNone/>
                </a:pPr>
                <a:r>
                  <a:rPr lang="ja-JP" altLang="en-US" sz="1500" dirty="0" smtClean="0"/>
                  <a:t>等温</a:t>
                </a:r>
                <a:r>
                  <a:rPr lang="en-US" altLang="ja-JP" sz="1500" dirty="0" smtClean="0"/>
                  <a:t>cycle</a:t>
                </a:r>
                <a:r>
                  <a:rPr lang="ja-JP" altLang="en-US" sz="1500" dirty="0" smtClean="0"/>
                  <a:t>から正の仕事を取り出すことはできないはず</a:t>
                </a:r>
                <a:r>
                  <a:rPr lang="en-US" altLang="ja-JP" sz="1500" dirty="0" smtClean="0"/>
                  <a:t>…</a:t>
                </a:r>
              </a:p>
              <a:p>
                <a:pPr>
                  <a:buAutoNum type="arabicPeriod"/>
                </a:pPr>
                <a:r>
                  <a:rPr lang="ja-JP" altLang="en-US" sz="1500" dirty="0" smtClean="0"/>
                  <a:t>測定結果に応じて操作を変える：</a:t>
                </a:r>
                <a:r>
                  <a:rPr lang="ja-JP" altLang="en-US" sz="1500" dirty="0" smtClean="0">
                    <a:solidFill>
                      <a:srgbClr val="FF0000"/>
                    </a:solidFill>
                  </a:rPr>
                  <a:t>フィードバック制御</a:t>
                </a:r>
                <a:endParaRPr lang="en-US" altLang="ja-JP" sz="1500" dirty="0" smtClean="0">
                  <a:solidFill>
                    <a:srgbClr val="FF0000"/>
                  </a:solidFill>
                </a:endParaRPr>
              </a:p>
              <a:p>
                <a:pPr marL="457200" lvl="1" indent="0">
                  <a:buNone/>
                </a:pPr>
                <a:r>
                  <a:rPr lang="ja-JP" altLang="en-US" sz="1300" dirty="0" smtClean="0"/>
                  <a:t>→熱揺らぎのレベルでフィードバック制御を行っている</a:t>
                </a:r>
                <a:endParaRPr lang="en-US" altLang="ja-JP" sz="1300" dirty="0" smtClean="0"/>
              </a:p>
              <a:p>
                <a:pPr>
                  <a:buAutoNum type="arabicPeriod"/>
                </a:pPr>
                <a:r>
                  <a:rPr lang="en-US" altLang="ja-JP" sz="1500" dirty="0" smtClean="0"/>
                  <a:t>cycle</a:t>
                </a:r>
                <a:r>
                  <a:rPr lang="ja-JP" altLang="en-US" sz="1500" dirty="0" smtClean="0"/>
                  <a:t>で取り出された仕事</a:t>
                </a:r>
                <a14:m>
                  <m:oMath xmlns:m="http://schemas.openxmlformats.org/officeDocument/2006/math">
                    <m:sSub>
                      <m:sSubPr>
                        <m:ctrlPr>
                          <a:rPr lang="en-US" altLang="ja-JP" sz="1500" i="1" smtClean="0">
                            <a:latin typeface="Cambria Math" panose="02040503050406030204" pitchFamily="18" charset="0"/>
                          </a:rPr>
                        </m:ctrlPr>
                      </m:sSubPr>
                      <m:e>
                        <m:r>
                          <a:rPr lang="en-US" altLang="ja-JP" sz="1500" b="0" i="1" smtClean="0">
                            <a:latin typeface="Cambria Math" panose="02040503050406030204" pitchFamily="18" charset="0"/>
                          </a:rPr>
                          <m:t>𝑘</m:t>
                        </m:r>
                      </m:e>
                      <m:sub>
                        <m:r>
                          <a:rPr lang="en-US" altLang="ja-JP" sz="1500" b="0" i="1" smtClean="0">
                            <a:latin typeface="Cambria Math" panose="02040503050406030204" pitchFamily="18" charset="0"/>
                          </a:rPr>
                          <m:t>𝐵</m:t>
                        </m:r>
                      </m:sub>
                    </m:sSub>
                    <m:r>
                      <a:rPr lang="en-US" altLang="ja-JP" sz="1500" b="0" i="1" smtClean="0">
                        <a:latin typeface="Cambria Math" panose="02040503050406030204" pitchFamily="18" charset="0"/>
                      </a:rPr>
                      <m:t>𝑇</m:t>
                    </m:r>
                    <m:func>
                      <m:funcPr>
                        <m:ctrlPr>
                          <a:rPr lang="en-US" altLang="ja-JP" sz="1500" b="0" i="1" smtClean="0">
                            <a:latin typeface="Cambria Math" panose="02040503050406030204" pitchFamily="18" charset="0"/>
                          </a:rPr>
                        </m:ctrlPr>
                      </m:funcPr>
                      <m:fName>
                        <m:r>
                          <m:rPr>
                            <m:sty m:val="p"/>
                          </m:rPr>
                          <a:rPr lang="en-US" altLang="ja-JP" sz="1500" b="0" i="0" smtClean="0">
                            <a:latin typeface="Cambria Math" panose="02040503050406030204" pitchFamily="18" charset="0"/>
                          </a:rPr>
                          <m:t>ln</m:t>
                        </m:r>
                      </m:fName>
                      <m:e>
                        <m:r>
                          <a:rPr lang="en-US" altLang="ja-JP" sz="1500" b="0" i="1" smtClean="0">
                            <a:latin typeface="Cambria Math" panose="02040503050406030204" pitchFamily="18" charset="0"/>
                          </a:rPr>
                          <m:t>2</m:t>
                        </m:r>
                      </m:e>
                    </m:func>
                  </m:oMath>
                </a14:m>
                <a:r>
                  <a:rPr lang="ja-JP" altLang="en-US" sz="1500" dirty="0" smtClean="0"/>
                  <a:t>が情報量</a:t>
                </a:r>
                <a14:m>
                  <m:oMath xmlns:m="http://schemas.openxmlformats.org/officeDocument/2006/math">
                    <m:func>
                      <m:funcPr>
                        <m:ctrlPr>
                          <a:rPr lang="en-US" altLang="ja-JP" sz="1500" i="1">
                            <a:latin typeface="Cambria Math" panose="02040503050406030204" pitchFamily="18" charset="0"/>
                          </a:rPr>
                        </m:ctrlPr>
                      </m:funcPr>
                      <m:fName>
                        <m:r>
                          <m:rPr>
                            <m:sty m:val="p"/>
                          </m:rPr>
                          <a:rPr lang="en-US" altLang="ja-JP" sz="1500">
                            <a:latin typeface="Cambria Math" panose="02040503050406030204" pitchFamily="18" charset="0"/>
                          </a:rPr>
                          <m:t>ln</m:t>
                        </m:r>
                      </m:fName>
                      <m:e>
                        <m:r>
                          <a:rPr lang="en-US" altLang="ja-JP" sz="1500" i="1">
                            <a:latin typeface="Cambria Math" panose="02040503050406030204" pitchFamily="18" charset="0"/>
                          </a:rPr>
                          <m:t>2</m:t>
                        </m:r>
                      </m:e>
                    </m:func>
                  </m:oMath>
                </a14:m>
                <a:r>
                  <a:rPr lang="ja-JP" altLang="en-US" sz="1500" dirty="0" smtClean="0"/>
                  <a:t>に比例</a:t>
                </a:r>
                <a:endParaRPr lang="en-US" altLang="ja-JP" sz="1500" dirty="0" smtClean="0"/>
              </a:p>
              <a:p>
                <a:endParaRPr lang="en-US" altLang="ja-JP" dirty="0" smtClean="0"/>
              </a:p>
              <a:p>
                <a:endParaRPr lang="en-US" altLang="ja-JP" dirty="0" smtClean="0"/>
              </a:p>
              <a:p>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2" y="1332411"/>
                <a:ext cx="5156081" cy="5525589"/>
              </a:xfrm>
              <a:blipFill rotWithShape="0">
                <a:blip r:embed="rId2"/>
                <a:stretch>
                  <a:fillRect l="-473" t="-1104"/>
                </a:stretch>
              </a:blipFill>
            </p:spPr>
            <p:txBody>
              <a:bodyPr/>
              <a:lstStyle/>
              <a:p>
                <a:r>
                  <a:rPr lang="ja-JP" altLang="en-US">
                    <a:noFill/>
                  </a:rPr>
                  <a:t> </a:t>
                </a:r>
              </a:p>
            </p:txBody>
          </p:sp>
        </mc:Fallback>
      </mc:AlternateContent>
      <p:grpSp>
        <p:nvGrpSpPr>
          <p:cNvPr id="55" name="グループ化 54"/>
          <p:cNvGrpSpPr/>
          <p:nvPr/>
        </p:nvGrpSpPr>
        <p:grpSpPr>
          <a:xfrm>
            <a:off x="5634002" y="1140204"/>
            <a:ext cx="4736933" cy="2197152"/>
            <a:chOff x="5746948" y="1332411"/>
            <a:chExt cx="4736933" cy="2197152"/>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6948" y="1332411"/>
              <a:ext cx="4736933" cy="1998254"/>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6373947" y="3145999"/>
                  <a:ext cx="10208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𝐴</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𝐵</m:t>
                            </m:r>
                          </m:sub>
                        </m:sSub>
                      </m:oMath>
                    </m:oMathPara>
                  </a14:m>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373947" y="3145999"/>
                  <a:ext cx="1020857" cy="369332"/>
                </a:xfrm>
                <a:prstGeom prst="rect">
                  <a:avLst/>
                </a:prstGeom>
                <a:blipFill rotWithShape="0">
                  <a:blip r:embed="rId4"/>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8832649" y="3160231"/>
                  <a:ext cx="11585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𝐴</m:t>
                                </m:r>
                              </m:sub>
                            </m:sSub>
                          </m:e>
                          <m:sup>
                            <m:r>
                              <a:rPr kumimoji="1" lang="en-US" altLang="ja-JP" b="0" i="1" smtClean="0">
                                <a:latin typeface="Cambria Math" panose="02040503050406030204" pitchFamily="18" charset="0"/>
                              </a:rPr>
                              <m:t>′</m:t>
                            </m:r>
                          </m:sup>
                        </m:sSup>
                        <m:r>
                          <a:rPr kumimoji="1" lang="en-US" altLang="ja-JP" i="1">
                            <a:latin typeface="Cambria Math" panose="02040503050406030204" pitchFamily="18" charset="0"/>
                            <a:ea typeface="Cambria Math" panose="02040503050406030204" pitchFamily="18" charset="0"/>
                          </a:rPr>
                          <m:t>&lt;</m:t>
                        </m:r>
                        <m:sSup>
                          <m:sSupPr>
                            <m:ctrlPr>
                              <a:rPr kumimoji="1" lang="en-US" altLang="ja-JP" b="0" i="1" smtClean="0">
                                <a:latin typeface="Cambria Math" panose="02040503050406030204" pitchFamily="18" charset="0"/>
                              </a:rPr>
                            </m:ctrlPr>
                          </m:sSup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𝐵</m:t>
                                </m:r>
                              </m:sub>
                            </m:sSub>
                          </m:e>
                          <m:sup>
                            <m:r>
                              <a:rPr kumimoji="1" lang="en-US" altLang="ja-JP" b="0" i="1" smtClean="0">
                                <a:latin typeface="Cambria Math" panose="02040503050406030204" pitchFamily="18" charset="0"/>
                              </a:rPr>
                              <m:t>′</m:t>
                            </m:r>
                          </m:sup>
                        </m:sSup>
                      </m:oMath>
                    </m:oMathPara>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8832649" y="3160231"/>
                  <a:ext cx="1158587" cy="369332"/>
                </a:xfrm>
                <a:prstGeom prst="rect">
                  <a:avLst/>
                </a:prstGeom>
                <a:blipFill rotWithShape="0">
                  <a:blip r:embed="rId5"/>
                  <a:stretch>
                    <a:fillRect b="-1667"/>
                  </a:stretch>
                </a:blipFill>
              </p:spPr>
              <p:txBody>
                <a:bodyPr/>
                <a:lstStyle/>
                <a:p>
                  <a:r>
                    <a:rPr lang="ja-JP" altLang="en-US">
                      <a:noFill/>
                    </a:rPr>
                    <a:t> </a:t>
                  </a:r>
                </a:p>
              </p:txBody>
            </p:sp>
          </mc:Fallback>
        </mc:AlternateContent>
      </p:grpSp>
      <p:sp>
        <p:nvSpPr>
          <p:cNvPr id="8" name="下矢印 7"/>
          <p:cNvSpPr/>
          <p:nvPr/>
        </p:nvSpPr>
        <p:spPr>
          <a:xfrm>
            <a:off x="1375955" y="3011573"/>
            <a:ext cx="949234" cy="297316"/>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8524062" y="6347929"/>
            <a:ext cx="2646878" cy="276999"/>
          </a:xfrm>
          <a:prstGeom prst="rect">
            <a:avLst/>
          </a:prstGeom>
          <a:noFill/>
        </p:spPr>
        <p:txBody>
          <a:bodyPr wrap="none" rtlCol="0">
            <a:spAutoFit/>
          </a:bodyPr>
          <a:lstStyle/>
          <a:p>
            <a:r>
              <a:rPr kumimoji="1" lang="ja-JP" altLang="en-US" sz="1200" dirty="0" smtClean="0"/>
              <a:t>沙川貴大「情報処理の熱力学」より</a:t>
            </a:r>
            <a:endParaRPr kumimoji="1" lang="ja-JP" altLang="en-US" sz="1200" dirty="0"/>
          </a:p>
        </p:txBody>
      </p:sp>
      <p:grpSp>
        <p:nvGrpSpPr>
          <p:cNvPr id="86" name="グループ化 85"/>
          <p:cNvGrpSpPr/>
          <p:nvPr/>
        </p:nvGrpSpPr>
        <p:grpSpPr>
          <a:xfrm>
            <a:off x="5353725" y="3557890"/>
            <a:ext cx="5508124" cy="2733247"/>
            <a:chOff x="4421908" y="3607539"/>
            <a:chExt cx="5508124" cy="2733247"/>
          </a:xfrm>
        </p:grpSpPr>
        <p:grpSp>
          <p:nvGrpSpPr>
            <p:cNvPr id="85" name="グループ化 84"/>
            <p:cNvGrpSpPr/>
            <p:nvPr/>
          </p:nvGrpSpPr>
          <p:grpSpPr>
            <a:xfrm>
              <a:off x="4421908" y="3607539"/>
              <a:ext cx="5508124" cy="2733247"/>
              <a:chOff x="4421908" y="3607539"/>
              <a:chExt cx="5508124" cy="2733247"/>
            </a:xfrm>
          </p:grpSpPr>
          <p:grpSp>
            <p:nvGrpSpPr>
              <p:cNvPr id="63" name="グループ化 62"/>
              <p:cNvGrpSpPr/>
              <p:nvPr/>
            </p:nvGrpSpPr>
            <p:grpSpPr>
              <a:xfrm>
                <a:off x="4927110" y="3607539"/>
                <a:ext cx="4774239" cy="2733247"/>
                <a:chOff x="4441646" y="3607540"/>
                <a:chExt cx="4774239" cy="2733247"/>
              </a:xfrm>
            </p:grpSpPr>
            <p:grpSp>
              <p:nvGrpSpPr>
                <p:cNvPr id="54" name="グループ化 53"/>
                <p:cNvGrpSpPr/>
                <p:nvPr/>
              </p:nvGrpSpPr>
              <p:grpSpPr>
                <a:xfrm>
                  <a:off x="4852958" y="3607540"/>
                  <a:ext cx="3911821" cy="2733247"/>
                  <a:chOff x="5792257" y="3921049"/>
                  <a:chExt cx="3911821" cy="2733247"/>
                </a:xfrm>
              </p:grpSpPr>
              <p:grpSp>
                <p:nvGrpSpPr>
                  <p:cNvPr id="50" name="グループ化 49"/>
                  <p:cNvGrpSpPr/>
                  <p:nvPr/>
                </p:nvGrpSpPr>
                <p:grpSpPr>
                  <a:xfrm>
                    <a:off x="5896426" y="4156113"/>
                    <a:ext cx="3759357" cy="2092290"/>
                    <a:chOff x="5896426" y="4156113"/>
                    <a:chExt cx="3759357" cy="2092290"/>
                  </a:xfrm>
                </p:grpSpPr>
                <p:sp>
                  <p:nvSpPr>
                    <p:cNvPr id="14" name="円/楕円 13"/>
                    <p:cNvSpPr/>
                    <p:nvPr/>
                  </p:nvSpPr>
                  <p:spPr>
                    <a:xfrm>
                      <a:off x="6345665" y="4351135"/>
                      <a:ext cx="195937" cy="189716"/>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p:nvGrpSpPr>
                  <p:grpSpPr>
                    <a:xfrm>
                      <a:off x="8262411" y="4249782"/>
                      <a:ext cx="1393372" cy="391887"/>
                      <a:chOff x="6566263" y="4275909"/>
                      <a:chExt cx="1219200" cy="574765"/>
                    </a:xfrm>
                  </p:grpSpPr>
                  <p:sp>
                    <p:nvSpPr>
                      <p:cNvPr id="17" name="正方形/長方形 16"/>
                      <p:cNvSpPr/>
                      <p:nvPr/>
                    </p:nvSpPr>
                    <p:spPr>
                      <a:xfrm>
                        <a:off x="6566263" y="4275909"/>
                        <a:ext cx="1219200" cy="5747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p:cNvCxnSpPr>
                        <a:stCxn id="17" idx="0"/>
                        <a:endCxn id="17" idx="2"/>
                      </p:cNvCxnSpPr>
                      <p:nvPr/>
                    </p:nvCxnSpPr>
                    <p:spPr>
                      <a:xfrm>
                        <a:off x="7175863" y="4275909"/>
                        <a:ext cx="0" cy="574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a:off x="8262411" y="5264330"/>
                      <a:ext cx="1393372" cy="391887"/>
                      <a:chOff x="6566263" y="4275909"/>
                      <a:chExt cx="1219200" cy="574765"/>
                    </a:xfrm>
                  </p:grpSpPr>
                  <p:sp>
                    <p:nvSpPr>
                      <p:cNvPr id="26" name="正方形/長方形 25"/>
                      <p:cNvSpPr/>
                      <p:nvPr/>
                    </p:nvSpPr>
                    <p:spPr>
                      <a:xfrm>
                        <a:off x="6566263" y="4275909"/>
                        <a:ext cx="1219200" cy="5747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a:stCxn id="26" idx="0"/>
                        <a:endCxn id="26" idx="2"/>
                      </p:cNvCxnSpPr>
                      <p:nvPr/>
                    </p:nvCxnSpPr>
                    <p:spPr>
                      <a:xfrm>
                        <a:off x="7175863" y="4275909"/>
                        <a:ext cx="0" cy="574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正方形/長方形 28"/>
                    <p:cNvSpPr/>
                    <p:nvPr/>
                  </p:nvSpPr>
                  <p:spPr>
                    <a:xfrm>
                      <a:off x="5896426" y="4249781"/>
                      <a:ext cx="1393372"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8262411" y="5856513"/>
                      <a:ext cx="1393372" cy="391887"/>
                      <a:chOff x="6566263" y="4275909"/>
                      <a:chExt cx="1219200" cy="574765"/>
                    </a:xfrm>
                  </p:grpSpPr>
                  <p:sp>
                    <p:nvSpPr>
                      <p:cNvPr id="32" name="正方形/長方形 31"/>
                      <p:cNvSpPr/>
                      <p:nvPr/>
                    </p:nvSpPr>
                    <p:spPr>
                      <a:xfrm>
                        <a:off x="6566263" y="4275909"/>
                        <a:ext cx="1219200" cy="5747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p:cNvCxnSpPr>
                        <a:stCxn id="32" idx="0"/>
                        <a:endCxn id="32" idx="2"/>
                      </p:cNvCxnSpPr>
                      <p:nvPr/>
                    </p:nvCxnSpPr>
                    <p:spPr>
                      <a:xfrm>
                        <a:off x="7175863" y="4275909"/>
                        <a:ext cx="0" cy="574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グループ化 33"/>
                    <p:cNvGrpSpPr/>
                    <p:nvPr/>
                  </p:nvGrpSpPr>
                  <p:grpSpPr>
                    <a:xfrm>
                      <a:off x="5896426" y="5256401"/>
                      <a:ext cx="1393372" cy="391888"/>
                      <a:chOff x="6566263" y="4275908"/>
                      <a:chExt cx="1219200" cy="574766"/>
                    </a:xfrm>
                  </p:grpSpPr>
                  <p:sp>
                    <p:nvSpPr>
                      <p:cNvPr id="35" name="正方形/長方形 34"/>
                      <p:cNvSpPr/>
                      <p:nvPr/>
                    </p:nvSpPr>
                    <p:spPr>
                      <a:xfrm>
                        <a:off x="6566263" y="4275909"/>
                        <a:ext cx="1219200" cy="5747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p:cNvCxnSpPr/>
                      <p:nvPr/>
                    </p:nvCxnSpPr>
                    <p:spPr>
                      <a:xfrm>
                        <a:off x="6810104" y="4275908"/>
                        <a:ext cx="0" cy="574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5897150" y="5856515"/>
                      <a:ext cx="1393372" cy="391888"/>
                      <a:chOff x="6566263" y="4275908"/>
                      <a:chExt cx="1219200" cy="574766"/>
                    </a:xfrm>
                  </p:grpSpPr>
                  <p:sp>
                    <p:nvSpPr>
                      <p:cNvPr id="38" name="正方形/長方形 37"/>
                      <p:cNvSpPr/>
                      <p:nvPr/>
                    </p:nvSpPr>
                    <p:spPr>
                      <a:xfrm>
                        <a:off x="6566263" y="4275909"/>
                        <a:ext cx="1219200" cy="5747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a:off x="7594962" y="4275908"/>
                        <a:ext cx="0" cy="574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円/楕円 39"/>
                    <p:cNvSpPr/>
                    <p:nvPr/>
                  </p:nvSpPr>
                  <p:spPr>
                    <a:xfrm>
                      <a:off x="6828970" y="5376118"/>
                      <a:ext cx="195937" cy="189716"/>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191073" y="5957598"/>
                      <a:ext cx="195937" cy="189716"/>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9201771" y="5357486"/>
                      <a:ext cx="195937" cy="189716"/>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8510180" y="5953244"/>
                      <a:ext cx="195937" cy="189716"/>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下矢印 43"/>
                    <p:cNvSpPr/>
                    <p:nvPr/>
                  </p:nvSpPr>
                  <p:spPr>
                    <a:xfrm>
                      <a:off x="8492017" y="4841965"/>
                      <a:ext cx="949234" cy="297316"/>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下矢印 44"/>
                    <p:cNvSpPr/>
                    <p:nvPr/>
                  </p:nvSpPr>
                  <p:spPr>
                    <a:xfrm rot="10800000">
                      <a:off x="6123572" y="4841965"/>
                      <a:ext cx="949234" cy="297316"/>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p:cNvSpPr/>
                    <p:nvPr/>
                  </p:nvSpPr>
                  <p:spPr>
                    <a:xfrm>
                      <a:off x="7656446" y="4156113"/>
                      <a:ext cx="305979" cy="579221"/>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右矢印 46"/>
                    <p:cNvSpPr/>
                    <p:nvPr/>
                  </p:nvSpPr>
                  <p:spPr>
                    <a:xfrm rot="10800000">
                      <a:off x="7656445" y="5470976"/>
                      <a:ext cx="305979" cy="579221"/>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テキスト ボックス 47"/>
                  <p:cNvSpPr txBox="1"/>
                  <p:nvPr/>
                </p:nvSpPr>
                <p:spPr>
                  <a:xfrm>
                    <a:off x="5792751" y="3922105"/>
                    <a:ext cx="1039067" cy="276999"/>
                  </a:xfrm>
                  <a:prstGeom prst="rect">
                    <a:avLst/>
                  </a:prstGeom>
                  <a:noFill/>
                </p:spPr>
                <p:txBody>
                  <a:bodyPr wrap="none" rtlCol="0">
                    <a:spAutoFit/>
                  </a:bodyPr>
                  <a:lstStyle/>
                  <a:p>
                    <a:r>
                      <a:rPr kumimoji="1" lang="en-US" altLang="ja-JP" sz="1200" dirty="0" smtClean="0"/>
                      <a:t>(a) </a:t>
                    </a:r>
                    <a:r>
                      <a:rPr kumimoji="1" lang="ja-JP" altLang="en-US" sz="1200" dirty="0" smtClean="0"/>
                      <a:t>初期平衡</a:t>
                    </a:r>
                    <a:endParaRPr kumimoji="1" lang="ja-JP" altLang="en-US" sz="1200" dirty="0"/>
                  </a:p>
                </p:txBody>
              </p:sp>
              <p:sp>
                <p:nvSpPr>
                  <p:cNvPr id="49" name="テキスト ボックス 48"/>
                  <p:cNvSpPr txBox="1"/>
                  <p:nvPr/>
                </p:nvSpPr>
                <p:spPr>
                  <a:xfrm>
                    <a:off x="8198538" y="3921049"/>
                    <a:ext cx="1505540" cy="276999"/>
                  </a:xfrm>
                  <a:prstGeom prst="rect">
                    <a:avLst/>
                  </a:prstGeom>
                  <a:noFill/>
                </p:spPr>
                <p:txBody>
                  <a:bodyPr wrap="none" rtlCol="0">
                    <a:spAutoFit/>
                  </a:bodyPr>
                  <a:lstStyle/>
                  <a:p>
                    <a:r>
                      <a:rPr kumimoji="1" lang="en-US" altLang="ja-JP" sz="1200" dirty="0" smtClean="0"/>
                      <a:t>(b)</a:t>
                    </a:r>
                    <a:r>
                      <a:rPr kumimoji="1" lang="ja-JP" altLang="en-US" sz="1200" dirty="0"/>
                      <a:t> </a:t>
                    </a:r>
                    <a:r>
                      <a:rPr kumimoji="1" lang="ja-JP" altLang="en-US" sz="1200" dirty="0" smtClean="0"/>
                      <a:t>仕切りを入れる</a:t>
                    </a:r>
                    <a:endParaRPr kumimoji="1" lang="ja-JP" altLang="en-US" sz="1200" dirty="0"/>
                  </a:p>
                </p:txBody>
              </p:sp>
              <p:sp>
                <p:nvSpPr>
                  <p:cNvPr id="52" name="テキスト ボックス 51"/>
                  <p:cNvSpPr txBox="1"/>
                  <p:nvPr/>
                </p:nvSpPr>
                <p:spPr>
                  <a:xfrm>
                    <a:off x="7763933" y="4872214"/>
                    <a:ext cx="728084" cy="276999"/>
                  </a:xfrm>
                  <a:prstGeom prst="rect">
                    <a:avLst/>
                  </a:prstGeom>
                  <a:noFill/>
                </p:spPr>
                <p:txBody>
                  <a:bodyPr wrap="none" rtlCol="0">
                    <a:spAutoFit/>
                  </a:bodyPr>
                  <a:lstStyle/>
                  <a:p>
                    <a:r>
                      <a:rPr kumimoji="1" lang="en-US" altLang="ja-JP" sz="1200" dirty="0" smtClean="0"/>
                      <a:t>(c)</a:t>
                    </a:r>
                    <a:r>
                      <a:rPr kumimoji="1" lang="ja-JP" altLang="en-US" sz="1200" dirty="0" smtClean="0"/>
                      <a:t> </a:t>
                    </a:r>
                    <a:r>
                      <a:rPr kumimoji="1" lang="ja-JP" altLang="en-US" sz="1200" dirty="0"/>
                      <a:t>測定</a:t>
                    </a:r>
                  </a:p>
                </p:txBody>
              </p:sp>
              <p:sp>
                <p:nvSpPr>
                  <p:cNvPr id="53" name="テキスト ボックス 52"/>
                  <p:cNvSpPr txBox="1"/>
                  <p:nvPr/>
                </p:nvSpPr>
                <p:spPr>
                  <a:xfrm>
                    <a:off x="5792257" y="6377297"/>
                    <a:ext cx="1505540" cy="276999"/>
                  </a:xfrm>
                  <a:prstGeom prst="rect">
                    <a:avLst/>
                  </a:prstGeom>
                  <a:noFill/>
                </p:spPr>
                <p:txBody>
                  <a:bodyPr wrap="none" rtlCol="0">
                    <a:spAutoFit/>
                  </a:bodyPr>
                  <a:lstStyle/>
                  <a:p>
                    <a:r>
                      <a:rPr kumimoji="1" lang="en-US" altLang="ja-JP" sz="1200" dirty="0" smtClean="0"/>
                      <a:t>(d)</a:t>
                    </a:r>
                    <a:r>
                      <a:rPr kumimoji="1" lang="ja-JP" altLang="en-US" sz="1200" dirty="0" smtClean="0"/>
                      <a:t> フィードバック</a:t>
                    </a:r>
                    <a:endParaRPr kumimoji="1" lang="ja-JP" altLang="en-US" sz="1200" dirty="0"/>
                  </a:p>
                </p:txBody>
              </p:sp>
            </p:grpSp>
            <p:cxnSp>
              <p:nvCxnSpPr>
                <p:cNvPr id="57" name="直線矢印コネクタ 56"/>
                <p:cNvCxnSpPr/>
                <p:nvPr/>
              </p:nvCxnSpPr>
              <p:spPr>
                <a:xfrm>
                  <a:off x="8691424" y="4677113"/>
                  <a:ext cx="52446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H="1" flipV="1">
                  <a:off x="4441646" y="4677113"/>
                  <a:ext cx="599649"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テキスト ボックス 68"/>
                  <p:cNvSpPr txBox="1"/>
                  <p:nvPr/>
                </p:nvSpPr>
                <p:spPr>
                  <a:xfrm>
                    <a:off x="9254591" y="4281704"/>
                    <a:ext cx="675441" cy="830997"/>
                  </a:xfrm>
                  <a:prstGeom prst="rect">
                    <a:avLst/>
                  </a:prstGeom>
                  <a:noFill/>
                </p:spPr>
                <p:txBody>
                  <a:bodyPr wrap="none" rtlCol="0">
                    <a:spAutoFit/>
                  </a:bodyPr>
                  <a:lstStyle/>
                  <a:p>
                    <a:pPr algn="ctr"/>
                    <a:r>
                      <a:rPr kumimoji="1" lang="ja-JP" altLang="en-US" sz="1600" dirty="0" smtClean="0"/>
                      <a:t>情報</a:t>
                    </a:r>
                    <a:endParaRPr kumimoji="1" lang="en-US" altLang="ja-JP" sz="1600" dirty="0" smtClean="0"/>
                  </a:p>
                  <a:p>
                    <a:endParaRPr kumimoji="1" lang="en-US" altLang="ja-JP" sz="1600" dirty="0"/>
                  </a:p>
                  <a:p>
                    <a:pPr/>
                    <a14:m>
                      <m:oMathPara xmlns:m="http://schemas.openxmlformats.org/officeDocument/2006/math">
                        <m:oMathParaPr>
                          <m:jc m:val="centerGroup"/>
                        </m:oMathParaPr>
                        <m:oMath xmlns:m="http://schemas.openxmlformats.org/officeDocument/2006/math">
                          <m:func>
                            <m:funcPr>
                              <m:ctrlPr>
                                <a:rPr kumimoji="1" lang="en-US" altLang="ja-JP" sz="1600" i="1" smtClean="0">
                                  <a:latin typeface="Cambria Math" panose="02040503050406030204" pitchFamily="18" charset="0"/>
                                </a:rPr>
                              </m:ctrlPr>
                            </m:funcPr>
                            <m:fName>
                              <m:r>
                                <m:rPr>
                                  <m:sty m:val="p"/>
                                </m:rPr>
                                <a:rPr kumimoji="1" lang="en-US" altLang="ja-JP" sz="1600" i="0" smtClean="0">
                                  <a:latin typeface="Cambria Math" panose="02040503050406030204" pitchFamily="18" charset="0"/>
                                </a:rPr>
                                <m:t>ln</m:t>
                              </m:r>
                            </m:fName>
                            <m:e>
                              <m:r>
                                <a:rPr kumimoji="1" lang="en-US" altLang="ja-JP" sz="1600" b="0" i="1" smtClean="0">
                                  <a:latin typeface="Cambria Math" panose="02040503050406030204" pitchFamily="18" charset="0"/>
                                </a:rPr>
                                <m:t>2</m:t>
                              </m:r>
                            </m:e>
                          </m:func>
                        </m:oMath>
                      </m:oMathPara>
                    </a14:m>
                    <a:endParaRPr kumimoji="1" lang="ja-JP" altLang="en-US" sz="1600" dirty="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9254591" y="4281704"/>
                    <a:ext cx="675441" cy="830997"/>
                  </a:xfrm>
                  <a:prstGeom prst="rect">
                    <a:avLst/>
                  </a:prstGeom>
                  <a:blipFill rotWithShape="0">
                    <a:blip r:embed="rId6"/>
                    <a:stretch>
                      <a:fillRect t="-14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4421908" y="4261614"/>
                    <a:ext cx="1010405" cy="830997"/>
                  </a:xfrm>
                  <a:prstGeom prst="rect">
                    <a:avLst/>
                  </a:prstGeom>
                  <a:noFill/>
                </p:spPr>
                <p:txBody>
                  <a:bodyPr wrap="none" rtlCol="0">
                    <a:spAutoFit/>
                  </a:bodyPr>
                  <a:lstStyle/>
                  <a:p>
                    <a:pPr algn="ctr"/>
                    <a:r>
                      <a:rPr kumimoji="1" lang="ja-JP" altLang="en-US" sz="1600" dirty="0" smtClean="0"/>
                      <a:t>仕事</a:t>
                    </a:r>
                    <a:endParaRPr kumimoji="1" lang="en-US" altLang="ja-JP" sz="1600" dirty="0" smtClean="0"/>
                  </a:p>
                  <a:p>
                    <a:endParaRPr kumimoji="1" lang="en-US" altLang="ja-JP" sz="1600" dirty="0"/>
                  </a:p>
                  <a:p>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𝑘</m:t>
                              </m:r>
                            </m:e>
                            <m:sub>
                              <m:r>
                                <a:rPr kumimoji="1" lang="en-US" altLang="ja-JP" sz="1600" b="0" i="1" smtClean="0">
                                  <a:latin typeface="Cambria Math" panose="02040503050406030204" pitchFamily="18" charset="0"/>
                                </a:rPr>
                                <m:t>𝐵</m:t>
                              </m:r>
                            </m:sub>
                          </m:sSub>
                          <m:r>
                            <a:rPr kumimoji="1" lang="en-US" altLang="ja-JP" sz="1600" b="0" i="1" smtClean="0">
                              <a:latin typeface="Cambria Math" panose="02040503050406030204" pitchFamily="18" charset="0"/>
                            </a:rPr>
                            <m:t>𝑇</m:t>
                          </m:r>
                          <m:func>
                            <m:funcPr>
                              <m:ctrlPr>
                                <a:rPr kumimoji="1" lang="en-US" altLang="ja-JP" sz="1600" i="1" smtClean="0">
                                  <a:latin typeface="Cambria Math" panose="02040503050406030204" pitchFamily="18" charset="0"/>
                                </a:rPr>
                              </m:ctrlPr>
                            </m:funcPr>
                            <m:fName>
                              <m:r>
                                <m:rPr>
                                  <m:sty m:val="p"/>
                                </m:rPr>
                                <a:rPr kumimoji="1" lang="en-US" altLang="ja-JP" sz="1600" i="0" smtClean="0">
                                  <a:latin typeface="Cambria Math" panose="02040503050406030204" pitchFamily="18" charset="0"/>
                                </a:rPr>
                                <m:t>ln</m:t>
                              </m:r>
                            </m:fName>
                            <m:e>
                              <m:r>
                                <a:rPr kumimoji="1" lang="en-US" altLang="ja-JP" sz="1600" b="0" i="1" smtClean="0">
                                  <a:latin typeface="Cambria Math" panose="02040503050406030204" pitchFamily="18" charset="0"/>
                                </a:rPr>
                                <m:t>2</m:t>
                              </m:r>
                            </m:e>
                          </m:func>
                        </m:oMath>
                      </m:oMathPara>
                    </a14:m>
                    <a:endParaRPr kumimoji="1" lang="ja-JP" altLang="en-US" sz="1600" dirty="0"/>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4421908" y="4261614"/>
                    <a:ext cx="1010405" cy="830997"/>
                  </a:xfrm>
                  <a:prstGeom prst="rect">
                    <a:avLst/>
                  </a:prstGeom>
                  <a:blipFill rotWithShape="0">
                    <a:blip r:embed="rId7"/>
                    <a:stretch>
                      <a:fillRect t="-1471"/>
                    </a:stretch>
                  </a:blipFill>
                </p:spPr>
                <p:txBody>
                  <a:bodyPr/>
                  <a:lstStyle/>
                  <a:p>
                    <a:r>
                      <a:rPr lang="ja-JP" altLang="en-US">
                        <a:noFill/>
                      </a:rPr>
                      <a:t> </a:t>
                    </a:r>
                  </a:p>
                </p:txBody>
              </p:sp>
            </mc:Fallback>
          </mc:AlternateContent>
          <p:cxnSp>
            <p:nvCxnSpPr>
              <p:cNvPr id="76" name="直線矢印コネクタ 75"/>
              <p:cNvCxnSpPr/>
              <p:nvPr/>
            </p:nvCxnSpPr>
            <p:spPr>
              <a:xfrm>
                <a:off x="6087767" y="5746229"/>
                <a:ext cx="5056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H="1">
                <a:off x="5746948" y="5166015"/>
                <a:ext cx="5072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テキスト ボックス 82"/>
            <p:cNvSpPr txBox="1"/>
            <p:nvPr/>
          </p:nvSpPr>
          <p:spPr>
            <a:xfrm>
              <a:off x="8020980" y="3984284"/>
              <a:ext cx="269626"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84" name="テキスト ボックス 83"/>
            <p:cNvSpPr txBox="1"/>
            <p:nvPr/>
          </p:nvSpPr>
          <p:spPr>
            <a:xfrm>
              <a:off x="8718792" y="3977694"/>
              <a:ext cx="269626" cy="369332"/>
            </a:xfrm>
            <a:prstGeom prst="rect">
              <a:avLst/>
            </a:prstGeom>
            <a:noFill/>
          </p:spPr>
          <p:txBody>
            <a:bodyPr wrap="none" rtlCol="0">
              <a:spAutoFit/>
            </a:bodyPr>
            <a:lstStyle/>
            <a:p>
              <a:r>
                <a:rPr kumimoji="1" lang="en-US" altLang="ja-JP" dirty="0" smtClean="0"/>
                <a:t>?</a:t>
              </a:r>
              <a:endParaRPr kumimoji="1" lang="ja-JP" altLang="en-US" dirty="0"/>
            </a:p>
          </p:txBody>
        </p:sp>
      </p:grpSp>
    </p:spTree>
    <p:extLst>
      <p:ext uri="{BB962C8B-B14F-4D97-AF65-F5344CB8AC3E}">
        <p14:creationId xmlns:p14="http://schemas.microsoft.com/office/powerpoint/2010/main" val="3843515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3713"/>
            <a:ext cx="8596668" cy="1320800"/>
          </a:xfrm>
        </p:spPr>
        <p:txBody>
          <a:bodyPr/>
          <a:lstStyle/>
          <a:p>
            <a:r>
              <a:rPr lang="ja-JP" altLang="en-US" b="1" dirty="0" smtClean="0"/>
              <a:t>「生物学」</a:t>
            </a:r>
            <a:r>
              <a:rPr lang="ja-JP" altLang="en-US" dirty="0" smtClean="0"/>
              <a:t>に果たして</a:t>
            </a:r>
            <a:r>
              <a:rPr lang="en-US" altLang="ja-JP" dirty="0" smtClean="0"/>
              <a:t/>
            </a:r>
            <a:br>
              <a:rPr lang="en-US" altLang="ja-JP" dirty="0" smtClean="0"/>
            </a:br>
            <a:r>
              <a:rPr lang="en-US" altLang="ja-JP" dirty="0" smtClean="0"/>
              <a:t>			</a:t>
            </a:r>
            <a:r>
              <a:rPr lang="ja-JP" altLang="en-US" b="1" dirty="0" smtClean="0">
                <a:solidFill>
                  <a:schemeClr val="accent2"/>
                </a:solidFill>
              </a:rPr>
              <a:t>「理論」</a:t>
            </a:r>
            <a:r>
              <a:rPr lang="ja-JP" altLang="en-US" dirty="0" smtClean="0"/>
              <a:t>はあるのか？？</a:t>
            </a:r>
            <a:endParaRPr lang="ja-JP" altLang="en-US" dirty="0"/>
          </a:p>
        </p:txBody>
      </p:sp>
      <p:sp>
        <p:nvSpPr>
          <p:cNvPr id="3" name="コンテンツ プレースホルダー 2"/>
          <p:cNvSpPr>
            <a:spLocks noGrp="1"/>
          </p:cNvSpPr>
          <p:nvPr>
            <p:ph idx="1"/>
          </p:nvPr>
        </p:nvSpPr>
        <p:spPr>
          <a:xfrm>
            <a:off x="677334" y="1968909"/>
            <a:ext cx="4225592" cy="4388257"/>
          </a:xfrm>
        </p:spPr>
        <p:txBody>
          <a:bodyPr/>
          <a:lstStyle/>
          <a:p>
            <a:pPr marL="0" indent="0" algn="ctr">
              <a:buNone/>
            </a:pPr>
            <a:r>
              <a:rPr lang="ja-JP" altLang="en-US" b="1" dirty="0" smtClean="0">
                <a:solidFill>
                  <a:schemeClr val="accent2"/>
                </a:solidFill>
              </a:rPr>
              <a:t>実験（観測・測定）</a:t>
            </a:r>
            <a:endParaRPr lang="en-US" altLang="ja-JP" b="1" dirty="0" smtClean="0">
              <a:solidFill>
                <a:schemeClr val="accent2"/>
              </a:solidFill>
            </a:endParaRPr>
          </a:p>
          <a:p>
            <a:r>
              <a:rPr lang="ja-JP" altLang="en-US" b="1" dirty="0" smtClean="0">
                <a:solidFill>
                  <a:schemeClr val="accent4"/>
                </a:solidFill>
              </a:rPr>
              <a:t>惑星の位置の観測</a:t>
            </a:r>
            <a:endParaRPr lang="en-US" altLang="ja-JP" b="1" dirty="0" smtClean="0">
              <a:solidFill>
                <a:schemeClr val="accent4"/>
              </a:solidFill>
            </a:endParaRPr>
          </a:p>
        </p:txBody>
      </p:sp>
      <p:sp>
        <p:nvSpPr>
          <p:cNvPr id="10" name="コンテンツ プレースホルダー 2"/>
          <p:cNvSpPr txBox="1">
            <a:spLocks/>
          </p:cNvSpPr>
          <p:nvPr/>
        </p:nvSpPr>
        <p:spPr>
          <a:xfrm>
            <a:off x="5098823" y="1968909"/>
            <a:ext cx="4657805" cy="43882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gn="ctr">
              <a:buNone/>
            </a:pPr>
            <a:r>
              <a:rPr lang="ja-JP" altLang="en-US" b="1" dirty="0" smtClean="0">
                <a:solidFill>
                  <a:schemeClr val="accent2"/>
                </a:solidFill>
              </a:rPr>
              <a:t>理論（法則・モデル）</a:t>
            </a:r>
            <a:endParaRPr lang="en-US" altLang="ja-JP" b="1" dirty="0" smtClean="0">
              <a:solidFill>
                <a:schemeClr val="accent2"/>
              </a:solidFill>
            </a:endParaRPr>
          </a:p>
          <a:p>
            <a:r>
              <a:rPr lang="ja-JP" altLang="en-US" b="1" dirty="0" smtClean="0">
                <a:solidFill>
                  <a:schemeClr val="accent4"/>
                </a:solidFill>
              </a:rPr>
              <a:t>ケプラーの法則</a:t>
            </a:r>
            <a:endParaRPr lang="en-US" altLang="ja-JP" b="1" dirty="0" smtClean="0">
              <a:solidFill>
                <a:schemeClr val="accent4"/>
              </a:solidFill>
            </a:endParaRPr>
          </a:p>
          <a:p>
            <a:endParaRPr lang="en-US" altLang="ja-JP" b="1" dirty="0">
              <a:solidFill>
                <a:schemeClr val="accent4"/>
              </a:solidFill>
            </a:endParaRPr>
          </a:p>
          <a:p>
            <a:endParaRPr lang="en-US" altLang="ja-JP" b="1" dirty="0" smtClean="0">
              <a:solidFill>
                <a:schemeClr val="accent4"/>
              </a:solidFill>
            </a:endParaRPr>
          </a:p>
          <a:p>
            <a:endParaRPr lang="en-US" altLang="ja-JP" b="1" dirty="0">
              <a:solidFill>
                <a:schemeClr val="accent4"/>
              </a:solidFill>
            </a:endParaRPr>
          </a:p>
          <a:p>
            <a:endParaRPr lang="en-US" altLang="ja-JP" b="1" dirty="0" smtClean="0">
              <a:solidFill>
                <a:schemeClr val="accent4"/>
              </a:solidFill>
            </a:endParaRPr>
          </a:p>
          <a:p>
            <a:endParaRPr lang="en-US" altLang="ja-JP" b="1" dirty="0">
              <a:solidFill>
                <a:schemeClr val="accent4"/>
              </a:solidFill>
            </a:endParaRPr>
          </a:p>
          <a:p>
            <a:endParaRPr lang="en-US" altLang="ja-JP" b="1" dirty="0" smtClean="0">
              <a:solidFill>
                <a:schemeClr val="accent4"/>
              </a:solidFill>
            </a:endParaRPr>
          </a:p>
          <a:p>
            <a:pPr lvl="1"/>
            <a:r>
              <a:rPr lang="ja-JP" altLang="en-US" dirty="0" smtClean="0">
                <a:solidFill>
                  <a:schemeClr val="tx1"/>
                </a:solidFill>
              </a:rPr>
              <a:t>ブラーエのデータを基に数理モデルを構築</a:t>
            </a:r>
            <a:endParaRPr lang="en-US" altLang="ja-JP" dirty="0" smtClean="0">
              <a:solidFill>
                <a:schemeClr val="tx1"/>
              </a:solidFill>
            </a:endParaRPr>
          </a:p>
          <a:p>
            <a:pPr lvl="1"/>
            <a:r>
              <a:rPr lang="ja-JP" altLang="en-US" dirty="0" smtClean="0">
                <a:solidFill>
                  <a:schemeClr val="tx1"/>
                </a:solidFill>
              </a:rPr>
              <a:t>距離の逆</a:t>
            </a:r>
            <a:r>
              <a:rPr lang="en-US" altLang="ja-JP" dirty="0" smtClean="0">
                <a:solidFill>
                  <a:schemeClr val="tx1"/>
                </a:solidFill>
              </a:rPr>
              <a:t>2</a:t>
            </a:r>
            <a:r>
              <a:rPr lang="ja-JP" altLang="en-US" dirty="0" smtClean="0">
                <a:solidFill>
                  <a:schemeClr val="tx1"/>
                </a:solidFill>
              </a:rPr>
              <a:t>乗則→</a:t>
            </a:r>
            <a:r>
              <a:rPr lang="en-US" altLang="ja-JP" dirty="0" smtClean="0">
                <a:solidFill>
                  <a:schemeClr val="tx1"/>
                </a:solidFill>
              </a:rPr>
              <a:t>Newton</a:t>
            </a:r>
            <a:r>
              <a:rPr lang="ja-JP" altLang="en-US" dirty="0" smtClean="0">
                <a:solidFill>
                  <a:schemeClr val="tx1"/>
                </a:solidFill>
              </a:rPr>
              <a:t>の万有引力へ</a:t>
            </a:r>
            <a:endParaRPr lang="en-US" altLang="ja-JP" dirty="0" smtClean="0">
              <a:solidFill>
                <a:schemeClr val="tx1"/>
              </a:solidFill>
            </a:endParaRPr>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826884"/>
            <a:ext cx="2305050" cy="3381375"/>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58" y="4452992"/>
            <a:ext cx="1411877" cy="2095853"/>
          </a:xfrm>
          <a:prstGeom prst="rect">
            <a:avLst/>
          </a:prstGeom>
        </p:spPr>
      </p:pic>
      <p:sp>
        <p:nvSpPr>
          <p:cNvPr id="13" name="テキスト ボックス 12"/>
          <p:cNvSpPr txBox="1"/>
          <p:nvPr/>
        </p:nvSpPr>
        <p:spPr>
          <a:xfrm>
            <a:off x="3446358" y="3885376"/>
            <a:ext cx="1603128" cy="523220"/>
          </a:xfrm>
          <a:prstGeom prst="rect">
            <a:avLst/>
          </a:prstGeom>
          <a:noFill/>
        </p:spPr>
        <p:txBody>
          <a:bodyPr wrap="square" rtlCol="0">
            <a:spAutoFit/>
          </a:bodyPr>
          <a:lstStyle/>
          <a:p>
            <a:r>
              <a:rPr kumimoji="1" lang="en-US" altLang="ja-JP" sz="1400" dirty="0" err="1" smtClean="0"/>
              <a:t>Tycho</a:t>
            </a:r>
            <a:r>
              <a:rPr kumimoji="1" lang="en-US" altLang="ja-JP" sz="1400" dirty="0" smtClean="0"/>
              <a:t> Brahe</a:t>
            </a:r>
          </a:p>
          <a:p>
            <a:r>
              <a:rPr kumimoji="1" lang="en-US" altLang="ja-JP" sz="1400" dirty="0" smtClean="0"/>
              <a:t>(1546-1601)</a:t>
            </a:r>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3610" y="2416325"/>
            <a:ext cx="1512376" cy="2036667"/>
          </a:xfrm>
          <a:prstGeom prst="rect">
            <a:avLst/>
          </a:prstGeom>
        </p:spPr>
      </p:pic>
      <p:sp>
        <p:nvSpPr>
          <p:cNvPr id="15" name="テキスト ボックス 14"/>
          <p:cNvSpPr txBox="1"/>
          <p:nvPr/>
        </p:nvSpPr>
        <p:spPr>
          <a:xfrm>
            <a:off x="8421577" y="4517571"/>
            <a:ext cx="1603128" cy="523220"/>
          </a:xfrm>
          <a:prstGeom prst="rect">
            <a:avLst/>
          </a:prstGeom>
          <a:noFill/>
        </p:spPr>
        <p:txBody>
          <a:bodyPr wrap="square" rtlCol="0">
            <a:spAutoFit/>
          </a:bodyPr>
          <a:lstStyle/>
          <a:p>
            <a:r>
              <a:rPr kumimoji="1" lang="en-US" altLang="ja-JP" sz="1400" dirty="0" smtClean="0"/>
              <a:t>Johannes Kepler</a:t>
            </a:r>
          </a:p>
          <a:p>
            <a:r>
              <a:rPr kumimoji="1" lang="en-US" altLang="ja-JP" sz="1400" dirty="0" smtClean="0"/>
              <a:t>(1571-1630)</a:t>
            </a:r>
          </a:p>
        </p:txBody>
      </p:sp>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7822" y="2826884"/>
            <a:ext cx="3106451" cy="1806076"/>
          </a:xfrm>
          <a:prstGeom prst="rect">
            <a:avLst/>
          </a:prstGeom>
        </p:spPr>
      </p:pic>
    </p:spTree>
    <p:extLst>
      <p:ext uri="{BB962C8B-B14F-4D97-AF65-F5344CB8AC3E}">
        <p14:creationId xmlns:p14="http://schemas.microsoft.com/office/powerpoint/2010/main" val="28766573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9198186" cy="731520"/>
          </a:xfrm>
        </p:spPr>
        <p:txBody>
          <a:bodyPr>
            <a:normAutofit/>
          </a:bodyPr>
          <a:lstStyle/>
          <a:p>
            <a:r>
              <a:rPr kumimoji="1" lang="ja-JP" altLang="en-US" dirty="0" smtClean="0">
                <a:solidFill>
                  <a:srgbClr val="002060"/>
                </a:solidFill>
              </a:rPr>
              <a:t>情報熱力学</a:t>
            </a:r>
            <a:r>
              <a:rPr kumimoji="1" lang="en-US" altLang="ja-JP" dirty="0" smtClean="0">
                <a:solidFill>
                  <a:srgbClr val="002060"/>
                </a:solidFill>
              </a:rPr>
              <a:t>(Information Thermodynamics)</a:t>
            </a:r>
            <a:endParaRPr kumimoji="1" lang="ja-JP" altLang="en-US" dirty="0">
              <a:solidFill>
                <a:srgbClr val="002060"/>
              </a:solidFill>
            </a:endParaRPr>
          </a:p>
        </p:txBody>
      </p:sp>
      <p:sp>
        <p:nvSpPr>
          <p:cNvPr id="3" name="コンテンツ プレースホルダー 2"/>
          <p:cNvSpPr>
            <a:spLocks noGrp="1"/>
          </p:cNvSpPr>
          <p:nvPr>
            <p:ph idx="1"/>
          </p:nvPr>
        </p:nvSpPr>
        <p:spPr>
          <a:xfrm>
            <a:off x="677333" y="1341121"/>
            <a:ext cx="8780176" cy="5442856"/>
          </a:xfrm>
        </p:spPr>
        <p:txBody>
          <a:bodyPr>
            <a:normAutofit/>
          </a:bodyPr>
          <a:lstStyle/>
          <a:p>
            <a:r>
              <a:rPr kumimoji="1" lang="en-US" altLang="ja-JP" dirty="0" smtClean="0"/>
              <a:t>Maxwell’s Demon</a:t>
            </a:r>
            <a:r>
              <a:rPr lang="ja-JP" altLang="en-US" dirty="0" smtClean="0"/>
              <a:t>は</a:t>
            </a:r>
            <a:endParaRPr lang="en-US" altLang="ja-JP" dirty="0" smtClean="0"/>
          </a:p>
          <a:p>
            <a:pPr marL="0" indent="0">
              <a:buNone/>
            </a:pPr>
            <a:r>
              <a:rPr lang="ja-JP" altLang="en-US" dirty="0" smtClean="0">
                <a:solidFill>
                  <a:srgbClr val="FF0000"/>
                </a:solidFill>
              </a:rPr>
              <a:t>「</a:t>
            </a:r>
            <a:r>
              <a:rPr lang="ja-JP" altLang="en-US" dirty="0">
                <a:solidFill>
                  <a:srgbClr val="FF0000"/>
                </a:solidFill>
              </a:rPr>
              <a:t>揺</a:t>
            </a:r>
            <a:r>
              <a:rPr lang="ja-JP" altLang="en-US" dirty="0" smtClean="0">
                <a:solidFill>
                  <a:srgbClr val="FF0000"/>
                </a:solidFill>
              </a:rPr>
              <a:t>らぎ」</a:t>
            </a:r>
            <a:r>
              <a:rPr lang="ja-JP" altLang="en-US" dirty="0">
                <a:solidFill>
                  <a:srgbClr val="FF0000"/>
                </a:solidFill>
              </a:rPr>
              <a:t>についての情報を測定してフィードバック制御を行うデバイス</a:t>
            </a:r>
            <a:r>
              <a:rPr lang="en-US" altLang="ja-JP" sz="2000" dirty="0"/>
              <a:t>			</a:t>
            </a:r>
            <a:r>
              <a:rPr lang="ja-JP" altLang="en-US" dirty="0"/>
              <a:t>と解釈できる</a:t>
            </a:r>
            <a:endParaRPr lang="en-US" altLang="ja-JP" dirty="0"/>
          </a:p>
          <a:p>
            <a:pPr marL="0" indent="0">
              <a:buNone/>
            </a:pPr>
            <a:r>
              <a:rPr lang="ja-JP" altLang="en-US" dirty="0"/>
              <a:t>→測定・フィードバックなどの情報処理過程（熱揺らぎのレベル</a:t>
            </a:r>
            <a:r>
              <a:rPr lang="ja-JP" altLang="en-US" dirty="0" smtClean="0"/>
              <a:t>）</a:t>
            </a:r>
            <a:r>
              <a:rPr lang="en-US" altLang="ja-JP" dirty="0"/>
              <a:t>	</a:t>
            </a:r>
            <a:r>
              <a:rPr lang="en-US" altLang="ja-JP" dirty="0" smtClean="0"/>
              <a:t>			</a:t>
            </a:r>
            <a:r>
              <a:rPr lang="ja-JP" altLang="en-US" dirty="0" smtClean="0"/>
              <a:t>に</a:t>
            </a:r>
            <a:r>
              <a:rPr lang="ja-JP" altLang="en-US" dirty="0"/>
              <a:t>適応</a:t>
            </a:r>
            <a:r>
              <a:rPr lang="ja-JP" altLang="en-US" dirty="0" smtClean="0"/>
              <a:t>できるよう</a:t>
            </a:r>
            <a:r>
              <a:rPr lang="ja-JP" altLang="en-US" dirty="0"/>
              <a:t>に</a:t>
            </a:r>
            <a:r>
              <a:rPr lang="ja-JP" altLang="en-US" dirty="0" smtClean="0"/>
              <a:t>熱力学</a:t>
            </a:r>
            <a:r>
              <a:rPr lang="ja-JP" altLang="en-US" dirty="0"/>
              <a:t>第二法則や非平衡統計力学の関係式を拡張</a:t>
            </a:r>
            <a:r>
              <a:rPr lang="ja-JP" altLang="en-US" dirty="0" smtClean="0"/>
              <a:t>したい</a:t>
            </a:r>
            <a:r>
              <a:rPr lang="en-US" altLang="ja-JP" dirty="0"/>
              <a:t>	</a:t>
            </a:r>
            <a:r>
              <a:rPr lang="en-US" altLang="ja-JP" dirty="0" smtClean="0"/>
              <a:t>						</a:t>
            </a:r>
            <a:r>
              <a:rPr lang="ja-JP" altLang="en-US" sz="2000" dirty="0" smtClean="0"/>
              <a:t>＝</a:t>
            </a:r>
            <a:r>
              <a:rPr lang="ja-JP" altLang="en-US" sz="2000" b="1" dirty="0">
                <a:solidFill>
                  <a:srgbClr val="002060"/>
                </a:solidFill>
              </a:rPr>
              <a:t>情報</a:t>
            </a:r>
            <a:r>
              <a:rPr lang="ja-JP" altLang="en-US" sz="2000" b="1" dirty="0" smtClean="0">
                <a:solidFill>
                  <a:srgbClr val="002060"/>
                </a:solidFill>
              </a:rPr>
              <a:t>熱力学</a:t>
            </a:r>
            <a:r>
              <a:rPr lang="en-US" altLang="ja-JP" sz="2000" b="1" dirty="0" smtClean="0">
                <a:solidFill>
                  <a:srgbClr val="002060"/>
                </a:solidFill>
              </a:rPr>
              <a:t>(Information Thermodynamics)</a:t>
            </a:r>
          </a:p>
          <a:p>
            <a:pPr marL="0" indent="0">
              <a:buNone/>
            </a:pPr>
            <a:endParaRPr lang="ja-JP" altLang="en-US" sz="800" b="1" dirty="0" smtClean="0">
              <a:solidFill>
                <a:srgbClr val="002060"/>
              </a:solidFill>
            </a:endParaRPr>
          </a:p>
          <a:p>
            <a:r>
              <a:rPr lang="ja-JP" altLang="en-US" dirty="0" smtClean="0">
                <a:solidFill>
                  <a:srgbClr val="002060"/>
                </a:solidFill>
              </a:rPr>
              <a:t>情報理論（</a:t>
            </a:r>
            <a:r>
              <a:rPr lang="en-US" altLang="ja-JP" dirty="0" smtClean="0">
                <a:solidFill>
                  <a:srgbClr val="002060"/>
                </a:solidFill>
              </a:rPr>
              <a:t>Information Theory</a:t>
            </a:r>
            <a:r>
              <a:rPr lang="ja-JP" altLang="en-US" dirty="0" smtClean="0">
                <a:solidFill>
                  <a:srgbClr val="002060"/>
                </a:solidFill>
              </a:rPr>
              <a:t>）</a:t>
            </a:r>
            <a:endParaRPr lang="en-US" altLang="ja-JP" dirty="0" smtClean="0">
              <a:solidFill>
                <a:srgbClr val="002060"/>
              </a:solidFill>
            </a:endParaRPr>
          </a:p>
          <a:p>
            <a:pPr marL="0" indent="0">
              <a:buNone/>
            </a:pPr>
            <a:r>
              <a:rPr lang="ja-JP" altLang="en-US" sz="1600" dirty="0" smtClean="0"/>
              <a:t>“情報”の通信において、通信の精度を評価し最適化する学問</a:t>
            </a:r>
            <a:endParaRPr lang="en-US" altLang="ja-JP" sz="1600" dirty="0" smtClean="0"/>
          </a:p>
          <a:p>
            <a:pPr marL="0" indent="0">
              <a:buNone/>
            </a:pPr>
            <a:r>
              <a:rPr lang="ja-JP" altLang="en-US" sz="1600" dirty="0" smtClean="0"/>
              <a:t>→通信の入力と出力の確率的な相関を見る：確率分布と</a:t>
            </a:r>
            <a:r>
              <a:rPr lang="en-US" altLang="ja-JP" sz="1600" dirty="0" smtClean="0"/>
              <a:t>In</a:t>
            </a:r>
            <a:r>
              <a:rPr lang="ja-JP" altLang="en-US" sz="1600" dirty="0" smtClean="0"/>
              <a:t>の凸不等式</a:t>
            </a:r>
            <a:endParaRPr lang="en-US" altLang="ja-JP" sz="1600" dirty="0" smtClean="0"/>
          </a:p>
          <a:p>
            <a:pPr marL="0" indent="0">
              <a:buNone/>
            </a:pPr>
            <a:endParaRPr lang="en-US" altLang="ja-JP" sz="800" dirty="0" smtClean="0"/>
          </a:p>
          <a:p>
            <a:r>
              <a:rPr lang="ja-JP" altLang="en-US" dirty="0" smtClean="0">
                <a:solidFill>
                  <a:srgbClr val="002060"/>
                </a:solidFill>
              </a:rPr>
              <a:t>揺らぐ系の熱力学（</a:t>
            </a:r>
            <a:r>
              <a:rPr lang="en-US" altLang="ja-JP" dirty="0" smtClean="0">
                <a:solidFill>
                  <a:srgbClr val="002060"/>
                </a:solidFill>
              </a:rPr>
              <a:t>Stochastic Thermodynamics</a:t>
            </a:r>
            <a:r>
              <a:rPr lang="ja-JP" altLang="en-US" dirty="0" smtClean="0">
                <a:solidFill>
                  <a:srgbClr val="002060"/>
                </a:solidFill>
              </a:rPr>
              <a:t>）</a:t>
            </a:r>
            <a:endParaRPr lang="en-US" altLang="ja-JP" dirty="0" smtClean="0">
              <a:solidFill>
                <a:srgbClr val="002060"/>
              </a:solidFill>
            </a:endParaRPr>
          </a:p>
          <a:p>
            <a:pPr marL="0" indent="0">
              <a:buNone/>
            </a:pPr>
            <a:r>
              <a:rPr lang="ja-JP" altLang="en-US" sz="1600" dirty="0" smtClean="0"/>
              <a:t>微小な熱機関（分子モーター）でも熱力学量に関する普遍的な法則が成り立つか？</a:t>
            </a:r>
            <a:endParaRPr lang="en-US" altLang="ja-JP" sz="1600" dirty="0" smtClean="0"/>
          </a:p>
          <a:p>
            <a:pPr lvl="1"/>
            <a:r>
              <a:rPr lang="ja-JP" altLang="en-US" dirty="0" smtClean="0"/>
              <a:t>確率過程による記述→</a:t>
            </a:r>
            <a:r>
              <a:rPr lang="en-US" altLang="ja-JP" dirty="0" err="1" smtClean="0"/>
              <a:t>Langevin</a:t>
            </a:r>
            <a:r>
              <a:rPr lang="ja-JP" altLang="en-US" dirty="0" smtClean="0"/>
              <a:t>方程式に基づく熱・仕事の定義</a:t>
            </a:r>
            <a:endParaRPr lang="en-US" altLang="ja-JP" dirty="0" smtClean="0"/>
          </a:p>
          <a:p>
            <a:pPr lvl="1"/>
            <a:r>
              <a:rPr lang="ja-JP" altLang="en-US" dirty="0"/>
              <a:t>揺</a:t>
            </a:r>
            <a:r>
              <a:rPr lang="ja-JP" altLang="en-US" dirty="0" smtClean="0"/>
              <a:t>らぎの定理による熱力学形式の第二法則の導出</a:t>
            </a:r>
            <a:endParaRPr lang="en-US" altLang="ja-JP" dirty="0" smtClean="0"/>
          </a:p>
        </p:txBody>
      </p:sp>
    </p:spTree>
    <p:extLst>
      <p:ext uri="{BB962C8B-B14F-4D97-AF65-F5344CB8AC3E}">
        <p14:creationId xmlns:p14="http://schemas.microsoft.com/office/powerpoint/2010/main" val="35085957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9198186" cy="731520"/>
          </a:xfrm>
        </p:spPr>
        <p:txBody>
          <a:bodyPr>
            <a:normAutofit/>
          </a:bodyPr>
          <a:lstStyle/>
          <a:p>
            <a:r>
              <a:rPr kumimoji="1" lang="ja-JP" altLang="en-US" dirty="0" smtClean="0">
                <a:solidFill>
                  <a:srgbClr val="002060"/>
                </a:solidFill>
              </a:rPr>
              <a:t>情報</a:t>
            </a:r>
            <a:r>
              <a:rPr lang="ja-JP" altLang="en-US" dirty="0" smtClean="0">
                <a:solidFill>
                  <a:srgbClr val="002060"/>
                </a:solidFill>
              </a:rPr>
              <a:t>理論とは</a:t>
            </a:r>
            <a:endParaRPr kumimoji="1" lang="ja-JP" altLang="en-US" dirty="0">
              <a:solidFill>
                <a:srgbClr val="002060"/>
              </a:solidFill>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77334" y="1206717"/>
                <a:ext cx="8815010" cy="5392279"/>
              </a:xfrm>
            </p:spPr>
            <p:txBody>
              <a:bodyPr>
                <a:normAutofit/>
              </a:bodyPr>
              <a:lstStyle/>
              <a:p>
                <a:r>
                  <a:rPr lang="ja-JP" altLang="en-US" dirty="0" smtClean="0"/>
                  <a:t>“情報”通信の入力⇔出力の確率分布の相関→通信の精度を議論する</a:t>
                </a:r>
                <a:endParaRPr lang="en-US" altLang="ja-JP" dirty="0" smtClean="0"/>
              </a:p>
              <a:p>
                <a:pPr marL="0" indent="0">
                  <a:buNone/>
                </a:pPr>
                <a:r>
                  <a:rPr lang="en-US" altLang="ja-JP" sz="1600" dirty="0" smtClean="0"/>
                  <a:t>	</a:t>
                </a:r>
                <a14:m>
                  <m:oMath xmlns:m="http://schemas.openxmlformats.org/officeDocument/2006/math">
                    <m:r>
                      <a:rPr lang="en-US" altLang="ja-JP" sz="1400" i="1">
                        <a:latin typeface="Cambria Math" panose="02040503050406030204" pitchFamily="18" charset="0"/>
                      </a:rPr>
                      <m:t>𝑝</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d>
                  </m:oMath>
                </a14:m>
                <a:r>
                  <a:rPr lang="en-US" altLang="ja-JP" sz="1600" dirty="0" smtClean="0"/>
                  <a:t>, </a:t>
                </a:r>
                <a14:m>
                  <m:oMath xmlns:m="http://schemas.openxmlformats.org/officeDocument/2006/math">
                    <m:r>
                      <a:rPr lang="en-US" altLang="ja-JP" sz="1400" i="1">
                        <a:latin typeface="Cambria Math" panose="02040503050406030204" pitchFamily="18" charset="0"/>
                      </a:rPr>
                      <m:t>𝑞</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d>
                    <m:r>
                      <a:rPr lang="en-US" altLang="ja-JP" sz="1400" b="0" i="1" smtClean="0">
                        <a:latin typeface="Cambria Math" panose="02040503050406030204" pitchFamily="18" charset="0"/>
                      </a:rPr>
                      <m:t> : </m:t>
                    </m:r>
                  </m:oMath>
                </a14:m>
                <a:r>
                  <a:rPr lang="ja-JP" altLang="en-US" sz="1400" dirty="0" smtClean="0"/>
                  <a:t>確率分布　</a:t>
                </a:r>
                <a:r>
                  <a:rPr lang="en-US" altLang="ja-JP" sz="1400" dirty="0"/>
                  <a:t> </a:t>
                </a:r>
                <a14:m>
                  <m:oMath xmlns:m="http://schemas.openxmlformats.org/officeDocument/2006/math">
                    <m:r>
                      <m:rPr>
                        <m:sty m:val="p"/>
                      </m:rPr>
                      <a:rPr lang="en-US" altLang="ja-JP" sz="1400" b="0" i="0" smtClean="0">
                        <a:latin typeface="Cambria Math" panose="02040503050406030204" pitchFamily="18" charset="0"/>
                      </a:rPr>
                      <m:t>p</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𝑦</m:t>
                        </m:r>
                      </m:e>
                    </m:d>
                    <m:r>
                      <a:rPr lang="en-US" altLang="ja-JP" sz="1400" i="1">
                        <a:latin typeface="Cambria Math" panose="02040503050406030204" pitchFamily="18" charset="0"/>
                      </a:rPr>
                      <m:t> : </m:t>
                    </m:r>
                    <m:r>
                      <a:rPr lang="ja-JP" altLang="en-US" sz="1400" i="1" smtClean="0">
                        <a:latin typeface="Cambria Math" panose="02040503050406030204" pitchFamily="18" charset="0"/>
                      </a:rPr>
                      <m:t>同時</m:t>
                    </m:r>
                  </m:oMath>
                </a14:m>
                <a:r>
                  <a:rPr lang="ja-JP" altLang="en-US" sz="1400" dirty="0"/>
                  <a:t>確率分布</a:t>
                </a:r>
                <a:r>
                  <a:rPr lang="ja-JP" altLang="en-US" sz="1400" dirty="0" smtClean="0"/>
                  <a:t>　</a:t>
                </a:r>
                <a:r>
                  <a:rPr lang="en-US" altLang="ja-JP" sz="1400" dirty="0"/>
                  <a:t> </a:t>
                </a:r>
                <a14:m>
                  <m:oMath xmlns:m="http://schemas.openxmlformats.org/officeDocument/2006/math">
                    <m:r>
                      <m:rPr>
                        <m:sty m:val="p"/>
                      </m:rPr>
                      <a:rPr lang="en-US" altLang="ja-JP" sz="1400">
                        <a:latin typeface="Cambria Math" panose="02040503050406030204" pitchFamily="18" charset="0"/>
                      </a:rPr>
                      <m:t>p</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r>
                          <a:rPr lang="en-US" altLang="ja-JP" sz="1400" b="0" i="1" smtClean="0">
                            <a:latin typeface="Cambria Math" panose="02040503050406030204" pitchFamily="18" charset="0"/>
                          </a:rPr>
                          <m:t>|</m:t>
                        </m:r>
                        <m:r>
                          <a:rPr lang="en-US" altLang="ja-JP" sz="1400" i="1">
                            <a:latin typeface="Cambria Math" panose="02040503050406030204" pitchFamily="18" charset="0"/>
                          </a:rPr>
                          <m:t>𝑦</m:t>
                        </m:r>
                      </m:e>
                    </m:d>
                    <m:r>
                      <a:rPr lang="en-US" altLang="ja-JP" sz="1400" i="1">
                        <a:latin typeface="Cambria Math" panose="02040503050406030204" pitchFamily="18" charset="0"/>
                      </a:rPr>
                      <m:t> : </m:t>
                    </m:r>
                    <m:r>
                      <a:rPr lang="ja-JP" altLang="en-US" sz="1400" i="1">
                        <a:latin typeface="Cambria Math" panose="02040503050406030204" pitchFamily="18" charset="0"/>
                      </a:rPr>
                      <m:t>条件付</m:t>
                    </m:r>
                    <m:r>
                      <a:rPr lang="ja-JP" altLang="en-US" sz="1400" i="1" dirty="0">
                        <a:latin typeface="Cambria Math" panose="02040503050406030204" pitchFamily="18" charset="0"/>
                      </a:rPr>
                      <m:t>き</m:t>
                    </m:r>
                  </m:oMath>
                </a14:m>
                <a:r>
                  <a:rPr lang="ja-JP" altLang="en-US" sz="1400" dirty="0" smtClean="0"/>
                  <a:t>確率</a:t>
                </a:r>
                <a:r>
                  <a:rPr lang="ja-JP" altLang="en-US" sz="1400" dirty="0"/>
                  <a:t>分布</a:t>
                </a:r>
                <a:endParaRPr lang="en-US" altLang="ja-JP" sz="1400" dirty="0" smtClean="0"/>
              </a:p>
              <a:p>
                <a:pPr marL="0" indent="0">
                  <a:buNone/>
                </a:pPr>
                <a:r>
                  <a:rPr lang="en-US" altLang="ja-JP" sz="1400" dirty="0"/>
                  <a:t>	</a:t>
                </a:r>
                <a14:m>
                  <m:oMath xmlns:m="http://schemas.openxmlformats.org/officeDocument/2006/math">
                    <m:sSub>
                      <m:sSubPr>
                        <m:ctrlPr>
                          <a:rPr lang="en-US" altLang="ja-JP" sz="1400" i="1" smtClean="0">
                            <a:latin typeface="Cambria Math" panose="02040503050406030204" pitchFamily="18" charset="0"/>
                          </a:rPr>
                        </m:ctrlPr>
                      </m:sSubPr>
                      <m:e>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m:t>
                            </m:r>
                          </m:e>
                        </m:d>
                      </m:e>
                      <m:sub>
                        <m:r>
                          <a:rPr lang="en-US" altLang="ja-JP" sz="1400" b="0" i="1" smtClean="0">
                            <a:latin typeface="Cambria Math" panose="02040503050406030204" pitchFamily="18" charset="0"/>
                          </a:rPr>
                          <m:t>𝑝</m:t>
                        </m:r>
                      </m:sub>
                    </m:sSub>
                  </m:oMath>
                </a14:m>
                <a:r>
                  <a:rPr lang="en-US" altLang="ja-JP" sz="1400" i="1" dirty="0" smtClean="0">
                    <a:latin typeface="Cambria Math" panose="02040503050406030204" pitchFamily="18" charset="0"/>
                  </a:rPr>
                  <a:t> </a:t>
                </a:r>
                <a:r>
                  <a:rPr lang="ja-JP" altLang="en-US" sz="1400" i="1" dirty="0" smtClean="0">
                    <a:latin typeface="Cambria Math" panose="02040503050406030204" pitchFamily="18" charset="0"/>
                  </a:rPr>
                  <a:t>：</a:t>
                </a:r>
                <a14:m>
                  <m:oMath xmlns:m="http://schemas.openxmlformats.org/officeDocument/2006/math">
                    <m:r>
                      <a:rPr lang="en-US" altLang="ja-JP" sz="1400" i="1">
                        <a:latin typeface="Cambria Math" panose="02040503050406030204" pitchFamily="18" charset="0"/>
                      </a:rPr>
                      <m:t>…</m:t>
                    </m:r>
                    <m:r>
                      <a:rPr lang="ja-JP" altLang="en-US" sz="1400" i="1" smtClean="0">
                        <a:latin typeface="Cambria Math" panose="02040503050406030204" pitchFamily="18" charset="0"/>
                      </a:rPr>
                      <m:t>の</m:t>
                    </m:r>
                    <m:r>
                      <a:rPr lang="ja-JP" altLang="en-US" sz="1400" i="1">
                        <a:latin typeface="Cambria Math" panose="02040503050406030204" pitchFamily="18" charset="0"/>
                      </a:rPr>
                      <m:t>確率分布</m:t>
                    </m:r>
                    <m:r>
                      <a:rPr lang="en-US" altLang="ja-JP" sz="1400" b="0" i="1" smtClean="0">
                        <a:latin typeface="Cambria Math" panose="02040503050406030204" pitchFamily="18" charset="0"/>
                      </a:rPr>
                      <m:t> </m:t>
                    </m:r>
                    <m:r>
                      <a:rPr lang="en-US" altLang="ja-JP" sz="1400" b="0" i="1" smtClean="0">
                        <a:latin typeface="Cambria Math" panose="02040503050406030204" pitchFamily="18" charset="0"/>
                      </a:rPr>
                      <m:t>𝑝</m:t>
                    </m:r>
                    <m:r>
                      <a:rPr lang="en-US" altLang="ja-JP" sz="1400" b="0" i="1" smtClean="0">
                        <a:latin typeface="Cambria Math" panose="02040503050406030204" pitchFamily="18" charset="0"/>
                      </a:rPr>
                      <m:t> </m:t>
                    </m:r>
                    <m:r>
                      <a:rPr lang="ja-JP" altLang="en-US" sz="1400" i="1">
                        <a:latin typeface="Cambria Math" panose="02040503050406030204" pitchFamily="18" charset="0"/>
                      </a:rPr>
                      <m:t>に</m:t>
                    </m:r>
                    <m:r>
                      <a:rPr lang="ja-JP" altLang="en-US" sz="1400" i="1" smtClean="0">
                        <a:latin typeface="Cambria Math" panose="02040503050406030204" pitchFamily="18" charset="0"/>
                      </a:rPr>
                      <m:t>ついての</m:t>
                    </m:r>
                    <m:r>
                      <a:rPr lang="ja-JP" altLang="en-US" sz="1400" i="1">
                        <a:latin typeface="Cambria Math" panose="02040503050406030204" pitchFamily="18" charset="0"/>
                      </a:rPr>
                      <m:t>平均</m:t>
                    </m:r>
                    <m:r>
                      <a:rPr lang="en-US" altLang="ja-JP" sz="1400" b="0" i="1" smtClean="0">
                        <a:latin typeface="Cambria Math" panose="02040503050406030204" pitchFamily="18" charset="0"/>
                      </a:rPr>
                      <m:t> </m:t>
                    </m:r>
                  </m:oMath>
                </a14:m>
                <a:endParaRPr lang="en-US" altLang="ja-JP" sz="1400" dirty="0" smtClean="0"/>
              </a:p>
              <a:p>
                <a:pPr marL="0" indent="0">
                  <a:buNone/>
                </a:pPr>
                <a:r>
                  <a:rPr lang="en-US" altLang="ja-JP" sz="1600" dirty="0" smtClean="0"/>
                  <a:t>Shannon entropy</a:t>
                </a:r>
                <a:r>
                  <a:rPr lang="ja-JP" altLang="en-US" sz="1600" dirty="0"/>
                  <a:t> </a:t>
                </a:r>
                <a:r>
                  <a:rPr lang="en-US" altLang="ja-JP" sz="1600" dirty="0" smtClean="0"/>
                  <a:t>: </a:t>
                </a:r>
                <a14:m>
                  <m:oMath xmlns:m="http://schemas.openxmlformats.org/officeDocument/2006/math">
                    <m:r>
                      <m:rPr>
                        <m:sty m:val="p"/>
                      </m:rPr>
                      <a:rPr lang="en-US" altLang="ja-JP" sz="1600" b="0" i="0" smtClean="0">
                        <a:latin typeface="Cambria Math" panose="02040503050406030204" pitchFamily="18" charset="0"/>
                      </a:rPr>
                      <m:t>S</m:t>
                    </m:r>
                    <m:d>
                      <m:dPr>
                        <m:ctrlPr>
                          <a:rPr lang="en-US" altLang="ja-JP" sz="1600" i="1" smtClean="0">
                            <a:latin typeface="Cambria Math" panose="02040503050406030204" pitchFamily="18" charset="0"/>
                          </a:rPr>
                        </m:ctrlPr>
                      </m:dPr>
                      <m:e>
                        <m:r>
                          <a:rPr lang="en-US" altLang="ja-JP" sz="1600" b="0" i="1" smtClean="0">
                            <a:latin typeface="Cambria Math" panose="02040503050406030204" pitchFamily="18" charset="0"/>
                          </a:rPr>
                          <m:t>𝑥</m:t>
                        </m:r>
                      </m:e>
                    </m:d>
                    <m:r>
                      <a:rPr lang="ja-JP" altLang="en-US" sz="1600" i="1">
                        <a:latin typeface="Cambria Math" panose="02040503050406030204" pitchFamily="18" charset="0"/>
                      </a:rPr>
                      <m:t>≔</m:t>
                    </m:r>
                    <m:r>
                      <a:rPr lang="en-US" altLang="ja-JP" sz="1600" b="0" i="1" smtClean="0">
                        <a:latin typeface="Cambria Math" panose="02040503050406030204" pitchFamily="18" charset="0"/>
                      </a:rPr>
                      <m:t>−</m:t>
                    </m:r>
                    <m:nary>
                      <m:naryPr>
                        <m:chr m:val="∑"/>
                        <m:supHide m:val="on"/>
                        <m:ctrlPr>
                          <a:rPr lang="en-US" altLang="ja-JP" sz="1600" b="0" i="1" smtClean="0">
                            <a:latin typeface="Cambria Math" panose="02040503050406030204" pitchFamily="18" charset="0"/>
                          </a:rPr>
                        </m:ctrlPr>
                      </m:naryPr>
                      <m:sub>
                        <m:r>
                          <m:rPr>
                            <m:brk m:alnAt="7"/>
                          </m:rPr>
                          <a:rPr lang="en-US" altLang="ja-JP" sz="1600" b="0" i="1" smtClean="0">
                            <a:latin typeface="Cambria Math" panose="02040503050406030204" pitchFamily="18" charset="0"/>
                          </a:rPr>
                          <m:t>𝑥</m:t>
                        </m:r>
                      </m:sub>
                      <m:sup/>
                      <m:e>
                        <m:r>
                          <a:rPr lang="en-US" altLang="ja-JP" sz="1600" b="0" i="1" smtClean="0">
                            <a:latin typeface="Cambria Math" panose="02040503050406030204" pitchFamily="18" charset="0"/>
                          </a:rPr>
                          <m:t>𝑝</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𝑥</m:t>
                            </m:r>
                          </m:e>
                        </m:d>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ln</m:t>
                            </m:r>
                          </m:fName>
                          <m:e>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b="0" i="1" smtClean="0">
                                <a:latin typeface="Cambria Math" panose="02040503050406030204" pitchFamily="18" charset="0"/>
                              </a:rPr>
                              <m:t>=</m:t>
                            </m:r>
                          </m:e>
                        </m:func>
                      </m:e>
                    </m:nary>
                    <m:sSub>
                      <m:sSubPr>
                        <m:ctrlPr>
                          <a:rPr lang="en-US" altLang="ja-JP" sz="1600" b="0" i="1" smtClean="0">
                            <a:latin typeface="Cambria Math" panose="02040503050406030204" pitchFamily="18" charset="0"/>
                          </a:rPr>
                        </m:ctrlPr>
                      </m:sSubPr>
                      <m:e>
                        <m:d>
                          <m:dPr>
                            <m:begChr m:val="⟨"/>
                            <m:endChr m:val="⟩"/>
                            <m:ctrlPr>
                              <a:rPr lang="en-US" altLang="ja-JP" sz="1600" i="1">
                                <a:latin typeface="Cambria Math" panose="02040503050406030204" pitchFamily="18" charset="0"/>
                              </a:rPr>
                            </m:ctrlPr>
                          </m:dPr>
                          <m:e>
                            <m:r>
                              <a:rPr lang="ja-JP" altLang="en-US" sz="1600" i="1">
                                <a:latin typeface="Cambria Math" panose="02040503050406030204" pitchFamily="18" charset="0"/>
                              </a:rPr>
                              <m:t>ー</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ln</m:t>
                                </m:r>
                              </m:fName>
                              <m:e>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e>
                            </m:func>
                          </m:e>
                        </m:d>
                      </m:e>
                      <m:sub>
                        <m:r>
                          <a:rPr lang="en-US" altLang="ja-JP" sz="1600" b="0" i="1" smtClean="0">
                            <a:latin typeface="Cambria Math" panose="02040503050406030204" pitchFamily="18" charset="0"/>
                          </a:rPr>
                          <m:t>𝑝</m:t>
                        </m:r>
                      </m:sub>
                    </m:sSub>
                  </m:oMath>
                </a14:m>
                <a:endParaRPr lang="en-US" altLang="ja-JP" sz="1600" b="0" dirty="0" smtClean="0"/>
              </a:p>
              <a:p>
                <a:pPr marL="0" indent="0">
                  <a:buNone/>
                </a:pPr>
                <a:r>
                  <a:rPr lang="ja-JP" altLang="en-US" sz="1400" dirty="0" smtClean="0"/>
                  <a:t>→</a:t>
                </a:r>
                <a:r>
                  <a:rPr lang="en-US" altLang="ja-JP" sz="1400" dirty="0"/>
                  <a:t> </a:t>
                </a:r>
                <a14:m>
                  <m:oMath xmlns:m="http://schemas.openxmlformats.org/officeDocument/2006/math">
                    <m:r>
                      <a:rPr lang="en-US" altLang="ja-JP" sz="1400" i="1">
                        <a:latin typeface="Cambria Math" panose="02040503050406030204" pitchFamily="18" charset="0"/>
                      </a:rPr>
                      <m:t>𝑥</m:t>
                    </m:r>
                  </m:oMath>
                </a14:m>
                <a:r>
                  <a:rPr lang="en-US" altLang="ja-JP" sz="1400" dirty="0" smtClean="0"/>
                  <a:t> </a:t>
                </a:r>
                <a:r>
                  <a:rPr lang="ja-JP" altLang="en-US" sz="1400" dirty="0" smtClean="0"/>
                  <a:t>の分布がどれくらいランダムかを表す</a:t>
                </a:r>
                <a:endParaRPr lang="en-US" altLang="ja-JP" sz="1400" dirty="0" smtClean="0"/>
              </a:p>
              <a:p>
                <a:pPr marL="0" indent="0">
                  <a:buNone/>
                </a:pPr>
                <a:endParaRPr lang="en-US" altLang="ja-JP" sz="800" dirty="0" smtClean="0"/>
              </a:p>
              <a:p>
                <a:pPr marL="0" indent="0">
                  <a:buNone/>
                </a:pPr>
                <a:r>
                  <a:rPr lang="en-US" altLang="ja-JP" sz="1600" dirty="0" smtClean="0"/>
                  <a:t>Relative entropy</a:t>
                </a:r>
                <a:r>
                  <a:rPr lang="ja-JP" altLang="en-US" sz="1600" dirty="0" smtClean="0"/>
                  <a:t>（</a:t>
                </a:r>
                <a:r>
                  <a:rPr lang="en-US" altLang="ja-JP" sz="1600" dirty="0" err="1" smtClean="0"/>
                  <a:t>Kullback-Leibler</a:t>
                </a:r>
                <a:r>
                  <a:rPr lang="en-US" altLang="ja-JP" sz="1600" dirty="0" smtClean="0"/>
                  <a:t> divergence</a:t>
                </a:r>
                <a:r>
                  <a:rPr lang="ja-JP" altLang="en-US" sz="1600" dirty="0" smtClean="0"/>
                  <a:t>）</a:t>
                </a:r>
                <a:endParaRPr lang="en-US" altLang="ja-JP" sz="1600" dirty="0" smtClean="0"/>
              </a:p>
              <a:p>
                <a:pPr marL="0" indent="0">
                  <a:buNone/>
                </a:pPr>
                <a:r>
                  <a:rPr lang="en-US" altLang="ja-JP" sz="1600" dirty="0" smtClean="0"/>
                  <a:t> : </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𝐷</m:t>
                        </m:r>
                      </m:e>
                      <m:sub>
                        <m:r>
                          <a:rPr lang="en-US" altLang="ja-JP" sz="1600" b="0" i="1" smtClean="0">
                            <a:latin typeface="Cambria Math" panose="02040503050406030204" pitchFamily="18" charset="0"/>
                          </a:rPr>
                          <m:t>𝐾𝐿</m:t>
                        </m:r>
                      </m:sub>
                    </m:sSub>
                    <m:d>
                      <m:dPr>
                        <m:endChr m:val=""/>
                        <m:ctrlPr>
                          <a:rPr lang="en-US" altLang="ja-JP" sz="1600" i="1" smtClean="0">
                            <a:latin typeface="Cambria Math" panose="02040503050406030204" pitchFamily="18" charset="0"/>
                          </a:rPr>
                        </m:ctrlPr>
                      </m:dPr>
                      <m:e>
                        <m:r>
                          <a:rPr lang="en-US" altLang="ja-JP" sz="1600" b="0" i="1" smtClean="0">
                            <a:latin typeface="Cambria Math" panose="02040503050406030204" pitchFamily="18" charset="0"/>
                          </a:rPr>
                          <m:t>𝑝</m:t>
                        </m:r>
                      </m:e>
                    </m:d>
                    <m:d>
                      <m:dPr>
                        <m:begChr m:val="‖"/>
                        <m:endChr m:val=""/>
                        <m:ctrlPr>
                          <a:rPr lang="en-US" altLang="ja-JP" sz="1600" i="1" smtClean="0">
                            <a:latin typeface="Cambria Math" panose="02040503050406030204" pitchFamily="18" charset="0"/>
                          </a:rPr>
                        </m:ctrlPr>
                      </m:dPr>
                      <m:e>
                        <m:r>
                          <a:rPr lang="en-US" altLang="ja-JP" sz="1600" b="0" i="1" smtClean="0">
                            <a:latin typeface="Cambria Math" panose="02040503050406030204" pitchFamily="18" charset="0"/>
                          </a:rPr>
                          <m:t>𝑞</m:t>
                        </m:r>
                      </m:e>
                    </m:d>
                    <m:r>
                      <a:rPr lang="en-US" altLang="ja-JP" sz="1600" b="0" i="1" smtClean="0">
                        <a:latin typeface="Cambria Math" panose="02040503050406030204" pitchFamily="18" charset="0"/>
                      </a:rPr>
                      <m:t>)</m:t>
                    </m:r>
                    <m:r>
                      <a:rPr lang="ja-JP" altLang="en-US" sz="1600" i="1">
                        <a:latin typeface="Cambria Math" panose="02040503050406030204" pitchFamily="18" charset="0"/>
                      </a:rPr>
                      <m:t>≔</m:t>
                    </m:r>
                    <m:sSub>
                      <m:sSubPr>
                        <m:ctrlPr>
                          <a:rPr lang="en-US" altLang="ja-JP" sz="1600" i="1" smtClean="0">
                            <a:latin typeface="Cambria Math" panose="02040503050406030204" pitchFamily="18" charset="0"/>
                          </a:rPr>
                        </m:ctrlPr>
                      </m:sSubPr>
                      <m:e>
                        <m:d>
                          <m:dPr>
                            <m:begChr m:val="⟨"/>
                            <m:endChr m:val="⟩"/>
                            <m:ctrlPr>
                              <a:rPr lang="en-US" altLang="ja-JP" sz="1600" i="1">
                                <a:latin typeface="Cambria Math" panose="02040503050406030204" pitchFamily="18" charset="0"/>
                              </a:rPr>
                            </m:ctrlPr>
                          </m:dP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ln</m:t>
                                </m:r>
                              </m:fName>
                              <m:e>
                                <m:r>
                                  <a:rPr lang="en-US" altLang="ja-JP" sz="1600" b="0" i="1" smtClean="0">
                                    <a:latin typeface="Cambria Math" panose="02040503050406030204" pitchFamily="18" charset="0"/>
                                  </a:rPr>
                                  <m:t>𝑝</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𝑥</m:t>
                                    </m:r>
                                  </m:e>
                                </m:d>
                              </m:e>
                            </m:func>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ln</m:t>
                                </m:r>
                              </m:fName>
                              <m:e>
                                <m:r>
                                  <a:rPr lang="en-US" altLang="ja-JP" sz="1600" b="0" i="1" smtClean="0">
                                    <a:latin typeface="Cambria Math" panose="02040503050406030204" pitchFamily="18" charset="0"/>
                                  </a:rPr>
                                  <m:t>𝑞</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𝑥</m:t>
                                    </m:r>
                                  </m:e>
                                </m:d>
                              </m:e>
                            </m:func>
                          </m:e>
                        </m:d>
                      </m:e>
                      <m:sub>
                        <m:r>
                          <a:rPr lang="en-US" altLang="ja-JP" sz="1600" b="0" i="1" smtClean="0">
                            <a:latin typeface="Cambria Math" panose="02040503050406030204" pitchFamily="18" charset="0"/>
                          </a:rPr>
                          <m:t>𝑝</m:t>
                        </m:r>
                      </m:sub>
                    </m:sSub>
                    <m:r>
                      <a:rPr lang="en-US" altLang="ja-JP" sz="1600" b="1" i="1" smtClean="0">
                        <a:solidFill>
                          <a:srgbClr val="FF0000"/>
                        </a:solidFill>
                        <a:latin typeface="Cambria Math" panose="02040503050406030204" pitchFamily="18" charset="0"/>
                        <a:ea typeface="Cambria Math" panose="02040503050406030204" pitchFamily="18" charset="0"/>
                      </a:rPr>
                      <m:t>≥</m:t>
                    </m:r>
                    <m:r>
                      <a:rPr lang="en-US" altLang="ja-JP" sz="1600" b="1" i="1" smtClean="0">
                        <a:solidFill>
                          <a:srgbClr val="FF0000"/>
                        </a:solidFill>
                        <a:latin typeface="Cambria Math" panose="02040503050406030204" pitchFamily="18" charset="0"/>
                        <a:ea typeface="Cambria Math" panose="02040503050406030204" pitchFamily="18" charset="0"/>
                      </a:rPr>
                      <m:t>𝟎</m:t>
                    </m:r>
                  </m:oMath>
                </a14:m>
                <a:r>
                  <a:rPr lang="ja-JP" altLang="en-US" sz="1600" dirty="0" smtClean="0"/>
                  <a:t>　</a:t>
                </a:r>
                <a:r>
                  <a:rPr lang="ja-JP" altLang="en-US" sz="1500" dirty="0" smtClean="0"/>
                  <a:t>：非負性 </a:t>
                </a:r>
                <a:r>
                  <a:rPr lang="en-US" altLang="ja-JP" sz="1400" dirty="0" smtClean="0"/>
                  <a:t>(In</a:t>
                </a:r>
                <a:r>
                  <a:rPr lang="ja-JP" altLang="en-US" sz="1400" dirty="0" smtClean="0"/>
                  <a:t>の凸性より</a:t>
                </a:r>
                <a:r>
                  <a:rPr lang="en-US" altLang="ja-JP" sz="1400" dirty="0" smtClean="0"/>
                  <a:t>)</a:t>
                </a:r>
              </a:p>
              <a:p>
                <a:pPr marL="0" indent="0">
                  <a:buNone/>
                </a:pPr>
                <a:r>
                  <a:rPr lang="ja-JP" altLang="en-US" sz="1400" dirty="0" smtClean="0"/>
                  <a:t>→</a:t>
                </a:r>
                <a:r>
                  <a:rPr lang="en-US" altLang="ja-JP" sz="1400" dirty="0" smtClean="0"/>
                  <a:t>p(x)</a:t>
                </a:r>
                <a:r>
                  <a:rPr lang="ja-JP" altLang="en-US" sz="1400" dirty="0" smtClean="0"/>
                  <a:t>と</a:t>
                </a:r>
                <a:r>
                  <a:rPr lang="en-US" altLang="ja-JP" sz="1400" dirty="0" smtClean="0"/>
                  <a:t>q(x)</a:t>
                </a:r>
                <a:r>
                  <a:rPr lang="ja-JP" altLang="en-US" sz="1400" dirty="0" smtClean="0"/>
                  <a:t>の間の距離っぽい量：常に非負で等号成立は</a:t>
                </a:r>
                <a:r>
                  <a:rPr lang="en-US" altLang="ja-JP" sz="1400" dirty="0" smtClean="0"/>
                  <a:t>p(x)=q(x)</a:t>
                </a:r>
              </a:p>
              <a:p>
                <a:pPr marL="0" indent="0">
                  <a:buNone/>
                </a:pPr>
                <a:r>
                  <a:rPr lang="en-US" altLang="ja-JP" sz="1400" dirty="0" smtClean="0"/>
                  <a:t>	Stochastic Relative entropy</a:t>
                </a:r>
              </a:p>
              <a:p>
                <a:pPr marL="0" indent="0">
                  <a:buNone/>
                </a:pPr>
                <a:r>
                  <a:rPr lang="en-US" altLang="ja-JP" sz="1400" dirty="0" smtClean="0"/>
                  <a:t>	</a:t>
                </a:r>
                <a:r>
                  <a:rPr lang="ja-JP" altLang="en-US" sz="1400" dirty="0" smtClean="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𝑑</m:t>
                        </m:r>
                      </m:e>
                      <m:sub>
                        <m:r>
                          <a:rPr lang="en-US" altLang="ja-JP" sz="1400" i="1">
                            <a:latin typeface="Cambria Math" panose="02040503050406030204" pitchFamily="18" charset="0"/>
                          </a:rPr>
                          <m:t>𝐾𝐿</m:t>
                        </m:r>
                      </m:sub>
                    </m:sSub>
                    <m:d>
                      <m:dPr>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𝑝</m:t>
                        </m:r>
                      </m:e>
                    </m:d>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𝑞</m:t>
                        </m:r>
                      </m:e>
                    </m:d>
                    <m:r>
                      <a:rPr lang="en-US" altLang="ja-JP" sz="1400" i="1">
                        <a:latin typeface="Cambria Math" panose="02040503050406030204" pitchFamily="18" charset="0"/>
                      </a:rPr>
                      <m:t>)</m:t>
                    </m:r>
                    <m:box>
                      <m:boxPr>
                        <m:ctrlPr>
                          <a:rPr lang="en-US" altLang="ja-JP" sz="1400" i="1">
                            <a:latin typeface="Cambria Math" panose="02040503050406030204" pitchFamily="18" charset="0"/>
                          </a:rPr>
                        </m:ctrlPr>
                      </m:boxPr>
                      <m:e>
                        <m:r>
                          <a:rPr lang="en-US" altLang="ja-JP" sz="1400" i="1">
                            <a:latin typeface="Cambria Math" panose="02040503050406030204" pitchFamily="18" charset="0"/>
                          </a:rPr>
                          <m:t>≔</m:t>
                        </m:r>
                      </m:e>
                    </m:box>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ln</m:t>
                        </m:r>
                      </m:fName>
                      <m:e>
                        <m:r>
                          <a:rPr lang="en-US" altLang="ja-JP" sz="1400" i="1">
                            <a:latin typeface="Cambria Math" panose="02040503050406030204" pitchFamily="18" charset="0"/>
                          </a:rPr>
                          <m:t>𝑝</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d>
                      </m:e>
                    </m:func>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ln</m:t>
                        </m:r>
                      </m:fName>
                      <m:e>
                        <m:r>
                          <a:rPr lang="en-US" altLang="ja-JP" sz="1400" i="1">
                            <a:latin typeface="Cambria Math" panose="02040503050406030204" pitchFamily="18" charset="0"/>
                          </a:rPr>
                          <m:t>𝑞</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d>
                      </m:e>
                    </m:func>
                    <m:r>
                      <a:rPr lang="ja-JP" altLang="en-US" sz="1400" i="1">
                        <a:latin typeface="Cambria Math" panose="02040503050406030204" pitchFamily="18" charset="0"/>
                      </a:rPr>
                      <m:t>　</m:t>
                    </m:r>
                  </m:oMath>
                </a14:m>
                <a:r>
                  <a:rPr lang="ja-JP" altLang="en-US" sz="1400" dirty="0" smtClean="0"/>
                  <a:t>とすると、</a:t>
                </a:r>
                <a14:m>
                  <m:oMath xmlns:m="http://schemas.openxmlformats.org/officeDocument/2006/math">
                    <m:d>
                      <m:dPr>
                        <m:begChr m:val="⟨"/>
                        <m:endChr m:val="⟩"/>
                        <m:ctrlPr>
                          <a:rPr lang="en-US" altLang="ja-JP" sz="1400" i="1" smtClean="0">
                            <a:latin typeface="Cambria Math" panose="02040503050406030204" pitchFamily="18" charset="0"/>
                          </a:rPr>
                        </m:ctrlPr>
                      </m:dPr>
                      <m:e>
                        <m:r>
                          <a:rPr lang="en-US" altLang="ja-JP" sz="1400" b="0" i="1" smtClean="0">
                            <a:latin typeface="Cambria Math" panose="02040503050406030204" pitchFamily="18" charset="0"/>
                          </a:rPr>
                          <m:t>𝑒𝑥𝑝</m:t>
                        </m:r>
                        <m:d>
                          <m:dPr>
                            <m:begChr m:val="["/>
                            <m:endChr m:val="]"/>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𝑑</m:t>
                                </m:r>
                              </m:e>
                              <m:sub>
                                <m:r>
                                  <a:rPr lang="en-US" altLang="ja-JP" sz="1400" i="1">
                                    <a:latin typeface="Cambria Math" panose="02040503050406030204" pitchFamily="18" charset="0"/>
                                  </a:rPr>
                                  <m:t>𝐾𝐿</m:t>
                                </m:r>
                              </m:sub>
                            </m:sSub>
                            <m:d>
                              <m:dPr>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𝑝</m:t>
                                </m:r>
                              </m:e>
                            </m:d>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𝑞</m:t>
                                </m:r>
                              </m:e>
                            </m:d>
                            <m:r>
                              <a:rPr lang="en-US" altLang="ja-JP" sz="1400" i="1">
                                <a:latin typeface="Cambria Math" panose="02040503050406030204" pitchFamily="18" charset="0"/>
                              </a:rPr>
                              <m:t>)</m:t>
                            </m:r>
                          </m:e>
                        </m:d>
                      </m:e>
                    </m:d>
                    <m:r>
                      <a:rPr lang="en-US" altLang="ja-JP" sz="1400" b="0" i="1" smtClean="0">
                        <a:latin typeface="Cambria Math" panose="02040503050406030204" pitchFamily="18" charset="0"/>
                      </a:rPr>
                      <m:t>=1</m:t>
                    </m:r>
                  </m:oMath>
                </a14:m>
                <a:endParaRPr lang="en-US" altLang="ja-JP" sz="1400" dirty="0" smtClean="0"/>
              </a:p>
              <a:p>
                <a:pPr marL="0" indent="0">
                  <a:buNone/>
                </a:pPr>
                <a:endParaRPr lang="en-US" altLang="ja-JP" sz="1400" dirty="0" smtClean="0"/>
              </a:p>
              <a:p>
                <a:pPr marL="0" indent="0">
                  <a:buNone/>
                </a:pPr>
                <a:r>
                  <a:rPr lang="en-US" altLang="ja-JP" sz="1600" dirty="0" smtClean="0"/>
                  <a:t>Mutual Information (</a:t>
                </a:r>
                <a:r>
                  <a:rPr lang="ja-JP" altLang="en-US" sz="1600" dirty="0" smtClean="0"/>
                  <a:t>相互情報量</a:t>
                </a:r>
                <a:r>
                  <a:rPr lang="en-US" altLang="ja-JP" sz="1600" dirty="0" smtClean="0"/>
                  <a:t>)</a:t>
                </a:r>
              </a:p>
              <a:p>
                <a:pPr marL="0" indent="0">
                  <a:buNone/>
                </a:pPr>
                <a:r>
                  <a:rPr lang="en-US" altLang="ja-JP" sz="1600" dirty="0" smtClean="0"/>
                  <a:t>: </a:t>
                </a:r>
                <a14:m>
                  <m:oMath xmlns:m="http://schemas.openxmlformats.org/officeDocument/2006/math">
                    <m:r>
                      <m:rPr>
                        <m:sty m:val="p"/>
                      </m:rPr>
                      <a:rPr lang="en-US" altLang="ja-JP" sz="1600" b="0" i="0" smtClean="0">
                        <a:latin typeface="Cambria Math" panose="02040503050406030204" pitchFamily="18" charset="0"/>
                      </a:rPr>
                      <m:t>I</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𝑥</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𝑦</m:t>
                        </m:r>
                      </m:e>
                    </m:d>
                    <m:r>
                      <a:rPr lang="ja-JP" altLang="en-US" sz="1600" i="1">
                        <a:latin typeface="Cambria Math" panose="02040503050406030204" pitchFamily="18" charset="0"/>
                      </a:rPr>
                      <m:t>≔</m:t>
                    </m:r>
                    <m:r>
                      <a:rPr lang="en-US" altLang="ja-JP" sz="1600" b="0" i="1" smtClean="0">
                        <a:latin typeface="Cambria Math" panose="02040503050406030204" pitchFamily="18" charset="0"/>
                      </a:rPr>
                      <m:t> </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𝐷</m:t>
                        </m:r>
                      </m:e>
                      <m:sub>
                        <m:r>
                          <a:rPr lang="en-US" altLang="ja-JP" sz="1600" i="1">
                            <a:latin typeface="Cambria Math" panose="02040503050406030204" pitchFamily="18" charset="0"/>
                          </a:rPr>
                          <m:t>𝐾𝐿</m:t>
                        </m:r>
                      </m:sub>
                    </m:sSub>
                    <m:d>
                      <m:dPr>
                        <m:endChr m:val=""/>
                        <m:ctrlPr>
                          <a:rPr lang="en-US" altLang="ja-JP" sz="1600" i="1">
                            <a:latin typeface="Cambria Math" panose="02040503050406030204" pitchFamily="18" charset="0"/>
                          </a:rPr>
                        </m:ctrlPr>
                      </m:dPr>
                      <m:e>
                        <m:r>
                          <a:rPr lang="en-US" altLang="ja-JP" sz="1600" i="1">
                            <a:latin typeface="Cambria Math" panose="02040503050406030204" pitchFamily="18" charset="0"/>
                          </a:rPr>
                          <m:t>𝑝</m:t>
                        </m:r>
                      </m:e>
                    </m:d>
                    <m:d>
                      <m:dPr>
                        <m:ctrlPr>
                          <a:rPr lang="en-US" altLang="ja-JP" sz="1600" i="1" smtClean="0">
                            <a:latin typeface="Cambria Math" panose="02040503050406030204" pitchFamily="18" charset="0"/>
                          </a:rPr>
                        </m:ctrlPr>
                      </m:dPr>
                      <m:e>
                        <m:r>
                          <a:rPr lang="en-US" altLang="ja-JP" sz="1600" b="0" i="1" smtClean="0">
                            <a:latin typeface="Cambria Math" panose="02040503050406030204" pitchFamily="18" charset="0"/>
                          </a:rPr>
                          <m:t>𝑥</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𝑦</m:t>
                        </m:r>
                      </m:e>
                    </m:d>
                    <m:d>
                      <m:dPr>
                        <m:begChr m:val="‖"/>
                        <m:endChr m:val=""/>
                        <m:ctrlPr>
                          <a:rPr lang="en-US" altLang="ja-JP" sz="1600" i="1">
                            <a:latin typeface="Cambria Math" panose="02040503050406030204" pitchFamily="18" charset="0"/>
                          </a:rPr>
                        </m:ctrlPr>
                      </m:dPr>
                      <m:e>
                        <m:r>
                          <a:rPr lang="en-US" altLang="ja-JP" sz="1600" b="0" i="1" smtClean="0">
                            <a:latin typeface="Cambria Math" panose="02040503050406030204" pitchFamily="18" charset="0"/>
                          </a:rPr>
                          <m:t>𝑝</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𝑥</m:t>
                            </m:r>
                          </m:e>
                        </m:d>
                        <m:r>
                          <a:rPr lang="en-US" altLang="ja-JP" sz="1600" b="0" i="1" smtClean="0">
                            <a:latin typeface="Cambria Math" panose="02040503050406030204" pitchFamily="18" charset="0"/>
                          </a:rPr>
                          <m:t>𝑝</m:t>
                        </m:r>
                      </m:e>
                    </m:d>
                    <m:d>
                      <m:dPr>
                        <m:ctrlPr>
                          <a:rPr lang="en-US" altLang="ja-JP" sz="1600" i="1" smtClean="0">
                            <a:latin typeface="Cambria Math" panose="02040503050406030204" pitchFamily="18" charset="0"/>
                          </a:rPr>
                        </m:ctrlPr>
                      </m:dPr>
                      <m:e>
                        <m:r>
                          <a:rPr lang="en-US" altLang="ja-JP" sz="1600" b="0" i="1" smtClean="0">
                            <a:latin typeface="Cambria Math" panose="02040503050406030204" pitchFamily="18" charset="0"/>
                          </a:rPr>
                          <m:t>𝑦</m:t>
                        </m:r>
                      </m:e>
                    </m:d>
                    <m:r>
                      <a:rPr lang="en-US" altLang="ja-JP" sz="1600" i="1">
                        <a:latin typeface="Cambria Math" panose="02040503050406030204" pitchFamily="18" charset="0"/>
                      </a:rPr>
                      <m:t>)</m:t>
                    </m:r>
                  </m:oMath>
                </a14:m>
                <a:endParaRPr lang="en-US" altLang="ja-JP" sz="1600" dirty="0" smtClean="0"/>
              </a:p>
              <a:p>
                <a:pPr marL="0" indent="0">
                  <a:buNone/>
                </a:pPr>
                <a:r>
                  <a:rPr lang="ja-JP" altLang="en-US" sz="1400" dirty="0" smtClean="0"/>
                  <a:t>→二つの確率変数</a:t>
                </a:r>
                <a14:m>
                  <m:oMath xmlns:m="http://schemas.openxmlformats.org/officeDocument/2006/math">
                    <m:r>
                      <a:rPr lang="en-US" altLang="ja-JP" sz="1400" i="1">
                        <a:latin typeface="Cambria Math" panose="02040503050406030204" pitchFamily="18" charset="0"/>
                      </a:rPr>
                      <m:t>𝑥</m:t>
                    </m:r>
                    <m:r>
                      <a:rPr lang="ja-JP" altLang="en-US" sz="1400" i="1" smtClean="0">
                        <a:latin typeface="Cambria Math" panose="02040503050406030204" pitchFamily="18" charset="0"/>
                      </a:rPr>
                      <m:t>と</m:t>
                    </m:r>
                    <m:r>
                      <a:rPr lang="en-US" altLang="ja-JP" sz="1400" i="1">
                        <a:latin typeface="Cambria Math" panose="02040503050406030204" pitchFamily="18" charset="0"/>
                      </a:rPr>
                      <m:t>𝑦</m:t>
                    </m:r>
                  </m:oMath>
                </a14:m>
                <a:r>
                  <a:rPr lang="ja-JP" altLang="en-US" sz="1400" dirty="0" smtClean="0"/>
                  <a:t>の間の相関：“情報”の通信の精度を表す</a:t>
                </a:r>
                <a:endParaRPr lang="en-US" altLang="ja-JP" sz="1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4" y="1206717"/>
                <a:ext cx="8815010" cy="5392279"/>
              </a:xfrm>
              <a:blipFill rotWithShape="0">
                <a:blip r:embed="rId3"/>
                <a:stretch>
                  <a:fillRect l="-346" t="-1243" b="-2825"/>
                </a:stretch>
              </a:blipFill>
            </p:spPr>
            <p:txBody>
              <a:bodyPr/>
              <a:lstStyle/>
              <a:p>
                <a:r>
                  <a:rPr lang="ja-JP" altLang="en-US">
                    <a:noFill/>
                  </a:rPr>
                  <a:t> </a:t>
                </a:r>
              </a:p>
            </p:txBody>
          </p:sp>
        </mc:Fallback>
      </mc:AlternateContent>
      <p:grpSp>
        <p:nvGrpSpPr>
          <p:cNvPr id="10" name="グループ化 9"/>
          <p:cNvGrpSpPr/>
          <p:nvPr/>
        </p:nvGrpSpPr>
        <p:grpSpPr>
          <a:xfrm>
            <a:off x="6688183" y="1572477"/>
            <a:ext cx="2995749" cy="3234598"/>
            <a:chOff x="6057987" y="3498802"/>
            <a:chExt cx="2995749" cy="3234598"/>
          </a:xfrm>
        </p:grpSpPr>
        <p:grpSp>
          <p:nvGrpSpPr>
            <p:cNvPr id="14" name="グループ化 13"/>
            <p:cNvGrpSpPr/>
            <p:nvPr/>
          </p:nvGrpSpPr>
          <p:grpSpPr>
            <a:xfrm>
              <a:off x="6057987" y="4145279"/>
              <a:ext cx="2995749" cy="1985554"/>
              <a:chOff x="6113416" y="4528457"/>
              <a:chExt cx="2995749" cy="1985554"/>
            </a:xfrm>
          </p:grpSpPr>
          <p:grpSp>
            <p:nvGrpSpPr>
              <p:cNvPr id="6" name="グループ化 5"/>
              <p:cNvGrpSpPr/>
              <p:nvPr/>
            </p:nvGrpSpPr>
            <p:grpSpPr>
              <a:xfrm>
                <a:off x="6113416" y="4528457"/>
                <a:ext cx="2995749" cy="1985554"/>
                <a:chOff x="6113417" y="4528457"/>
                <a:chExt cx="2068286" cy="1402080"/>
              </a:xfrm>
            </p:grpSpPr>
            <p:sp>
              <p:nvSpPr>
                <p:cNvPr id="4" name="円/楕円 3"/>
                <p:cNvSpPr/>
                <p:nvPr/>
              </p:nvSpPr>
              <p:spPr>
                <a:xfrm>
                  <a:off x="6113417" y="4528457"/>
                  <a:ext cx="1428206" cy="14020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6753497" y="4528457"/>
                  <a:ext cx="1428206" cy="1402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7261246" y="5336568"/>
                <a:ext cx="732893" cy="369332"/>
              </a:xfrm>
              <a:prstGeom prst="rect">
                <a:avLst/>
              </a:prstGeom>
              <a:noFill/>
            </p:spPr>
            <p:txBody>
              <a:bodyPr wrap="none" rtlCol="0">
                <a:spAutoFit/>
              </a:bodyPr>
              <a:lstStyle/>
              <a:p>
                <a:r>
                  <a:rPr kumimoji="1" lang="en-US" altLang="ja-JP" dirty="0" smtClean="0"/>
                  <a:t>I(</a:t>
                </a:r>
                <a:r>
                  <a:rPr kumimoji="1" lang="en-US" altLang="ja-JP" dirty="0" err="1" smtClean="0"/>
                  <a:t>x:y</a:t>
                </a:r>
                <a:r>
                  <a:rPr kumimoji="1" lang="en-US" altLang="ja-JP" dirty="0" smtClean="0"/>
                  <a:t>)</a:t>
                </a:r>
                <a:endParaRPr kumimoji="1" lang="ja-JP" altLang="en-US" dirty="0"/>
              </a:p>
            </p:txBody>
          </p:sp>
          <p:sp>
            <p:nvSpPr>
              <p:cNvPr id="8" name="テキスト ボックス 7"/>
              <p:cNvSpPr txBox="1"/>
              <p:nvPr/>
            </p:nvSpPr>
            <p:spPr>
              <a:xfrm>
                <a:off x="8237489" y="5336568"/>
                <a:ext cx="816249" cy="369332"/>
              </a:xfrm>
              <a:prstGeom prst="rect">
                <a:avLst/>
              </a:prstGeom>
              <a:noFill/>
            </p:spPr>
            <p:txBody>
              <a:bodyPr wrap="none" rtlCol="0">
                <a:spAutoFit/>
              </a:bodyPr>
              <a:lstStyle/>
              <a:p>
                <a:r>
                  <a:rPr kumimoji="1" lang="en-US" altLang="ja-JP" dirty="0"/>
                  <a:t>S</a:t>
                </a:r>
                <a:r>
                  <a:rPr kumimoji="1" lang="en-US" altLang="ja-JP" dirty="0" smtClean="0"/>
                  <a:t>(</a:t>
                </a:r>
                <a:r>
                  <a:rPr kumimoji="1" lang="en-US" altLang="ja-JP" dirty="0" err="1" smtClean="0"/>
                  <a:t>y|x</a:t>
                </a:r>
                <a:r>
                  <a:rPr kumimoji="1" lang="en-US" altLang="ja-JP" dirty="0" smtClean="0"/>
                  <a:t>)</a:t>
                </a:r>
                <a:endParaRPr kumimoji="1" lang="ja-JP" altLang="en-US" dirty="0"/>
              </a:p>
            </p:txBody>
          </p:sp>
          <p:sp>
            <p:nvSpPr>
              <p:cNvPr id="9" name="テキスト ボックス 8"/>
              <p:cNvSpPr txBox="1"/>
              <p:nvPr/>
            </p:nvSpPr>
            <p:spPr>
              <a:xfrm>
                <a:off x="6225449" y="5336568"/>
                <a:ext cx="816249" cy="369332"/>
              </a:xfrm>
              <a:prstGeom prst="rect">
                <a:avLst/>
              </a:prstGeom>
              <a:noFill/>
            </p:spPr>
            <p:txBody>
              <a:bodyPr wrap="none" rtlCol="0">
                <a:spAutoFit/>
              </a:bodyPr>
              <a:lstStyle/>
              <a:p>
                <a:r>
                  <a:rPr kumimoji="1" lang="en-US" altLang="ja-JP" dirty="0" smtClean="0"/>
                  <a:t>S(</a:t>
                </a:r>
                <a:r>
                  <a:rPr kumimoji="1" lang="en-US" altLang="ja-JP" dirty="0" err="1" smtClean="0"/>
                  <a:t>x|y</a:t>
                </a:r>
                <a:r>
                  <a:rPr kumimoji="1" lang="en-US" altLang="ja-JP" dirty="0" smtClean="0"/>
                  <a:t>)</a:t>
                </a:r>
                <a:endParaRPr kumimoji="1" lang="ja-JP" altLang="en-US" dirty="0"/>
              </a:p>
            </p:txBody>
          </p:sp>
        </p:grpSp>
        <p:cxnSp>
          <p:nvCxnSpPr>
            <p:cNvPr id="11" name="直線矢印コネクタ 10"/>
            <p:cNvCxnSpPr/>
            <p:nvPr/>
          </p:nvCxnSpPr>
          <p:spPr>
            <a:xfrm flipV="1">
              <a:off x="6400619" y="6044641"/>
              <a:ext cx="177525" cy="3513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6057987" y="6364068"/>
              <a:ext cx="580608" cy="369332"/>
            </a:xfrm>
            <a:prstGeom prst="rect">
              <a:avLst/>
            </a:prstGeom>
            <a:noFill/>
          </p:spPr>
          <p:txBody>
            <a:bodyPr wrap="none" rtlCol="0">
              <a:spAutoFit/>
            </a:bodyPr>
            <a:lstStyle/>
            <a:p>
              <a:r>
                <a:rPr kumimoji="1" lang="en-US" altLang="ja-JP" dirty="0" smtClean="0"/>
                <a:t>S(x)</a:t>
              </a:r>
              <a:endParaRPr kumimoji="1" lang="ja-JP" altLang="en-US" dirty="0"/>
            </a:p>
          </p:txBody>
        </p:sp>
        <p:sp>
          <p:nvSpPr>
            <p:cNvPr id="18" name="テキスト ボックス 17"/>
            <p:cNvSpPr txBox="1"/>
            <p:nvPr/>
          </p:nvSpPr>
          <p:spPr>
            <a:xfrm>
              <a:off x="8300681" y="6364068"/>
              <a:ext cx="579005" cy="369332"/>
            </a:xfrm>
            <a:prstGeom prst="rect">
              <a:avLst/>
            </a:prstGeom>
            <a:noFill/>
          </p:spPr>
          <p:txBody>
            <a:bodyPr wrap="none" rtlCol="0">
              <a:spAutoFit/>
            </a:bodyPr>
            <a:lstStyle/>
            <a:p>
              <a:r>
                <a:rPr kumimoji="1" lang="en-US" altLang="ja-JP" dirty="0" smtClean="0"/>
                <a:t>S(y)</a:t>
              </a:r>
              <a:endParaRPr kumimoji="1" lang="ja-JP" altLang="en-US" dirty="0"/>
            </a:p>
          </p:txBody>
        </p:sp>
        <p:cxnSp>
          <p:nvCxnSpPr>
            <p:cNvPr id="19" name="直線矢印コネクタ 18"/>
            <p:cNvCxnSpPr>
              <a:stCxn id="18" idx="0"/>
            </p:cNvCxnSpPr>
            <p:nvPr/>
          </p:nvCxnSpPr>
          <p:spPr>
            <a:xfrm flipH="1" flipV="1">
              <a:off x="8435399" y="6085226"/>
              <a:ext cx="154785" cy="2788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左中かっこ 21"/>
            <p:cNvSpPr/>
            <p:nvPr/>
          </p:nvSpPr>
          <p:spPr>
            <a:xfrm rot="5400000">
              <a:off x="7451052" y="3070479"/>
              <a:ext cx="242421" cy="1907177"/>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p:cNvSpPr txBox="1"/>
            <p:nvPr/>
          </p:nvSpPr>
          <p:spPr>
            <a:xfrm>
              <a:off x="7182571" y="3498802"/>
              <a:ext cx="779381" cy="369332"/>
            </a:xfrm>
            <a:prstGeom prst="rect">
              <a:avLst/>
            </a:prstGeom>
            <a:noFill/>
          </p:spPr>
          <p:txBody>
            <a:bodyPr wrap="none" rtlCol="0">
              <a:spAutoFit/>
            </a:bodyPr>
            <a:lstStyle/>
            <a:p>
              <a:r>
                <a:rPr kumimoji="1" lang="en-US" altLang="ja-JP" dirty="0" smtClean="0"/>
                <a:t>S(</a:t>
              </a:r>
              <a:r>
                <a:rPr kumimoji="1" lang="en-US" altLang="ja-JP" dirty="0" err="1" smtClean="0"/>
                <a:t>x,y</a:t>
              </a:r>
              <a:r>
                <a:rPr kumimoji="1" lang="en-US" altLang="ja-JP" dirty="0" smtClean="0"/>
                <a:t>)</a:t>
              </a:r>
              <a:endParaRPr kumimoji="1" lang="ja-JP" altLang="en-US" dirty="0"/>
            </a:p>
          </p:txBody>
        </p:sp>
      </p:grpSp>
      <p:sp>
        <p:nvSpPr>
          <p:cNvPr id="12" name="テキスト ボックス 11"/>
          <p:cNvSpPr txBox="1"/>
          <p:nvPr/>
        </p:nvSpPr>
        <p:spPr>
          <a:xfrm>
            <a:off x="8649610" y="6438614"/>
            <a:ext cx="3416320" cy="276999"/>
          </a:xfrm>
          <a:prstGeom prst="rect">
            <a:avLst/>
          </a:prstGeom>
          <a:noFill/>
        </p:spPr>
        <p:txBody>
          <a:bodyPr wrap="none" rtlCol="0">
            <a:spAutoFit/>
          </a:bodyPr>
          <a:lstStyle/>
          <a:p>
            <a:r>
              <a:rPr kumimoji="1" lang="ja-JP" altLang="en-US" sz="1200" dirty="0" smtClean="0"/>
              <a:t>伊藤創佑「情報理論と小さな系の熱力学」より</a:t>
            </a:r>
            <a:endParaRPr kumimoji="1" lang="ja-JP" altLang="en-US" sz="1200" dirty="0"/>
          </a:p>
        </p:txBody>
      </p:sp>
      <mc:AlternateContent xmlns:mc="http://schemas.openxmlformats.org/markup-compatibility/2006" xmlns:a14="http://schemas.microsoft.com/office/drawing/2010/main">
        <mc:Choice Requires="a14">
          <p:sp>
            <p:nvSpPr>
              <p:cNvPr id="13" name="テキスト ボックス 12"/>
              <p:cNvSpPr txBox="1"/>
              <p:nvPr/>
            </p:nvSpPr>
            <p:spPr>
              <a:xfrm>
                <a:off x="4820677" y="5477691"/>
                <a:ext cx="3242170" cy="584775"/>
              </a:xfrm>
              <a:prstGeom prst="rect">
                <a:avLst/>
              </a:prstGeom>
              <a:noFill/>
            </p:spPr>
            <p:txBody>
              <a:bodyPr wrap="none" rtlCol="0">
                <a:spAutoFit/>
              </a:bodyPr>
              <a:lstStyle/>
              <a:p>
                <a:r>
                  <a:rPr lang="en-US" altLang="ja-JP" sz="1600" dirty="0" smtClean="0"/>
                  <a:t>Stochastic Mutual </a:t>
                </a:r>
                <a:r>
                  <a:rPr lang="en-US" altLang="ja-JP" sz="1600" dirty="0"/>
                  <a:t>Information </a:t>
                </a:r>
                <a:endParaRPr lang="en-US" altLang="ja-JP" sz="1600" dirty="0" smtClean="0"/>
              </a:p>
              <a:p>
                <a:r>
                  <a:rPr lang="en-US" altLang="ja-JP" sz="1600" dirty="0" smtClean="0"/>
                  <a:t>: </a:t>
                </a:r>
                <a14:m>
                  <m:oMath xmlns:m="http://schemas.openxmlformats.org/officeDocument/2006/math">
                    <m:r>
                      <a:rPr lang="en-US" altLang="ja-JP" sz="1600" b="0" i="1" smtClean="0">
                        <a:latin typeface="Cambria Math" panose="02040503050406030204" pitchFamily="18" charset="0"/>
                      </a:rPr>
                      <m:t>𝑖</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r>
                          <a:rPr lang="en-US" altLang="ja-JP" sz="1600" i="1">
                            <a:latin typeface="Cambria Math" panose="02040503050406030204" pitchFamily="18" charset="0"/>
                          </a:rPr>
                          <m:t>:</m:t>
                        </m:r>
                        <m:r>
                          <a:rPr lang="en-US" altLang="ja-JP" sz="1600" i="1">
                            <a:latin typeface="Cambria Math" panose="02040503050406030204" pitchFamily="18" charset="0"/>
                          </a:rPr>
                          <m:t>𝑦</m:t>
                        </m:r>
                      </m:e>
                    </m:d>
                    <m:r>
                      <a:rPr lang="ja-JP" altLang="en-US" sz="1600" i="1">
                        <a:latin typeface="Cambria Math" panose="02040503050406030204" pitchFamily="18" charset="0"/>
                      </a:rPr>
                      <m:t>≔</m:t>
                    </m:r>
                    <m:r>
                      <a:rPr lang="en-US" altLang="ja-JP" sz="1600" i="1">
                        <a:latin typeface="Cambria Math" panose="02040503050406030204" pitchFamily="18" charset="0"/>
                      </a:rPr>
                      <m:t> </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𝑑</m:t>
                        </m:r>
                      </m:e>
                      <m:sub>
                        <m:r>
                          <a:rPr lang="en-US" altLang="ja-JP" sz="1600" i="1">
                            <a:latin typeface="Cambria Math" panose="02040503050406030204" pitchFamily="18" charset="0"/>
                          </a:rPr>
                          <m:t>𝐾𝐿</m:t>
                        </m:r>
                      </m:sub>
                    </m:sSub>
                    <m:d>
                      <m:dPr>
                        <m:endChr m:val=""/>
                        <m:ctrlPr>
                          <a:rPr lang="en-US" altLang="ja-JP" sz="1600" i="1">
                            <a:latin typeface="Cambria Math" panose="02040503050406030204" pitchFamily="18" charset="0"/>
                          </a:rPr>
                        </m:ctrlPr>
                      </m:dPr>
                      <m:e>
                        <m:r>
                          <a:rPr lang="en-US" altLang="ja-JP" sz="1600" i="1">
                            <a:latin typeface="Cambria Math" panose="02040503050406030204" pitchFamily="18" charset="0"/>
                          </a:rPr>
                          <m:t>𝑝</m:t>
                        </m:r>
                      </m:e>
                    </m:d>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r>
                          <a:rPr lang="en-US" altLang="ja-JP" sz="1600" i="1">
                            <a:latin typeface="Cambria Math" panose="02040503050406030204" pitchFamily="18" charset="0"/>
                          </a:rPr>
                          <m:t>,</m:t>
                        </m:r>
                        <m:r>
                          <a:rPr lang="en-US" altLang="ja-JP" sz="1600" i="1">
                            <a:latin typeface="Cambria Math" panose="02040503050406030204" pitchFamily="18" charset="0"/>
                          </a:rPr>
                          <m:t>𝑦</m:t>
                        </m:r>
                      </m:e>
                    </m:d>
                    <m:d>
                      <m:dPr>
                        <m:begChr m:val="‖"/>
                        <m:endChr m:val=""/>
                        <m:ctrlPr>
                          <a:rPr lang="en-US" altLang="ja-JP" sz="1600" i="1">
                            <a:latin typeface="Cambria Math" panose="02040503050406030204" pitchFamily="18" charset="0"/>
                          </a:rPr>
                        </m:ctrlPr>
                      </m:dPr>
                      <m:e>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𝑝</m:t>
                        </m:r>
                      </m:e>
                    </m:d>
                    <m:d>
                      <m:dPr>
                        <m:ctrlPr>
                          <a:rPr lang="en-US" altLang="ja-JP" sz="1600" i="1">
                            <a:latin typeface="Cambria Math" panose="02040503050406030204" pitchFamily="18" charset="0"/>
                          </a:rPr>
                        </m:ctrlPr>
                      </m:dPr>
                      <m:e>
                        <m:r>
                          <a:rPr lang="en-US" altLang="ja-JP" sz="1600" i="1">
                            <a:latin typeface="Cambria Math" panose="02040503050406030204" pitchFamily="18" charset="0"/>
                          </a:rPr>
                          <m:t>𝑦</m:t>
                        </m:r>
                      </m:e>
                    </m:d>
                    <m:r>
                      <a:rPr lang="en-US" altLang="ja-JP" sz="1600" i="1">
                        <a:latin typeface="Cambria Math" panose="02040503050406030204" pitchFamily="18" charset="0"/>
                      </a:rPr>
                      <m:t>)</m:t>
                    </m:r>
                  </m:oMath>
                </a14:m>
                <a:endParaRPr lang="en-US" altLang="ja-JP" sz="16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820677" y="5477691"/>
                <a:ext cx="3242170" cy="584775"/>
              </a:xfrm>
              <a:prstGeom prst="rect">
                <a:avLst/>
              </a:prstGeom>
              <a:blipFill rotWithShape="0">
                <a:blip r:embed="rId4"/>
                <a:stretch>
                  <a:fillRect l="-1128" t="-21053" b="-101053"/>
                </a:stretch>
              </a:blipFill>
            </p:spPr>
            <p:txBody>
              <a:bodyPr/>
              <a:lstStyle/>
              <a:p>
                <a:r>
                  <a:rPr lang="ja-JP" altLang="en-US">
                    <a:noFill/>
                  </a:rPr>
                  <a:t> </a:t>
                </a:r>
              </a:p>
            </p:txBody>
          </p:sp>
        </mc:Fallback>
      </mc:AlternateContent>
      <p:sp>
        <p:nvSpPr>
          <p:cNvPr id="15" name="大かっこ 14"/>
          <p:cNvSpPr/>
          <p:nvPr/>
        </p:nvSpPr>
        <p:spPr>
          <a:xfrm>
            <a:off x="4730205" y="5414879"/>
            <a:ext cx="3423114" cy="710398"/>
          </a:xfrm>
          <a:prstGeom prst="bracketPair">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正方形/長方形 20"/>
          <p:cNvSpPr/>
          <p:nvPr/>
        </p:nvSpPr>
        <p:spPr>
          <a:xfrm>
            <a:off x="4730205" y="4717461"/>
            <a:ext cx="1821817" cy="42930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6089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53143"/>
          </a:xfrm>
        </p:spPr>
        <p:txBody>
          <a:bodyPr/>
          <a:lstStyle/>
          <a:p>
            <a:r>
              <a:rPr kumimoji="1" lang="ja-JP" altLang="en-US" dirty="0" smtClean="0">
                <a:solidFill>
                  <a:srgbClr val="002060"/>
                </a:solidFill>
              </a:rPr>
              <a:t>通信路</a:t>
            </a:r>
            <a:r>
              <a:rPr kumimoji="1" lang="en-US" altLang="ja-JP" dirty="0" smtClean="0">
                <a:solidFill>
                  <a:srgbClr val="002060"/>
                </a:solidFill>
              </a:rPr>
              <a:t>(Communication Channel)</a:t>
            </a:r>
            <a:endParaRPr kumimoji="1" lang="ja-JP" altLang="en-US" dirty="0">
              <a:solidFill>
                <a:srgbClr val="002060"/>
              </a:solidFill>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77334" y="1332411"/>
                <a:ext cx="8596668" cy="5364480"/>
              </a:xfrm>
            </p:spPr>
            <p:txBody>
              <a:bodyPr/>
              <a:lstStyle/>
              <a:p>
                <a:r>
                  <a:rPr kumimoji="1" lang="ja-JP" altLang="en-US" dirty="0" smtClean="0"/>
                  <a:t>エラー（ノイズ）が存在する通信：入力 </a:t>
                </a:r>
                <a:r>
                  <a:rPr kumimoji="1" lang="en-US" altLang="ja-JP" dirty="0" smtClean="0"/>
                  <a:t>x, </a:t>
                </a:r>
                <a:r>
                  <a:rPr lang="ja-JP" altLang="en-US" dirty="0" smtClean="0"/>
                  <a:t>出力 </a:t>
                </a:r>
                <a:r>
                  <a:rPr lang="en-US" altLang="ja-JP" dirty="0" smtClean="0"/>
                  <a:t>y</a:t>
                </a:r>
                <a:endParaRPr kumimoji="1" lang="en-US" altLang="ja-JP" dirty="0" smtClean="0"/>
              </a:p>
              <a:p>
                <a:pPr marL="0" indent="0">
                  <a:buNone/>
                </a:pPr>
                <a:r>
                  <a:rPr kumimoji="1" lang="en-US" altLang="ja-JP" sz="1600" dirty="0" smtClean="0"/>
                  <a:t>	</a:t>
                </a:r>
                <a:r>
                  <a:rPr kumimoji="1" lang="ja-JP" altLang="en-US" sz="1600" dirty="0" smtClean="0"/>
                  <a:t>→「</a:t>
                </a:r>
                <a:r>
                  <a:rPr kumimoji="1" lang="en-US" altLang="ja-JP" sz="1600" dirty="0" smtClean="0"/>
                  <a:t>x</a:t>
                </a:r>
                <a:r>
                  <a:rPr kumimoji="1" lang="ja-JP" altLang="en-US" sz="1600" dirty="0" smtClean="0"/>
                  <a:t>と</a:t>
                </a:r>
                <a:r>
                  <a:rPr kumimoji="1" lang="en-US" altLang="ja-JP" sz="1600" dirty="0" smtClean="0"/>
                  <a:t>y</a:t>
                </a:r>
                <a:r>
                  <a:rPr kumimoji="1" lang="ja-JP" altLang="en-US" sz="1600" dirty="0" smtClean="0"/>
                  <a:t>にどれ</a:t>
                </a:r>
                <a:r>
                  <a:rPr lang="ja-JP" altLang="en-US" sz="1600" dirty="0" smtClean="0"/>
                  <a:t>だけ相関があるか＝相互情報量」で伝わった“情報”の量を測る</a:t>
                </a:r>
                <a:endParaRPr kumimoji="1" lang="en-US" altLang="ja-JP" sz="1600" dirty="0" smtClean="0"/>
              </a:p>
              <a:p>
                <a:pPr lvl="1"/>
                <a:r>
                  <a:rPr kumimoji="1" lang="en-US" altLang="ja-JP" dirty="0" smtClean="0"/>
                  <a:t>Channel capacity(</a:t>
                </a:r>
                <a:r>
                  <a:rPr kumimoji="1" lang="ja-JP" altLang="en-US" dirty="0" smtClean="0"/>
                  <a:t>通信路容量</a:t>
                </a:r>
                <a:r>
                  <a:rPr kumimoji="1" lang="en-US" altLang="ja-JP" dirty="0" smtClean="0"/>
                  <a:t>)</a:t>
                </a:r>
                <a:r>
                  <a:rPr kumimoji="1" lang="ja-JP" altLang="en-US" dirty="0" smtClean="0"/>
                  <a:t>：</a:t>
                </a:r>
                <a14:m>
                  <m:oMath xmlns:m="http://schemas.openxmlformats.org/officeDocument/2006/math">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m:t>
                    </m:r>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sup</m:t>
                            </m:r>
                          </m:e>
                          <m:lim>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lim>
                        </m:limLow>
                      </m:fName>
                      <m:e>
                        <m:r>
                          <a:rPr kumimoji="1" lang="en-US" altLang="ja-JP" b="0" i="1" smtClean="0">
                            <a:latin typeface="Cambria Math" panose="02040503050406030204" pitchFamily="18" charset="0"/>
                          </a:rPr>
                          <m:t>𝐼</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m:t>
                            </m:r>
                          </m:e>
                        </m:d>
                      </m:e>
                    </m:func>
                    <m:r>
                      <a:rPr lang="ja-JP" altLang="en-US" i="1">
                        <a:latin typeface="Cambria Math" panose="02040503050406030204" pitchFamily="18" charset="0"/>
                      </a:rPr>
                      <m:t>　</m:t>
                    </m:r>
                  </m:oMath>
                </a14:m>
                <a:r>
                  <a:rPr kumimoji="1" lang="ja-JP" altLang="en-US" dirty="0" smtClean="0"/>
                  <a:t>（</a:t>
                </a:r>
                <a:r>
                  <a:rPr kumimoji="1" lang="en-US" altLang="ja-JP" dirty="0" smtClean="0"/>
                  <a:t>x</a:t>
                </a:r>
                <a:r>
                  <a:rPr kumimoji="1" lang="ja-JP" altLang="en-US" dirty="0" smtClean="0"/>
                  <a:t>が離散量）</a:t>
                </a:r>
                <a:endParaRPr lang="en-US" altLang="ja-JP" dirty="0" smtClean="0"/>
              </a:p>
              <a:p>
                <a:pPr lvl="3"/>
                <a:endParaRPr kumimoji="1" lang="en-US" altLang="ja-JP" dirty="0" smtClean="0"/>
              </a:p>
              <a:p>
                <a:r>
                  <a:rPr kumimoji="1" lang="en-US" altLang="ja-JP" dirty="0" smtClean="0"/>
                  <a:t>Shannon</a:t>
                </a:r>
                <a:r>
                  <a:rPr kumimoji="1" lang="ja-JP" altLang="en-US" dirty="0" smtClean="0"/>
                  <a:t>の</a:t>
                </a:r>
                <a:r>
                  <a:rPr kumimoji="1" lang="en-US" altLang="ja-JP" dirty="0" smtClean="0"/>
                  <a:t>Noisy-channel coding Theorem</a:t>
                </a:r>
              </a:p>
              <a:p>
                <a:pPr marL="457200" lvl="1" indent="0">
                  <a:buNone/>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ea typeface="Cambria Math" panose="02040503050406030204" pitchFamily="18" charset="0"/>
                        </a:rPr>
                        <m:t> </m:t>
                      </m:r>
                    </m:oMath>
                  </m:oMathPara>
                </a14:m>
                <a:endParaRPr lang="en-US" altLang="ja-JP" sz="1400" b="0" dirty="0" smtClean="0">
                  <a:ea typeface="Cambria Math" panose="02040503050406030204" pitchFamily="18" charset="0"/>
                </a:endParaRPr>
              </a:p>
              <a:p>
                <a:pPr marL="457200" lvl="1" indent="0">
                  <a:buNone/>
                </a:pPr>
                <a:endParaRPr kumimoji="1" lang="en-US" altLang="ja-JP" sz="1400" dirty="0" smtClean="0"/>
              </a:p>
              <a:p>
                <a:pPr marL="457200" lvl="1" indent="0">
                  <a:buNone/>
                </a:pPr>
                <a:endParaRPr kumimoji="1" lang="en-US" altLang="ja-JP" sz="1400" dirty="0" smtClean="0"/>
              </a:p>
              <a:p>
                <a:pPr marL="457200" lvl="1" indent="0">
                  <a:buNone/>
                </a:pPr>
                <a:endParaRPr lang="en-US" altLang="ja-JP" sz="1400" dirty="0"/>
              </a:p>
              <a:p>
                <a:pPr marL="457200" lvl="1" indent="0">
                  <a:buNone/>
                </a:pPr>
                <a:endParaRPr kumimoji="1" lang="en-US" altLang="ja-JP" sz="1400" dirty="0" smtClean="0"/>
              </a:p>
              <a:p>
                <a:pPr lvl="1"/>
                <a:r>
                  <a:rPr kumimoji="1" lang="en-US" altLang="ja-JP" sz="1400" dirty="0" smtClean="0"/>
                  <a:t>M</a:t>
                </a:r>
                <a:r>
                  <a:rPr kumimoji="1" lang="ja-JP" altLang="en-US" sz="1400" dirty="0" smtClean="0"/>
                  <a:t>種類のメッセージをどれくらいの速さで送れたかをレート </a:t>
                </a:r>
                <a14:m>
                  <m:oMath xmlns:m="http://schemas.openxmlformats.org/officeDocument/2006/math">
                    <m:r>
                      <a:rPr kumimoji="1" lang="en-US" altLang="ja-JP" b="0" i="1" smtClean="0">
                        <a:latin typeface="Cambria Math" panose="02040503050406030204" pitchFamily="18" charset="0"/>
                      </a:rPr>
                      <m:t>𝑅</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ln</m:t>
                            </m:r>
                          </m:fName>
                          <m:e>
                            <m:r>
                              <a:rPr kumimoji="1" lang="en-US" altLang="ja-JP" b="0" i="1" smtClean="0">
                                <a:latin typeface="Cambria Math" panose="02040503050406030204" pitchFamily="18" charset="0"/>
                              </a:rPr>
                              <m:t>𝑀</m:t>
                            </m:r>
                          </m:e>
                        </m:func>
                      </m:num>
                      <m:den>
                        <m:r>
                          <a:rPr kumimoji="1" lang="en-US" altLang="ja-JP" b="0" i="1" smtClean="0">
                            <a:latin typeface="Cambria Math" panose="02040503050406030204" pitchFamily="18" charset="0"/>
                          </a:rPr>
                          <m:t>𝑛</m:t>
                        </m:r>
                      </m:den>
                    </m:f>
                    <m:r>
                      <a:rPr kumimoji="1" lang="en-US" altLang="ja-JP" b="0" i="1" smtClean="0">
                        <a:latin typeface="Cambria Math" panose="02040503050406030204" pitchFamily="18" charset="0"/>
                      </a:rPr>
                      <m:t> </m:t>
                    </m:r>
                    <m:r>
                      <a:rPr lang="ja-JP" altLang="en-US" i="1">
                        <a:latin typeface="Cambria Math" panose="02040503050406030204" pitchFamily="18" charset="0"/>
                      </a:rPr>
                      <m:t>で</m:t>
                    </m:r>
                  </m:oMath>
                </a14:m>
                <a:r>
                  <a:rPr kumimoji="1" lang="ja-JP" altLang="en-US" dirty="0" smtClean="0"/>
                  <a:t>表す</a:t>
                </a:r>
                <a:endParaRPr kumimoji="1" lang="en-US" altLang="ja-JP" dirty="0" smtClean="0"/>
              </a:p>
              <a:p>
                <a:pPr lvl="1"/>
                <a:r>
                  <a:rPr lang="ja-JP" altLang="en-US" dirty="0" smtClean="0"/>
                  <a:t>このとき、常に</a:t>
                </a:r>
                <a:endParaRPr lang="en-US" altLang="ja-JP" dirty="0" smtClean="0"/>
              </a:p>
              <a:p>
                <a:pPr marL="914400" lvl="2" indent="0">
                  <a:buNone/>
                </a:pPr>
                <a14:m>
                  <m:oMath xmlns:m="http://schemas.openxmlformats.org/officeDocument/2006/math">
                    <m:r>
                      <a:rPr kumimoji="1" lang="en-US" altLang="ja-JP" sz="1800" b="1" i="1" smtClean="0">
                        <a:solidFill>
                          <a:srgbClr val="FF0000"/>
                        </a:solidFill>
                        <a:latin typeface="Cambria Math" panose="02040503050406030204" pitchFamily="18" charset="0"/>
                      </a:rPr>
                      <m:t>𝑹</m:t>
                    </m:r>
                    <m:r>
                      <a:rPr kumimoji="1" lang="en-US" altLang="ja-JP" sz="1800" b="1" i="1" smtClean="0">
                        <a:solidFill>
                          <a:srgbClr val="FF0000"/>
                        </a:solidFill>
                        <a:latin typeface="Cambria Math" panose="02040503050406030204" pitchFamily="18" charset="0"/>
                        <a:ea typeface="Cambria Math" panose="02040503050406030204" pitchFamily="18" charset="0"/>
                      </a:rPr>
                      <m:t>≤</m:t>
                    </m:r>
                    <m:r>
                      <a:rPr kumimoji="1" lang="en-US" altLang="ja-JP" sz="1800" b="1" i="1" smtClean="0">
                        <a:solidFill>
                          <a:srgbClr val="FF0000"/>
                        </a:solidFill>
                        <a:latin typeface="Cambria Math" panose="02040503050406030204" pitchFamily="18" charset="0"/>
                        <a:ea typeface="Cambria Math" panose="02040503050406030204" pitchFamily="18" charset="0"/>
                      </a:rPr>
                      <m:t>𝑪</m:t>
                    </m:r>
                  </m:oMath>
                </a14:m>
                <a:r>
                  <a:rPr kumimoji="1" lang="en-US" altLang="ja-JP" sz="1800" b="1" dirty="0" smtClean="0">
                    <a:solidFill>
                      <a:srgbClr val="FF0000"/>
                    </a:solidFill>
                  </a:rPr>
                  <a:t> </a:t>
                </a:r>
                <a:r>
                  <a:rPr kumimoji="1" lang="en-US" altLang="ja-JP" sz="1800" dirty="0" smtClean="0"/>
                  <a:t>(</a:t>
                </a:r>
                <a:r>
                  <a:rPr kumimoji="1" lang="ja-JP" altLang="en-US" sz="1800" dirty="0" smtClean="0"/>
                  <a:t>逆定理</a:t>
                </a:r>
                <a:r>
                  <a:rPr kumimoji="1" lang="en-US" altLang="ja-JP" sz="1800" dirty="0" smtClean="0"/>
                  <a:t>)</a:t>
                </a:r>
                <a:r>
                  <a:rPr kumimoji="1" lang="ja-JP" altLang="en-US" sz="1800" dirty="0" smtClean="0"/>
                  <a:t>　が成り立つ</a:t>
                </a:r>
                <a:endParaRPr kumimoji="1" lang="en-US" altLang="ja-JP" sz="1800" dirty="0" smtClean="0"/>
              </a:p>
              <a:p>
                <a:pPr lvl="1"/>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4" y="1332411"/>
                <a:ext cx="8596668" cy="5364480"/>
              </a:xfrm>
              <a:blipFill rotWithShape="0">
                <a:blip r:embed="rId3"/>
                <a:stretch>
                  <a:fillRect l="-142" t="-1136"/>
                </a:stretch>
              </a:blipFill>
            </p:spPr>
            <p:txBody>
              <a:bodyPr/>
              <a:lstStyle/>
              <a:p>
                <a:r>
                  <a:rPr lang="ja-JP" altLang="en-US">
                    <a:noFill/>
                  </a:rPr>
                  <a:t> </a:t>
                </a:r>
              </a:p>
            </p:txBody>
          </p:sp>
        </mc:Fallback>
      </mc:AlternateContent>
      <p:grpSp>
        <p:nvGrpSpPr>
          <p:cNvPr id="31" name="グループ化 30"/>
          <p:cNvGrpSpPr/>
          <p:nvPr/>
        </p:nvGrpSpPr>
        <p:grpSpPr>
          <a:xfrm>
            <a:off x="677334" y="3333224"/>
            <a:ext cx="8738568" cy="1648718"/>
            <a:chOff x="677334" y="2802001"/>
            <a:chExt cx="8738568" cy="1648718"/>
          </a:xfrm>
        </p:grpSpPr>
        <p:sp>
          <p:nvSpPr>
            <p:cNvPr id="4" name="角丸四角形 3"/>
            <p:cNvSpPr/>
            <p:nvPr/>
          </p:nvSpPr>
          <p:spPr>
            <a:xfrm>
              <a:off x="2451464" y="2961687"/>
              <a:ext cx="1079863" cy="670560"/>
            </a:xfrm>
            <a:prstGeom prst="roundRect">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l="100000" t="100000"/>
              </a:path>
              <a:tileRect r="-100000" b="-100000"/>
            </a:gra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i="1" dirty="0" smtClean="0">
                  <a:solidFill>
                    <a:schemeClr val="accent4"/>
                  </a:solidFill>
                </a:rPr>
                <a:t>Encoder</a:t>
              </a:r>
              <a:endParaRPr kumimoji="1" lang="ja-JP" altLang="en-US" sz="1400" i="1" dirty="0">
                <a:solidFill>
                  <a:schemeClr val="accent4"/>
                </a:solidFill>
              </a:endParaRPr>
            </a:p>
          </p:txBody>
        </p:sp>
        <p:sp>
          <p:nvSpPr>
            <p:cNvPr id="6" name="角丸四角形 5"/>
            <p:cNvSpPr/>
            <p:nvPr/>
          </p:nvSpPr>
          <p:spPr>
            <a:xfrm>
              <a:off x="5521235" y="2944940"/>
              <a:ext cx="1079863" cy="670560"/>
            </a:xfrm>
            <a:prstGeom prst="roundRect">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l="100000" t="100000"/>
              </a:path>
              <a:tileRect r="-100000" b="-100000"/>
            </a:gra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i="1" dirty="0" smtClean="0">
                  <a:solidFill>
                    <a:srgbClr val="0070C0"/>
                  </a:solidFill>
                </a:rPr>
                <a:t>Decoder</a:t>
              </a:r>
              <a:endParaRPr kumimoji="1" lang="ja-JP" altLang="en-US" sz="1400" i="1" dirty="0">
                <a:solidFill>
                  <a:srgbClr val="0070C0"/>
                </a:solidFill>
              </a:endParaRPr>
            </a:p>
          </p:txBody>
        </p:sp>
        <mc:AlternateContent xmlns:mc="http://schemas.openxmlformats.org/markup-compatibility/2006" xmlns:a14="http://schemas.microsoft.com/office/drawing/2010/main">
          <mc:Choice Requires="a14">
            <p:sp>
              <p:nvSpPr>
                <p:cNvPr id="8" name="テキスト ボックス 7"/>
                <p:cNvSpPr txBox="1"/>
                <p:nvPr/>
              </p:nvSpPr>
              <p:spPr>
                <a:xfrm>
                  <a:off x="677334" y="3035357"/>
                  <a:ext cx="1454332" cy="523220"/>
                </a:xfrm>
                <a:prstGeom prst="rect">
                  <a:avLst/>
                </a:prstGeom>
                <a:noFill/>
              </p:spPr>
              <p:txBody>
                <a:bodyPr wrap="square" rtlCol="0">
                  <a:spAutoFit/>
                </a:bodyPr>
                <a:lstStyle/>
                <a:p>
                  <a:r>
                    <a:rPr kumimoji="1" lang="ja-JP" altLang="en-US" sz="1400" b="1" dirty="0">
                      <a:solidFill>
                        <a:schemeClr val="accent4"/>
                      </a:solidFill>
                    </a:rPr>
                    <a:t>入力</a:t>
                  </a:r>
                  <a:r>
                    <a:rPr kumimoji="1" lang="ja-JP" altLang="en-US" sz="1400" dirty="0" smtClean="0"/>
                    <a:t>：</a:t>
                  </a:r>
                  <a:endParaRPr kumimoji="1" lang="en-US" altLang="ja-JP" sz="1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𝑀</m:t>
                            </m:r>
                          </m:e>
                          <m:sub>
                            <m:r>
                              <a:rPr kumimoji="1" lang="en-US" altLang="ja-JP" sz="1400" i="1">
                                <a:latin typeface="Cambria Math" panose="02040503050406030204" pitchFamily="18" charset="0"/>
                              </a:rPr>
                              <m:t>𝑖𝑛</m:t>
                            </m:r>
                          </m:sub>
                        </m:sSub>
                        <m:r>
                          <a:rPr lang="en-US" altLang="ja-JP" sz="1400" i="1">
                            <a:latin typeface="Cambria Math" panose="02040503050406030204" pitchFamily="18" charset="0"/>
                            <a:ea typeface="Cambria Math" panose="02040503050406030204" pitchFamily="18" charset="0"/>
                          </a:rPr>
                          <m:t>∈</m:t>
                        </m:r>
                        <m:d>
                          <m:dPr>
                            <m:begChr m:val="{"/>
                            <m:endChr m:val="}"/>
                            <m:ctrlPr>
                              <a:rPr lang="en-US" altLang="ja-JP" sz="1400" i="1">
                                <a:latin typeface="Cambria Math" panose="02040503050406030204" pitchFamily="18" charset="0"/>
                                <a:ea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1, …,</m:t>
                            </m:r>
                            <m:r>
                              <a:rPr lang="en-US" altLang="ja-JP" sz="1400" i="1">
                                <a:latin typeface="Cambria Math" panose="02040503050406030204" pitchFamily="18" charset="0"/>
                                <a:ea typeface="Cambria Math" panose="02040503050406030204" pitchFamily="18" charset="0"/>
                              </a:rPr>
                              <m:t>𝑀</m:t>
                            </m:r>
                          </m:e>
                        </m:d>
                      </m:oMath>
                    </m:oMathPara>
                  </a14:m>
                  <a:endParaRPr kumimoji="1" lang="ja-JP" altLang="en-US" sz="14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677334" y="3035357"/>
                  <a:ext cx="1454332" cy="523220"/>
                </a:xfrm>
                <a:prstGeom prst="rect">
                  <a:avLst/>
                </a:prstGeom>
                <a:blipFill rotWithShape="0">
                  <a:blip r:embed="rId4"/>
                  <a:stretch>
                    <a:fillRect l="-1255" t="-11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132116" y="3637607"/>
                  <a:ext cx="2638695" cy="523220"/>
                </a:xfrm>
                <a:prstGeom prst="rect">
                  <a:avLst/>
                </a:prstGeom>
                <a:noFill/>
              </p:spPr>
              <p:txBody>
                <a:bodyPr wrap="square" rtlCol="0">
                  <a:spAutoFit/>
                </a:bodyPr>
                <a:lstStyle/>
                <a:p>
                  <a:r>
                    <a:rPr kumimoji="1" lang="ja-JP" altLang="en-US" sz="1400" b="1" dirty="0">
                      <a:solidFill>
                        <a:schemeClr val="accent4"/>
                      </a:solidFill>
                    </a:rPr>
                    <a:t>入力信号に変換</a:t>
                  </a:r>
                  <a:r>
                    <a:rPr kumimoji="1" lang="ja-JP" altLang="en-US" sz="1400" dirty="0"/>
                    <a:t>：</a:t>
                  </a:r>
                  <a:endParaRPr kumimoji="1" lang="en-US" altLang="ja-JP" sz="140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kumimoji="1" lang="en-US" altLang="ja-JP" sz="1400">
                            <a:latin typeface="Cambria Math" panose="02040503050406030204" pitchFamily="18" charset="0"/>
                          </a:rPr>
                          <m:t>X</m:t>
                        </m:r>
                        <m:d>
                          <m:dPr>
                            <m:ctrlPr>
                              <a:rPr kumimoji="1" lang="en-US" altLang="ja-JP" sz="1400" i="1">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𝑀</m:t>
                                </m:r>
                              </m:e>
                              <m:sub>
                                <m:r>
                                  <a:rPr kumimoji="1" lang="en-US" altLang="ja-JP" sz="1400" i="1">
                                    <a:latin typeface="Cambria Math" panose="02040503050406030204" pitchFamily="18" charset="0"/>
                                  </a:rPr>
                                  <m:t>𝑖𝑛</m:t>
                                </m:r>
                              </m:sub>
                            </m:sSub>
                          </m:e>
                        </m:d>
                        <m:box>
                          <m:boxPr>
                            <m:ctrlPr>
                              <a:rPr kumimoji="1" lang="en-US" altLang="ja-JP" sz="1400" i="1">
                                <a:latin typeface="Cambria Math" panose="02040503050406030204" pitchFamily="18" charset="0"/>
                              </a:rPr>
                            </m:ctrlPr>
                          </m:boxPr>
                          <m:e>
                            <m:r>
                              <a:rPr kumimoji="1" lang="en-US" altLang="ja-JP" sz="1400" i="1">
                                <a:latin typeface="Cambria Math" panose="02040503050406030204" pitchFamily="18" charset="0"/>
                              </a:rPr>
                              <m:t>≔</m:t>
                            </m:r>
                          </m:e>
                        </m:box>
                        <m:d>
                          <m:dPr>
                            <m:begChr m:val="{"/>
                            <m:endChr m:val="}"/>
                            <m:ctrlPr>
                              <a:rPr kumimoji="1" lang="en-US" altLang="ja-JP" sz="1400" i="1">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𝑖</m:t>
                                </m:r>
                              </m:sub>
                            </m:sSub>
                            <m:d>
                              <m:dPr>
                                <m:ctrlPr>
                                  <a:rPr kumimoji="1" lang="en-US" altLang="ja-JP" sz="1400" i="1">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𝑀</m:t>
                                    </m:r>
                                  </m:e>
                                  <m:sub>
                                    <m:r>
                                      <a:rPr kumimoji="1" lang="en-US" altLang="ja-JP" sz="1400" i="1">
                                        <a:latin typeface="Cambria Math" panose="02040503050406030204" pitchFamily="18" charset="0"/>
                                      </a:rPr>
                                      <m:t>𝑖𝑛</m:t>
                                    </m:r>
                                  </m:sub>
                                </m:sSub>
                              </m:e>
                            </m:d>
                          </m:e>
                          <m:e>
                            <m:r>
                              <a:rPr kumimoji="1" lang="en-US" altLang="ja-JP" sz="1400" i="1">
                                <a:latin typeface="Cambria Math" panose="02040503050406030204" pitchFamily="18" charset="0"/>
                              </a:rPr>
                              <m:t>𝑖</m:t>
                            </m:r>
                            <m:r>
                              <a:rPr kumimoji="1" lang="en-US" altLang="ja-JP" sz="1400" i="1">
                                <a:latin typeface="Cambria Math" panose="02040503050406030204" pitchFamily="18" charset="0"/>
                              </a:rPr>
                              <m:t>=1,…,</m:t>
                            </m:r>
                            <m:r>
                              <a:rPr kumimoji="1" lang="en-US" altLang="ja-JP" sz="1400" i="1">
                                <a:latin typeface="Cambria Math" panose="02040503050406030204" pitchFamily="18" charset="0"/>
                              </a:rPr>
                              <m:t>𝑛</m:t>
                            </m:r>
                          </m:e>
                        </m:d>
                      </m:oMath>
                    </m:oMathPara>
                  </a14:m>
                  <a:endParaRPr kumimoji="1" lang="ja-JP" altLang="en-US" sz="1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132116" y="3637607"/>
                  <a:ext cx="2638695" cy="523220"/>
                </a:xfrm>
                <a:prstGeom prst="rect">
                  <a:avLst/>
                </a:prstGeom>
                <a:blipFill rotWithShape="0">
                  <a:blip r:embed="rId5"/>
                  <a:stretch>
                    <a:fillRect l="-693" t="-11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5804088" y="3642872"/>
                  <a:ext cx="1663337" cy="523220"/>
                </a:xfrm>
                <a:prstGeom prst="rect">
                  <a:avLst/>
                </a:prstGeom>
                <a:noFill/>
              </p:spPr>
              <p:txBody>
                <a:bodyPr wrap="square" rtlCol="0">
                  <a:spAutoFit/>
                </a:bodyPr>
                <a:lstStyle/>
                <a:p>
                  <a:r>
                    <a:rPr lang="ja-JP" altLang="en-US" sz="1400" b="1" dirty="0">
                      <a:solidFill>
                        <a:srgbClr val="0070C0"/>
                      </a:solidFill>
                    </a:rPr>
                    <a:t>出力信号</a:t>
                  </a:r>
                  <a:r>
                    <a:rPr lang="ja-JP" altLang="en-US" sz="1400" dirty="0"/>
                    <a:t>：</a:t>
                  </a:r>
                  <a:endParaRPr lang="en-US" altLang="ja-JP" sz="140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ja-JP" sz="1400">
                            <a:latin typeface="Cambria Math" panose="02040503050406030204" pitchFamily="18" charset="0"/>
                          </a:rPr>
                          <m:t>Y</m:t>
                        </m:r>
                        <m:r>
                          <a:rPr lang="en-US" altLang="ja-JP" sz="1400" i="1">
                            <a:latin typeface="Cambria Math" panose="02040503050406030204" pitchFamily="18" charset="0"/>
                          </a:rPr>
                          <m:t>=</m:t>
                        </m:r>
                        <m:d>
                          <m:dPr>
                            <m:begChr m:val="{"/>
                            <m:endChr m:val="}"/>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𝑦</m:t>
                                </m:r>
                              </m:e>
                              <m:sub>
                                <m:r>
                                  <a:rPr lang="en-US" altLang="ja-JP" sz="1400" i="1">
                                    <a:latin typeface="Cambria Math" panose="02040503050406030204" pitchFamily="18" charset="0"/>
                                  </a:rPr>
                                  <m:t>𝑖</m:t>
                                </m:r>
                              </m:sub>
                            </m:sSub>
                          </m:e>
                          <m:e>
                            <m:r>
                              <a:rPr lang="en-US" altLang="ja-JP" sz="1400" i="1">
                                <a:latin typeface="Cambria Math" panose="02040503050406030204" pitchFamily="18" charset="0"/>
                              </a:rPr>
                              <m:t>𝑖</m:t>
                            </m:r>
                            <m:r>
                              <a:rPr lang="en-US" altLang="ja-JP" sz="1400" i="1">
                                <a:latin typeface="Cambria Math" panose="02040503050406030204" pitchFamily="18" charset="0"/>
                              </a:rPr>
                              <m:t>=1,…,</m:t>
                            </m:r>
                            <m:r>
                              <a:rPr lang="en-US" altLang="ja-JP" sz="1400" i="1">
                                <a:latin typeface="Cambria Math" panose="02040503050406030204" pitchFamily="18" charset="0"/>
                              </a:rPr>
                              <m:t>𝑛</m:t>
                            </m:r>
                          </m:e>
                        </m:d>
                      </m:oMath>
                    </m:oMathPara>
                  </a14:m>
                  <a:endParaRPr kumimoji="1" lang="ja-JP" altLang="en-US" sz="1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804088" y="3642872"/>
                  <a:ext cx="1663337" cy="523220"/>
                </a:xfrm>
                <a:prstGeom prst="rect">
                  <a:avLst/>
                </a:prstGeom>
                <a:blipFill rotWithShape="0">
                  <a:blip r:embed="rId6"/>
                  <a:stretch>
                    <a:fillRect l="-1099" t="-1163" b="-11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629160" y="3018610"/>
                  <a:ext cx="2786742" cy="523220"/>
                </a:xfrm>
                <a:prstGeom prst="rect">
                  <a:avLst/>
                </a:prstGeom>
                <a:noFill/>
              </p:spPr>
              <p:txBody>
                <a:bodyPr wrap="square" rtlCol="0">
                  <a:spAutoFit/>
                </a:bodyPr>
                <a:lstStyle/>
                <a:p>
                  <a:pPr lvl="1"/>
                  <a:r>
                    <a:rPr lang="ja-JP" altLang="en-US" sz="1400" b="1" dirty="0">
                      <a:solidFill>
                        <a:srgbClr val="0070C0"/>
                      </a:solidFill>
                    </a:rPr>
                    <a:t>出力</a:t>
                  </a:r>
                  <a:r>
                    <a:rPr lang="ja-JP" altLang="en-US" sz="1400" dirty="0" smtClean="0"/>
                    <a:t>：</a:t>
                  </a:r>
                  <a:endParaRPr lang="en-US" altLang="ja-JP" sz="1400" dirty="0" smtClean="0"/>
                </a:p>
                <a:p>
                  <a:pPr lvl="1"/>
                  <a14:m>
                    <m:oMathPara xmlns:m="http://schemas.openxmlformats.org/officeDocument/2006/math">
                      <m:oMathParaPr>
                        <m:jc m:val="centerGroup"/>
                      </m:oMathParaPr>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𝑀</m:t>
                            </m:r>
                          </m:e>
                          <m:sub>
                            <m:r>
                              <a:rPr lang="en-US" altLang="ja-JP" sz="1400" i="1">
                                <a:latin typeface="Cambria Math" panose="02040503050406030204" pitchFamily="18" charset="0"/>
                              </a:rPr>
                              <m:t>𝑜𝑢𝑡</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𝑀</m:t>
                            </m:r>
                          </m:e>
                          <m:sub>
                            <m:r>
                              <a:rPr lang="en-US" altLang="ja-JP" sz="1400" i="1">
                                <a:latin typeface="Cambria Math" panose="02040503050406030204" pitchFamily="18" charset="0"/>
                              </a:rPr>
                              <m:t>𝑜𝑢𝑡</m:t>
                            </m:r>
                          </m:sub>
                        </m:sSub>
                        <m:d>
                          <m:dPr>
                            <m:ctrlPr>
                              <a:rPr lang="en-US" altLang="ja-JP" sz="1400" i="1" dirty="0">
                                <a:latin typeface="Cambria Math" panose="02040503050406030204" pitchFamily="18" charset="0"/>
                              </a:rPr>
                            </m:ctrlPr>
                          </m:dPr>
                          <m:e>
                            <m:r>
                              <a:rPr lang="en-US" altLang="ja-JP" sz="1400" i="1" dirty="0">
                                <a:latin typeface="Cambria Math" panose="02040503050406030204" pitchFamily="18" charset="0"/>
                              </a:rPr>
                              <m:t>𝑌</m:t>
                            </m:r>
                          </m:e>
                        </m:d>
                        <m:r>
                          <a:rPr lang="en-US" altLang="ja-JP" sz="1400" i="1">
                            <a:latin typeface="Cambria Math" panose="02040503050406030204" pitchFamily="18" charset="0"/>
                            <a:ea typeface="Cambria Math" panose="02040503050406030204" pitchFamily="18" charset="0"/>
                          </a:rPr>
                          <m:t>∈</m:t>
                        </m:r>
                        <m:d>
                          <m:dPr>
                            <m:begChr m:val="{"/>
                            <m:endChr m:val="}"/>
                            <m:ctrlPr>
                              <a:rPr lang="en-US" altLang="ja-JP" sz="1400" i="1">
                                <a:latin typeface="Cambria Math" panose="02040503050406030204" pitchFamily="18" charset="0"/>
                                <a:ea typeface="Cambria Math" panose="02040503050406030204" pitchFamily="18" charset="0"/>
                              </a:rPr>
                            </m:ctrlPr>
                          </m:dPr>
                          <m:e>
                            <m:r>
                              <a:rPr lang="en-US" altLang="ja-JP" sz="1400" i="1">
                                <a:latin typeface="Cambria Math" panose="02040503050406030204" pitchFamily="18" charset="0"/>
                                <a:ea typeface="Cambria Math" panose="02040503050406030204" pitchFamily="18" charset="0"/>
                              </a:rPr>
                              <m:t>1, …,</m:t>
                            </m:r>
                            <m:r>
                              <a:rPr lang="en-US" altLang="ja-JP" sz="1400" i="1">
                                <a:latin typeface="Cambria Math" panose="02040503050406030204" pitchFamily="18" charset="0"/>
                                <a:ea typeface="Cambria Math" panose="02040503050406030204" pitchFamily="18" charset="0"/>
                              </a:rPr>
                              <m:t>𝑀</m:t>
                            </m:r>
                          </m:e>
                        </m:d>
                      </m:oMath>
                    </m:oMathPara>
                  </a14:m>
                  <a:endParaRPr kumimoji="1" lang="en-US" altLang="ja-JP" sz="14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629160" y="3018610"/>
                  <a:ext cx="2786742" cy="523220"/>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13" name="直線矢印コネクタ 12"/>
            <p:cNvCxnSpPr/>
            <p:nvPr/>
          </p:nvCxnSpPr>
          <p:spPr>
            <a:xfrm flipV="1">
              <a:off x="1637211" y="3285177"/>
              <a:ext cx="814253" cy="6526"/>
            </a:xfrm>
            <a:prstGeom prst="straightConnector1">
              <a:avLst/>
            </a:prstGeom>
            <a:ln w="38100">
              <a:solidFill>
                <a:srgbClr val="20846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4" idx="3"/>
              <a:endCxn id="23" idx="1"/>
            </p:cNvCxnSpPr>
            <p:nvPr/>
          </p:nvCxnSpPr>
          <p:spPr>
            <a:xfrm>
              <a:off x="3531327" y="3296967"/>
              <a:ext cx="535576" cy="0"/>
            </a:xfrm>
            <a:prstGeom prst="straightConnector1">
              <a:avLst/>
            </a:prstGeom>
            <a:ln w="38100">
              <a:solidFill>
                <a:srgbClr val="20846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4972594" y="3296967"/>
              <a:ext cx="548641" cy="35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角丸四角形 22"/>
            <p:cNvSpPr/>
            <p:nvPr/>
          </p:nvSpPr>
          <p:spPr>
            <a:xfrm>
              <a:off x="4066903" y="2802001"/>
              <a:ext cx="877629" cy="989932"/>
            </a:xfrm>
            <a:prstGeom prst="roundRect">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l="100000" t="100000"/>
              </a:path>
              <a:tileRect r="-100000" b="-10000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i="1" dirty="0" smtClean="0">
                  <a:solidFill>
                    <a:schemeClr val="tx1"/>
                  </a:solidFill>
                </a:rPr>
                <a:t>p(</a:t>
              </a:r>
              <a:r>
                <a:rPr kumimoji="1" lang="en-US" altLang="ja-JP" sz="1400" i="1" dirty="0" err="1" smtClean="0">
                  <a:solidFill>
                    <a:schemeClr val="tx1"/>
                  </a:solidFill>
                </a:rPr>
                <a:t>y|x</a:t>
              </a:r>
              <a:r>
                <a:rPr kumimoji="1" lang="en-US" altLang="ja-JP" sz="1400" i="1" dirty="0" smtClean="0">
                  <a:solidFill>
                    <a:schemeClr val="tx1"/>
                  </a:solidFill>
                </a:rPr>
                <a:t>)</a:t>
              </a:r>
              <a:endParaRPr kumimoji="1" lang="ja-JP" altLang="en-US" sz="1400" i="1" dirty="0">
                <a:solidFill>
                  <a:schemeClr val="tx1"/>
                </a:solidFill>
              </a:endParaRPr>
            </a:p>
          </p:txBody>
        </p:sp>
        <p:cxnSp>
          <p:nvCxnSpPr>
            <p:cNvPr id="26" name="直線矢印コネクタ 25"/>
            <p:cNvCxnSpPr/>
            <p:nvPr/>
          </p:nvCxnSpPr>
          <p:spPr>
            <a:xfrm flipV="1">
              <a:off x="6629160" y="3296967"/>
              <a:ext cx="548641" cy="35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p:cNvSpPr txBox="1"/>
                <p:nvPr/>
              </p:nvSpPr>
              <p:spPr>
                <a:xfrm>
                  <a:off x="3824012" y="3770212"/>
                  <a:ext cx="1926874" cy="6805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𝑝</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𝑌</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𝑋</m:t>
                            </m:r>
                          </m:e>
                        </m:d>
                        <m:r>
                          <a:rPr kumimoji="1" lang="en-US" altLang="ja-JP" sz="1400" b="0" i="1" smtClean="0">
                            <a:latin typeface="Cambria Math" panose="02040503050406030204" pitchFamily="18" charset="0"/>
                          </a:rPr>
                          <m:t>=</m:t>
                        </m:r>
                        <m:nary>
                          <m:naryPr>
                            <m:chr m:val="∏"/>
                            <m:ctrlPr>
                              <a:rPr kumimoji="1" lang="en-US" altLang="ja-JP" sz="1400" b="0" i="1" smtClean="0">
                                <a:latin typeface="Cambria Math" panose="02040503050406030204" pitchFamily="18" charset="0"/>
                              </a:rPr>
                            </m:ctrlPr>
                          </m:naryPr>
                          <m:sub>
                            <m:r>
                              <m:rPr>
                                <m:brk m:alnAt="23"/>
                              </m:rPr>
                              <a:rPr kumimoji="1" lang="en-US" altLang="ja-JP" sz="1400" b="0" i="1" smtClean="0">
                                <a:latin typeface="Cambria Math" panose="02040503050406030204" pitchFamily="18" charset="0"/>
                              </a:rPr>
                              <m:t>𝑖</m:t>
                            </m:r>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𝑛</m:t>
                            </m:r>
                          </m:sup>
                          <m:e>
                            <m:r>
                              <a:rPr kumimoji="1" lang="en-US" altLang="ja-JP" sz="1400" b="0" i="1" smtClean="0">
                                <a:latin typeface="Cambria Math" panose="02040503050406030204" pitchFamily="18" charset="0"/>
                              </a:rPr>
                              <m:t>𝑝</m:t>
                            </m:r>
                            <m:d>
                              <m:dPr>
                                <m:ctrlPr>
                                  <a:rPr kumimoji="1" lang="en-US" altLang="ja-JP" sz="1400" b="0" i="1" smtClean="0">
                                    <a:latin typeface="Cambria Math" panose="02040503050406030204" pitchFamily="18" charset="0"/>
                                  </a:rPr>
                                </m:ctrlPr>
                              </m:dPr>
                              <m:e>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𝑦</m:t>
                                    </m:r>
                                  </m:e>
                                  <m:sub>
                                    <m:r>
                                      <a:rPr kumimoji="1" lang="en-US" altLang="ja-JP" sz="1400" b="0" i="1" smtClean="0">
                                        <a:latin typeface="Cambria Math" panose="02040503050406030204" pitchFamily="18" charset="0"/>
                                      </a:rPr>
                                      <m:t>𝑖</m:t>
                                    </m:r>
                                  </m:sub>
                                </m:sSub>
                              </m:e>
                              <m:e>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𝑖</m:t>
                                    </m:r>
                                  </m:sub>
                                </m:sSub>
                              </m:e>
                            </m:d>
                          </m:e>
                        </m:nary>
                      </m:oMath>
                    </m:oMathPara>
                  </a14:m>
                  <a:endParaRPr kumimoji="1" lang="ja-JP" altLang="en-US" sz="1400" dirty="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824012" y="3770212"/>
                  <a:ext cx="1926874" cy="680507"/>
                </a:xfrm>
                <a:prstGeom prst="rect">
                  <a:avLst/>
                </a:prstGeom>
                <a:blipFill rotWithShape="0">
                  <a:blip r:embed="rId8"/>
                  <a:stretch>
                    <a:fillRect/>
                  </a:stretch>
                </a:blipFill>
              </p:spPr>
              <p:txBody>
                <a:bodyPr/>
                <a:lstStyle/>
                <a:p>
                  <a:r>
                    <a:rPr lang="ja-JP" altLang="en-US">
                      <a:noFill/>
                    </a:rPr>
                    <a:t> </a:t>
                  </a:r>
                </a:p>
              </p:txBody>
            </p:sp>
          </mc:Fallback>
        </mc:AlternateContent>
      </p:grpSp>
      <p:sp>
        <p:nvSpPr>
          <p:cNvPr id="18" name="テキスト ボックス 17"/>
          <p:cNvSpPr txBox="1"/>
          <p:nvPr/>
        </p:nvSpPr>
        <p:spPr>
          <a:xfrm>
            <a:off x="8649610" y="6438614"/>
            <a:ext cx="3416320" cy="276999"/>
          </a:xfrm>
          <a:prstGeom prst="rect">
            <a:avLst/>
          </a:prstGeom>
          <a:noFill/>
        </p:spPr>
        <p:txBody>
          <a:bodyPr wrap="none" rtlCol="0">
            <a:spAutoFit/>
          </a:bodyPr>
          <a:lstStyle/>
          <a:p>
            <a:r>
              <a:rPr kumimoji="1" lang="ja-JP" altLang="en-US" sz="1200" dirty="0" smtClean="0"/>
              <a:t>伊藤創佑「情報理論と小さな系の熱力学」より</a:t>
            </a:r>
            <a:endParaRPr kumimoji="1" lang="ja-JP" altLang="en-US" sz="1200" dirty="0"/>
          </a:p>
        </p:txBody>
      </p:sp>
      <p:sp>
        <p:nvSpPr>
          <p:cNvPr id="7" name="テキスト ボックス 6"/>
          <p:cNvSpPr txBox="1"/>
          <p:nvPr/>
        </p:nvSpPr>
        <p:spPr>
          <a:xfrm>
            <a:off x="6349918" y="5384242"/>
            <a:ext cx="1425390" cy="307777"/>
          </a:xfrm>
          <a:prstGeom prst="rect">
            <a:avLst/>
          </a:prstGeom>
          <a:noFill/>
        </p:spPr>
        <p:txBody>
          <a:bodyPr wrap="none" rtlCol="0">
            <a:spAutoFit/>
          </a:bodyPr>
          <a:lstStyle/>
          <a:p>
            <a:r>
              <a:rPr kumimoji="1" lang="en-US" altLang="ja-JP" sz="1400" dirty="0" smtClean="0"/>
              <a:t>n:</a:t>
            </a:r>
            <a:r>
              <a:rPr kumimoji="1" lang="ja-JP" altLang="en-US" sz="1400" dirty="0" smtClean="0"/>
              <a:t>冗長度を表す</a:t>
            </a:r>
            <a:endParaRPr kumimoji="1" lang="ja-JP" altLang="en-US" sz="1400" dirty="0"/>
          </a:p>
        </p:txBody>
      </p:sp>
    </p:spTree>
    <p:extLst>
      <p:ext uri="{BB962C8B-B14F-4D97-AF65-F5344CB8AC3E}">
        <p14:creationId xmlns:p14="http://schemas.microsoft.com/office/powerpoint/2010/main" val="41336327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466666" cy="696686"/>
          </a:xfrm>
        </p:spPr>
        <p:txBody>
          <a:bodyPr>
            <a:normAutofit/>
          </a:bodyPr>
          <a:lstStyle/>
          <a:p>
            <a:r>
              <a:rPr kumimoji="1" lang="ja-JP" altLang="en-US" dirty="0" smtClean="0">
                <a:solidFill>
                  <a:srgbClr val="002060"/>
                </a:solidFill>
              </a:rPr>
              <a:t>揺らぐ系の熱力学</a:t>
            </a:r>
            <a:endParaRPr kumimoji="1" lang="ja-JP" altLang="en-US" dirty="0">
              <a:solidFill>
                <a:srgbClr val="002060"/>
              </a:solidFill>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77334" y="1306287"/>
                <a:ext cx="9024016" cy="5460274"/>
              </a:xfrm>
            </p:spPr>
            <p:txBody>
              <a:bodyPr>
                <a:normAutofit/>
              </a:bodyPr>
              <a:lstStyle/>
              <a:p>
                <a:r>
                  <a:rPr kumimoji="1" lang="en-US" altLang="ja-JP" dirty="0" smtClean="0"/>
                  <a:t>1</a:t>
                </a:r>
                <a:r>
                  <a:rPr kumimoji="1" lang="ja-JP" altLang="en-US" dirty="0" smtClean="0"/>
                  <a:t>粒子系の熱力学を組み立てたい→熱揺らぎについての普遍的な性質</a:t>
                </a:r>
                <a:endParaRPr kumimoji="1" lang="en-US" altLang="ja-JP" dirty="0" smtClean="0"/>
              </a:p>
              <a:p>
                <a:r>
                  <a:rPr kumimoji="1" lang="en-US" altLang="ja-JP" sz="1700" dirty="0" err="1" smtClean="0"/>
                  <a:t>Overdumped</a:t>
                </a:r>
                <a:r>
                  <a:rPr kumimoji="1" lang="en-US" altLang="ja-JP" sz="1700" dirty="0" smtClean="0"/>
                  <a:t> </a:t>
                </a:r>
                <a:r>
                  <a:rPr kumimoji="1" lang="en-US" altLang="ja-JP" sz="1700" dirty="0" err="1" smtClean="0"/>
                  <a:t>Langevin</a:t>
                </a:r>
                <a:r>
                  <a:rPr kumimoji="1" lang="ja-JP" altLang="en-US" sz="1700" dirty="0" smtClean="0"/>
                  <a:t>方程式</a:t>
                </a:r>
                <a:endParaRPr kumimoji="1" lang="en-US" altLang="ja-JP" sz="1700" dirty="0" smtClean="0"/>
              </a:p>
              <a:p>
                <a:pPr marL="457200" lvl="1" indent="0">
                  <a:buNone/>
                </a:pPr>
                <a:r>
                  <a:rPr kumimoji="1" lang="en-US" altLang="ja-JP" sz="1400" dirty="0" smtClean="0"/>
                  <a:t>Brown</a:t>
                </a:r>
                <a:r>
                  <a:rPr kumimoji="1" lang="ja-JP" altLang="en-US" sz="1400" dirty="0" smtClean="0"/>
                  <a:t>運動をモデル化：実測的な時間スケールでは慣性項を無視できる</a:t>
                </a:r>
                <a:r>
                  <a:rPr kumimoji="1" lang="en-US" altLang="ja-JP" sz="1400" dirty="0" smtClean="0"/>
                  <a:t>	</a:t>
                </a:r>
              </a:p>
              <a:p>
                <a:pPr marL="457200" lvl="1" indent="0">
                  <a:buNone/>
                </a:pPr>
                <a:r>
                  <a:rPr lang="en-US" altLang="ja-JP" sz="1400" dirty="0"/>
                  <a:t>	</a:t>
                </a:r>
                <a14:m>
                  <m:oMath xmlns:m="http://schemas.openxmlformats.org/officeDocument/2006/math">
                    <m:r>
                      <a:rPr kumimoji="1" lang="ja-JP" altLang="en-US" sz="1800" i="1" smtClean="0">
                        <a:latin typeface="Cambria Math" panose="02040503050406030204" pitchFamily="18" charset="0"/>
                      </a:rPr>
                      <m:t>𝛾</m:t>
                    </m:r>
                    <m:f>
                      <m:fPr>
                        <m:ctrlPr>
                          <a:rPr kumimoji="1" lang="en-US" altLang="ja-JP" sz="1800" i="1" smtClean="0">
                            <a:latin typeface="Cambria Math" panose="02040503050406030204" pitchFamily="18" charset="0"/>
                          </a:rPr>
                        </m:ctrlPr>
                      </m:fPr>
                      <m:num>
                        <m:r>
                          <a:rPr kumimoji="1" lang="en-US" altLang="ja-JP" sz="1800" b="0" i="1" smtClean="0">
                            <a:latin typeface="Cambria Math" panose="02040503050406030204" pitchFamily="18" charset="0"/>
                          </a:rPr>
                          <m:t>𝑑</m:t>
                        </m:r>
                        <m:acc>
                          <m:accPr>
                            <m:chr m:val="̂"/>
                            <m:ctrlPr>
                              <a:rPr kumimoji="1" lang="en-US" altLang="ja-JP" sz="1800" b="0" i="1" smtClean="0">
                                <a:latin typeface="Cambria Math" panose="02040503050406030204" pitchFamily="18" charset="0"/>
                              </a:rPr>
                            </m:ctrlPr>
                          </m:accPr>
                          <m:e>
                            <m:r>
                              <a:rPr kumimoji="1" lang="en-US" altLang="ja-JP" sz="1800" b="0" i="1" smtClean="0">
                                <a:latin typeface="Cambria Math" panose="02040503050406030204" pitchFamily="18" charset="0"/>
                              </a:rPr>
                              <m:t>𝑥</m:t>
                            </m:r>
                          </m:e>
                        </m:acc>
                      </m:num>
                      <m:den>
                        <m:r>
                          <a:rPr kumimoji="1" lang="en-US" altLang="ja-JP" sz="1800" b="0" i="1" smtClean="0">
                            <a:latin typeface="Cambria Math" panose="02040503050406030204" pitchFamily="18" charset="0"/>
                          </a:rPr>
                          <m:t>𝑑𝑡</m:t>
                        </m:r>
                      </m:den>
                    </m:f>
                    <m:r>
                      <a:rPr kumimoji="1" lang="en-US" altLang="ja-JP" sz="1800" b="0" i="1" smtClean="0">
                        <a:latin typeface="Cambria Math" panose="02040503050406030204" pitchFamily="18" charset="0"/>
                      </a:rPr>
                      <m:t>=−</m:t>
                    </m:r>
                    <m:f>
                      <m:fPr>
                        <m:ctrlPr>
                          <a:rPr kumimoji="1" lang="en-US" altLang="ja-JP" sz="1800" b="0" i="1" smtClean="0">
                            <a:latin typeface="Cambria Math" panose="02040503050406030204" pitchFamily="18" charset="0"/>
                          </a:rPr>
                        </m:ctrlPr>
                      </m:fPr>
                      <m:num>
                        <m:r>
                          <a:rPr kumimoji="1" lang="ja-JP" altLang="en-US" sz="1800" b="0" i="1" smtClean="0">
                            <a:latin typeface="Cambria Math" panose="02040503050406030204" pitchFamily="18" charset="0"/>
                          </a:rPr>
                          <m:t>𝜕</m:t>
                        </m:r>
                        <m:r>
                          <a:rPr kumimoji="1" lang="en-US" altLang="ja-JP" sz="1800" b="0" i="1" smtClean="0">
                            <a:latin typeface="Cambria Math" panose="02040503050406030204" pitchFamily="18" charset="0"/>
                          </a:rPr>
                          <m:t>𝑈</m:t>
                        </m:r>
                        <m:d>
                          <m:dPr>
                            <m:ctrlPr>
                              <a:rPr kumimoji="1" lang="en-US" altLang="ja-JP" sz="1800" b="0" i="1" smtClean="0">
                                <a:latin typeface="Cambria Math" panose="02040503050406030204" pitchFamily="18" charset="0"/>
                              </a:rPr>
                            </m:ctrlPr>
                          </m:dPr>
                          <m:e>
                            <m:acc>
                              <m:accPr>
                                <m:chr m:val="̂"/>
                                <m:ctrlPr>
                                  <a:rPr kumimoji="1" lang="en-US" altLang="ja-JP" sz="1800" b="0" i="1" smtClean="0">
                                    <a:latin typeface="Cambria Math" panose="02040503050406030204" pitchFamily="18" charset="0"/>
                                  </a:rPr>
                                </m:ctrlPr>
                              </m:accPr>
                              <m:e>
                                <m:r>
                                  <a:rPr kumimoji="1" lang="en-US" altLang="ja-JP" sz="1800" b="0" i="1" smtClean="0">
                                    <a:latin typeface="Cambria Math" panose="02040503050406030204" pitchFamily="18" charset="0"/>
                                  </a:rPr>
                                  <m:t>𝑥</m:t>
                                </m:r>
                              </m:e>
                            </m:acc>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𝑎</m:t>
                            </m:r>
                          </m:e>
                        </m:d>
                      </m:num>
                      <m:den>
                        <m:r>
                          <a:rPr kumimoji="1" lang="ja-JP" altLang="en-US" sz="1800" b="0" i="1" smtClean="0">
                            <a:latin typeface="Cambria Math" panose="02040503050406030204" pitchFamily="18" charset="0"/>
                          </a:rPr>
                          <m:t>𝜕</m:t>
                        </m:r>
                        <m:r>
                          <a:rPr kumimoji="1" lang="en-US" altLang="ja-JP" sz="1800" b="0" i="1" smtClean="0">
                            <a:latin typeface="Cambria Math" panose="02040503050406030204" pitchFamily="18" charset="0"/>
                          </a:rPr>
                          <m:t>𝑥</m:t>
                        </m:r>
                      </m:den>
                    </m:f>
                    <m:r>
                      <a:rPr kumimoji="1" lang="en-US" altLang="ja-JP" sz="1800" b="0" i="1" smtClean="0">
                        <a:latin typeface="Cambria Math" panose="02040503050406030204" pitchFamily="18" charset="0"/>
                      </a:rPr>
                      <m:t>+</m:t>
                    </m:r>
                    <m:sSub>
                      <m:sSubPr>
                        <m:ctrlPr>
                          <a:rPr kumimoji="1" lang="en-US" altLang="ja-JP" sz="1800" b="0" i="1" smtClean="0">
                            <a:latin typeface="Cambria Math" panose="02040503050406030204" pitchFamily="18" charset="0"/>
                          </a:rPr>
                        </m:ctrlPr>
                      </m:sSubPr>
                      <m:e>
                        <m:acc>
                          <m:accPr>
                            <m:chr m:val="̂"/>
                            <m:ctrlPr>
                              <a:rPr kumimoji="1" lang="en-US" altLang="ja-JP" sz="1800" b="0" i="1" smtClean="0">
                                <a:latin typeface="Cambria Math" panose="02040503050406030204" pitchFamily="18" charset="0"/>
                              </a:rPr>
                            </m:ctrlPr>
                          </m:accPr>
                          <m:e>
                            <m:r>
                              <m:rPr>
                                <m:sty m:val="p"/>
                              </m:rPr>
                              <a:rPr lang="en-US" altLang="ja-JP" sz="1800" i="1">
                                <a:latin typeface="Cambria Math" panose="02040503050406030204" pitchFamily="18" charset="0"/>
                              </a:rPr>
                              <m:t>ξ</m:t>
                            </m:r>
                          </m:e>
                        </m:acc>
                      </m:e>
                      <m:sub>
                        <m:r>
                          <a:rPr kumimoji="1" lang="en-US" altLang="ja-JP" sz="1800" b="0" i="1" smtClean="0">
                            <a:latin typeface="Cambria Math" panose="02040503050406030204" pitchFamily="18" charset="0"/>
                          </a:rPr>
                          <m:t>𝑇</m:t>
                        </m:r>
                      </m:sub>
                    </m:sSub>
                    <m:r>
                      <a:rPr lang="ja-JP" altLang="en-US" sz="1800" i="1">
                        <a:latin typeface="Cambria Math" panose="02040503050406030204" pitchFamily="18" charset="0"/>
                      </a:rPr>
                      <m:t>　</m:t>
                    </m:r>
                  </m:oMath>
                </a14:m>
                <a:endParaRPr lang="en-US" altLang="ja-JP" sz="1800" dirty="0" smtClean="0"/>
              </a:p>
              <a:p>
                <a:pPr marL="0" indent="0">
                  <a:buNone/>
                </a:pPr>
                <a:r>
                  <a:rPr kumimoji="1" lang="en-US" altLang="ja-JP" sz="1400" dirty="0" smtClean="0"/>
                  <a:t>	γ:</a:t>
                </a:r>
                <a:r>
                  <a:rPr kumimoji="1" lang="ja-JP" altLang="en-US" sz="1400" dirty="0" smtClean="0"/>
                  <a:t>粘性率　</a:t>
                </a:r>
                <a:r>
                  <a:rPr kumimoji="1" lang="en-US" altLang="ja-JP" sz="1400" dirty="0" smtClean="0"/>
                  <a:t>U:</a:t>
                </a:r>
                <a:r>
                  <a:rPr kumimoji="1" lang="ja-JP" altLang="en-US" sz="1400" dirty="0" smtClean="0"/>
                  <a:t>ポテンシャル　</a:t>
                </a:r>
                <a:r>
                  <a:rPr lang="en-US" altLang="ja-JP" sz="1400" dirty="0" smtClean="0"/>
                  <a:t>a:</a:t>
                </a:r>
                <a:r>
                  <a:rPr lang="ja-JP" altLang="en-US" sz="1400" dirty="0" smtClean="0"/>
                  <a:t>操作パラメーター</a:t>
                </a:r>
                <a:endParaRPr kumimoji="1" lang="en-US" altLang="ja-JP" sz="1400" dirty="0" smtClean="0"/>
              </a:p>
              <a:p>
                <a:pPr marL="0" indent="0">
                  <a:buNone/>
                </a:pPr>
                <a:r>
                  <a:rPr lang="en-US" altLang="ja-JP" sz="1400" dirty="0"/>
                  <a:t>	</a:t>
                </a:r>
                <a14:m>
                  <m:oMath xmlns:m="http://schemas.openxmlformats.org/officeDocument/2006/math">
                    <m:sSub>
                      <m:sSubPr>
                        <m:ctrlPr>
                          <a:rPr lang="en-US" altLang="ja-JP" sz="1400" i="1">
                            <a:latin typeface="Cambria Math" panose="02040503050406030204" pitchFamily="18" charset="0"/>
                          </a:rPr>
                        </m:ctrlPr>
                      </m:sSubPr>
                      <m:e>
                        <m:acc>
                          <m:accPr>
                            <m:chr m:val="̂"/>
                            <m:ctrlPr>
                              <a:rPr lang="en-US" altLang="ja-JP" sz="1400" i="1">
                                <a:latin typeface="Cambria Math" panose="02040503050406030204" pitchFamily="18" charset="0"/>
                              </a:rPr>
                            </m:ctrlPr>
                          </m:accPr>
                          <m:e>
                            <m:r>
                              <m:rPr>
                                <m:sty m:val="p"/>
                              </m:rPr>
                              <a:rPr lang="en-US" altLang="ja-JP" sz="1400" i="1">
                                <a:latin typeface="Cambria Math" panose="02040503050406030204" pitchFamily="18" charset="0"/>
                              </a:rPr>
                              <m:t>ξ</m:t>
                            </m:r>
                          </m:e>
                        </m:acc>
                      </m:e>
                      <m:sub>
                        <m:r>
                          <a:rPr lang="en-US" altLang="ja-JP" sz="1400" i="1">
                            <a:latin typeface="Cambria Math" panose="02040503050406030204" pitchFamily="18" charset="0"/>
                          </a:rPr>
                          <m:t>𝑇</m:t>
                        </m:r>
                      </m:sub>
                    </m:sSub>
                  </m:oMath>
                </a14:m>
                <a:r>
                  <a:rPr kumimoji="1" lang="en-US" altLang="ja-JP" sz="1400" dirty="0" smtClean="0"/>
                  <a:t>:</a:t>
                </a:r>
                <a:r>
                  <a:rPr kumimoji="1" lang="ja-JP" altLang="en-US" sz="1400" dirty="0" smtClean="0"/>
                  <a:t>熱揺らぎ　</a:t>
                </a:r>
                <a14:m>
                  <m:oMath xmlns:m="http://schemas.openxmlformats.org/officeDocument/2006/math">
                    <m:d>
                      <m:dPr>
                        <m:begChr m:val="⟨"/>
                        <m:endChr m:val="⟩"/>
                        <m:ctrlPr>
                          <a:rPr kumimoji="1" lang="en-US" altLang="ja-JP" sz="1400" i="1" smtClean="0">
                            <a:latin typeface="Cambria Math" panose="02040503050406030204" pitchFamily="18" charset="0"/>
                          </a:rPr>
                        </m:ctrlPr>
                      </m:dPr>
                      <m:e>
                        <m:sSub>
                          <m:sSubPr>
                            <m:ctrlPr>
                              <a:rPr lang="en-US" altLang="ja-JP" sz="1400" i="1">
                                <a:latin typeface="Cambria Math" panose="02040503050406030204" pitchFamily="18" charset="0"/>
                              </a:rPr>
                            </m:ctrlPr>
                          </m:sSubPr>
                          <m:e>
                            <m:acc>
                              <m:accPr>
                                <m:chr m:val="̂"/>
                                <m:ctrlPr>
                                  <a:rPr lang="en-US" altLang="ja-JP" sz="1400" i="1">
                                    <a:latin typeface="Cambria Math" panose="02040503050406030204" pitchFamily="18" charset="0"/>
                                  </a:rPr>
                                </m:ctrlPr>
                              </m:accPr>
                              <m:e>
                                <m:r>
                                  <m:rPr>
                                    <m:sty m:val="p"/>
                                  </m:rPr>
                                  <a:rPr lang="en-US" altLang="ja-JP" sz="1400" i="1">
                                    <a:latin typeface="Cambria Math" panose="02040503050406030204" pitchFamily="18" charset="0"/>
                                  </a:rPr>
                                  <m:t>ξ</m:t>
                                </m:r>
                              </m:e>
                            </m:acc>
                          </m:e>
                          <m:sub>
                            <m:r>
                              <a:rPr lang="en-US" altLang="ja-JP" sz="1400" i="1">
                                <a:latin typeface="Cambria Math" panose="02040503050406030204" pitchFamily="18" charset="0"/>
                              </a:rPr>
                              <m:t>𝑇</m:t>
                            </m:r>
                          </m:sub>
                        </m:sSub>
                        <m:d>
                          <m:dPr>
                            <m:ctrlPr>
                              <a:rPr lang="en-US" altLang="ja-JP" sz="1400" i="1" smtClean="0">
                                <a:latin typeface="Cambria Math" panose="02040503050406030204" pitchFamily="18" charset="0"/>
                              </a:rPr>
                            </m:ctrlPr>
                          </m:dPr>
                          <m:e>
                            <m:sSub>
                              <m:sSubPr>
                                <m:ctrlPr>
                                  <a:rPr lang="en-US" altLang="ja-JP" sz="1400" i="1" smtClean="0">
                                    <a:latin typeface="Cambria Math" panose="02040503050406030204" pitchFamily="18" charset="0"/>
                                  </a:rPr>
                                </m:ctrlPr>
                              </m:sSubPr>
                              <m:e>
                                <m:r>
                                  <a:rPr lang="en-US" altLang="ja-JP" sz="1400" b="0" i="1" smtClean="0">
                                    <a:latin typeface="Cambria Math" panose="02040503050406030204" pitchFamily="18" charset="0"/>
                                  </a:rPr>
                                  <m:t>𝑡</m:t>
                                </m:r>
                              </m:e>
                              <m:sub>
                                <m:r>
                                  <a:rPr lang="en-US" altLang="ja-JP" sz="1400" b="0" i="1" smtClean="0">
                                    <a:latin typeface="Cambria Math" panose="02040503050406030204" pitchFamily="18" charset="0"/>
                                  </a:rPr>
                                  <m:t>1</m:t>
                                </m:r>
                              </m:sub>
                            </m:sSub>
                          </m:e>
                        </m:d>
                        <m:sSub>
                          <m:sSubPr>
                            <m:ctrlPr>
                              <a:rPr lang="en-US" altLang="ja-JP" sz="1400" i="1">
                                <a:latin typeface="Cambria Math" panose="02040503050406030204" pitchFamily="18" charset="0"/>
                              </a:rPr>
                            </m:ctrlPr>
                          </m:sSubPr>
                          <m:e>
                            <m:acc>
                              <m:accPr>
                                <m:chr m:val="̂"/>
                                <m:ctrlPr>
                                  <a:rPr lang="en-US" altLang="ja-JP" sz="1400" i="1">
                                    <a:latin typeface="Cambria Math" panose="02040503050406030204" pitchFamily="18" charset="0"/>
                                  </a:rPr>
                                </m:ctrlPr>
                              </m:accPr>
                              <m:e>
                                <m:r>
                                  <m:rPr>
                                    <m:sty m:val="p"/>
                                  </m:rPr>
                                  <a:rPr lang="en-US" altLang="ja-JP" sz="1400" i="1">
                                    <a:latin typeface="Cambria Math" panose="02040503050406030204" pitchFamily="18" charset="0"/>
                                  </a:rPr>
                                  <m:t>ξ</m:t>
                                </m:r>
                              </m:e>
                            </m:acc>
                          </m:e>
                          <m:sub>
                            <m:r>
                              <a:rPr lang="en-US" altLang="ja-JP" sz="1400" i="1">
                                <a:latin typeface="Cambria Math" panose="02040503050406030204" pitchFamily="18" charset="0"/>
                              </a:rPr>
                              <m:t>𝑇</m:t>
                            </m:r>
                          </m:sub>
                        </m:sSub>
                        <m:d>
                          <m:dPr>
                            <m:ctrlPr>
                              <a:rPr lang="en-US" altLang="ja-JP" sz="1400" i="1" smtClean="0">
                                <a:latin typeface="Cambria Math" panose="02040503050406030204" pitchFamily="18" charset="0"/>
                              </a:rPr>
                            </m:ctrlPr>
                          </m:dPr>
                          <m:e>
                            <m:sSub>
                              <m:sSubPr>
                                <m:ctrlPr>
                                  <a:rPr lang="en-US" altLang="ja-JP" sz="1400" i="1" smtClean="0">
                                    <a:latin typeface="Cambria Math" panose="02040503050406030204" pitchFamily="18" charset="0"/>
                                  </a:rPr>
                                </m:ctrlPr>
                              </m:sSubPr>
                              <m:e>
                                <m:r>
                                  <a:rPr lang="en-US" altLang="ja-JP" sz="1400" b="0" i="1" smtClean="0">
                                    <a:latin typeface="Cambria Math" panose="02040503050406030204" pitchFamily="18" charset="0"/>
                                  </a:rPr>
                                  <m:t>𝑡</m:t>
                                </m:r>
                              </m:e>
                              <m:sub>
                                <m:r>
                                  <a:rPr lang="en-US" altLang="ja-JP" sz="1400" b="0" i="1" smtClean="0">
                                    <a:latin typeface="Cambria Math" panose="02040503050406030204" pitchFamily="18" charset="0"/>
                                  </a:rPr>
                                  <m:t>2</m:t>
                                </m:r>
                              </m:sub>
                            </m:sSub>
                          </m:e>
                        </m:d>
                      </m:e>
                    </m:d>
                    <m:r>
                      <a:rPr kumimoji="1" lang="en-US" altLang="ja-JP" sz="1400" b="0" i="1" smtClean="0">
                        <a:latin typeface="Cambria Math" panose="02040503050406030204" pitchFamily="18" charset="0"/>
                      </a:rPr>
                      <m:t>=2</m:t>
                    </m:r>
                    <m:r>
                      <a:rPr kumimoji="1" lang="ja-JP" altLang="en-US" sz="1400" b="0" i="1" smtClean="0">
                        <a:latin typeface="Cambria Math" panose="02040503050406030204" pitchFamily="18" charset="0"/>
                      </a:rPr>
                      <m:t>𝛾</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𝑘</m:t>
                        </m:r>
                      </m:e>
                      <m:sub>
                        <m:r>
                          <a:rPr kumimoji="1" lang="en-US" altLang="ja-JP" sz="1400" b="0" i="1" smtClean="0">
                            <a:latin typeface="Cambria Math" panose="02040503050406030204" pitchFamily="18" charset="0"/>
                          </a:rPr>
                          <m:t>𝐵</m:t>
                        </m:r>
                      </m:sub>
                    </m:sSub>
                    <m:r>
                      <a:rPr kumimoji="1" lang="en-US" altLang="ja-JP" sz="1400" b="0" i="1" smtClean="0">
                        <a:latin typeface="Cambria Math" panose="02040503050406030204" pitchFamily="18" charset="0"/>
                      </a:rPr>
                      <m:t>𝑇</m:t>
                    </m:r>
                    <m:r>
                      <a:rPr kumimoji="1" lang="ja-JP" altLang="en-US" sz="1400" b="0" i="1" smtClean="0">
                        <a:latin typeface="Cambria Math" panose="02040503050406030204" pitchFamily="18" charset="0"/>
                      </a:rPr>
                      <m:t>𝛿</m:t>
                    </m:r>
                    <m:d>
                      <m:dPr>
                        <m:ctrlPr>
                          <a:rPr kumimoji="1" lang="en-US" altLang="ja-JP" sz="1400" b="0" i="1" smtClean="0">
                            <a:latin typeface="Cambria Math" panose="02040503050406030204" pitchFamily="18" charset="0"/>
                          </a:rPr>
                        </m:ctrlPr>
                      </m:dPr>
                      <m:e>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𝑡</m:t>
                            </m:r>
                          </m:e>
                          <m:sub>
                            <m:r>
                              <a:rPr kumimoji="1" lang="en-US" altLang="ja-JP" sz="1400" b="0" i="1" smtClean="0">
                                <a:latin typeface="Cambria Math" panose="02040503050406030204" pitchFamily="18" charset="0"/>
                              </a:rPr>
                              <m:t>1</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𝑡</m:t>
                            </m:r>
                          </m:e>
                          <m:sub>
                            <m:r>
                              <a:rPr kumimoji="1" lang="en-US" altLang="ja-JP" sz="1400" b="0" i="1" smtClean="0">
                                <a:latin typeface="Cambria Math" panose="02040503050406030204" pitchFamily="18" charset="0"/>
                              </a:rPr>
                              <m:t>2</m:t>
                            </m:r>
                          </m:sub>
                        </m:sSub>
                      </m:e>
                    </m:d>
                  </m:oMath>
                </a14:m>
                <a:r>
                  <a:rPr kumimoji="1" lang="en-US" altLang="ja-JP" sz="1400" dirty="0" smtClean="0"/>
                  <a:t>:</a:t>
                </a:r>
                <a:r>
                  <a:rPr kumimoji="1" lang="ja-JP" altLang="en-US" sz="1400" dirty="0" smtClean="0"/>
                  <a:t>揺動散逸関係</a:t>
                </a:r>
                <a:endParaRPr kumimoji="1" lang="en-US" altLang="ja-JP" sz="1400" dirty="0" smtClean="0"/>
              </a:p>
              <a:p>
                <a:pPr marL="0" indent="0">
                  <a:buNone/>
                </a:pPr>
                <a:r>
                  <a:rPr lang="en-US" altLang="ja-JP" sz="1400" dirty="0"/>
                  <a:t>	</a:t>
                </a:r>
                <a:r>
                  <a:rPr lang="en-US" altLang="ja-JP" sz="1400" dirty="0" smtClean="0"/>
                  <a:t>		</a:t>
                </a:r>
                <a:endParaRPr kumimoji="1" lang="en-US" altLang="ja-JP" dirty="0" smtClean="0"/>
              </a:p>
              <a:p>
                <a:r>
                  <a:rPr lang="ja-JP" altLang="en-US" sz="1600" dirty="0" smtClean="0"/>
                  <a:t>熱力学第一法則：仕事と熱の定義</a:t>
                </a:r>
                <a:endParaRPr lang="en-US" altLang="ja-JP" sz="1600" dirty="0" smtClean="0"/>
              </a:p>
              <a:p>
                <a:pPr marL="0" indent="0">
                  <a:buNone/>
                </a:pPr>
                <a:r>
                  <a:rPr lang="en-US" altLang="ja-JP" sz="1600" b="0" dirty="0" smtClean="0"/>
                  <a:t>	</a:t>
                </a:r>
                <a14:m>
                  <m:oMath xmlns:m="http://schemas.openxmlformats.org/officeDocument/2006/math">
                    <m:r>
                      <a:rPr lang="en-US" altLang="ja-JP" sz="1600" b="0" i="1" smtClean="0">
                        <a:latin typeface="Cambria Math" panose="02040503050406030204" pitchFamily="18" charset="0"/>
                      </a:rPr>
                      <m:t>𝑑𝑈</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𝑑</m:t>
                    </m:r>
                    <m:acc>
                      <m:accPr>
                        <m:chr m:val="̂"/>
                        <m:ctrlPr>
                          <a:rPr lang="en-US" altLang="ja-JP" sz="1600" b="0" i="1" smtClean="0">
                            <a:latin typeface="Cambria Math" panose="02040503050406030204" pitchFamily="18" charset="0"/>
                          </a:rPr>
                        </m:ctrlPr>
                      </m:accPr>
                      <m:e>
                        <m:r>
                          <a:rPr lang="en-US" altLang="ja-JP" sz="1600" b="0" i="1" smtClean="0">
                            <a:latin typeface="Cambria Math" panose="02040503050406030204" pitchFamily="18" charset="0"/>
                          </a:rPr>
                          <m:t>𝑊</m:t>
                        </m:r>
                      </m:e>
                    </m:acc>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𝑑</m:t>
                    </m:r>
                    <m:acc>
                      <m:accPr>
                        <m:chr m:val="̂"/>
                        <m:ctrlPr>
                          <a:rPr lang="en-US" altLang="ja-JP" sz="1600" b="0" i="1" smtClean="0">
                            <a:latin typeface="Cambria Math" panose="02040503050406030204" pitchFamily="18" charset="0"/>
                          </a:rPr>
                        </m:ctrlPr>
                      </m:accPr>
                      <m:e>
                        <m:r>
                          <a:rPr lang="en-US" altLang="ja-JP" sz="1600" b="0" i="1" smtClean="0">
                            <a:latin typeface="Cambria Math" panose="02040503050406030204" pitchFamily="18" charset="0"/>
                          </a:rPr>
                          <m:t>𝑄</m:t>
                        </m:r>
                      </m:e>
                    </m:acc>
                    <m:r>
                      <a:rPr lang="ja-JP" altLang="en-US" sz="1600" i="1">
                        <a:latin typeface="Cambria Math" panose="02040503050406030204" pitchFamily="18" charset="0"/>
                      </a:rPr>
                      <m:t>　</m:t>
                    </m:r>
                  </m:oMath>
                </a14:m>
                <a:endParaRPr lang="en-US" altLang="ja-JP" sz="1600" i="1" dirty="0" smtClean="0">
                  <a:latin typeface="Cambria Math" panose="02040503050406030204" pitchFamily="18" charset="0"/>
                </a:endParaRPr>
              </a:p>
              <a:p>
                <a:pPr marL="0" indent="0">
                  <a:buNone/>
                </a:pPr>
                <a:r>
                  <a:rPr lang="en-US" altLang="ja-JP" sz="1600" b="0" dirty="0" smtClean="0"/>
                  <a:t>	</a:t>
                </a:r>
                <a14:m>
                  <m:oMath xmlns:m="http://schemas.openxmlformats.org/officeDocument/2006/math">
                    <m:r>
                      <a:rPr lang="en-US" altLang="ja-JP" sz="1400" b="0" i="1" smtClean="0">
                        <a:latin typeface="Cambria Math" panose="02040503050406030204" pitchFamily="18" charset="0"/>
                      </a:rPr>
                      <m:t>𝑑</m:t>
                    </m:r>
                    <m:acc>
                      <m:accPr>
                        <m:chr m:val="̂"/>
                        <m:ctrlPr>
                          <a:rPr lang="en-US" altLang="ja-JP" sz="1400" b="0" i="1" smtClean="0">
                            <a:latin typeface="Cambria Math" panose="02040503050406030204" pitchFamily="18" charset="0"/>
                          </a:rPr>
                        </m:ctrlPr>
                      </m:accPr>
                      <m:e>
                        <m:r>
                          <a:rPr lang="en-US" altLang="ja-JP" sz="1400" b="0" i="1" smtClean="0">
                            <a:latin typeface="Cambria Math" panose="02040503050406030204" pitchFamily="18" charset="0"/>
                          </a:rPr>
                          <m:t>𝑊</m:t>
                        </m:r>
                      </m:e>
                    </m:acc>
                    <m:r>
                      <a:rPr lang="en-US" altLang="ja-JP" sz="1400" b="0" i="1" smtClean="0">
                        <a:latin typeface="Cambria Math" panose="02040503050406030204" pitchFamily="18" charset="0"/>
                      </a:rPr>
                      <m:t>=</m:t>
                    </m:r>
                    <m:f>
                      <m:fPr>
                        <m:ctrlPr>
                          <a:rPr lang="en-US" altLang="ja-JP" sz="1400" b="0" i="1" smtClean="0">
                            <a:latin typeface="Cambria Math" panose="02040503050406030204" pitchFamily="18" charset="0"/>
                          </a:rPr>
                        </m:ctrlPr>
                      </m:fPr>
                      <m:num>
                        <m:r>
                          <a:rPr lang="ja-JP" altLang="en-US" sz="1400" b="0" i="1" smtClean="0">
                            <a:latin typeface="Cambria Math" panose="02040503050406030204" pitchFamily="18" charset="0"/>
                          </a:rPr>
                          <m:t>𝜕</m:t>
                        </m:r>
                        <m:r>
                          <a:rPr lang="en-US" altLang="ja-JP" sz="1400" b="0" i="1" smtClean="0">
                            <a:latin typeface="Cambria Math" panose="02040503050406030204" pitchFamily="18" charset="0"/>
                          </a:rPr>
                          <m:t>𝑈</m:t>
                        </m:r>
                      </m:num>
                      <m:den>
                        <m:r>
                          <a:rPr lang="ja-JP" altLang="en-US" sz="1400" b="0" i="1" smtClean="0">
                            <a:latin typeface="Cambria Math" panose="02040503050406030204" pitchFamily="18" charset="0"/>
                          </a:rPr>
                          <m:t>𝜕</m:t>
                        </m:r>
                        <m:r>
                          <a:rPr lang="en-US" altLang="ja-JP" sz="1400" b="0" i="1" smtClean="0">
                            <a:latin typeface="Cambria Math" panose="02040503050406030204" pitchFamily="18" charset="0"/>
                          </a:rPr>
                          <m:t>𝑎</m:t>
                        </m:r>
                      </m:den>
                    </m:f>
                    <m:r>
                      <a:rPr lang="en-US" altLang="ja-JP" sz="1400" b="0" i="1" smtClean="0">
                        <a:latin typeface="Cambria Math" panose="02040503050406030204" pitchFamily="18" charset="0"/>
                      </a:rPr>
                      <m:t>𝑑𝑎</m:t>
                    </m:r>
                    <m:r>
                      <a:rPr lang="ja-JP" altLang="en-US" sz="1400" i="1">
                        <a:latin typeface="Cambria Math" panose="02040503050406030204" pitchFamily="18" charset="0"/>
                      </a:rPr>
                      <m:t>　</m:t>
                    </m:r>
                    <m:r>
                      <a:rPr lang="en-US" altLang="ja-JP" sz="1400" b="0" i="1" smtClean="0">
                        <a:latin typeface="Cambria Math" panose="02040503050406030204" pitchFamily="18" charset="0"/>
                      </a:rPr>
                      <m:t>,</m:t>
                    </m:r>
                    <m:r>
                      <a:rPr lang="ja-JP" altLang="en-US" sz="1400" i="1">
                        <a:latin typeface="Cambria Math" panose="02040503050406030204" pitchFamily="18" charset="0"/>
                      </a:rPr>
                      <m:t>　</m:t>
                    </m:r>
                    <m:r>
                      <a:rPr lang="en-US" altLang="ja-JP" sz="1400" b="0" i="1" smtClean="0">
                        <a:latin typeface="Cambria Math" panose="02040503050406030204" pitchFamily="18" charset="0"/>
                      </a:rPr>
                      <m:t>𝑑</m:t>
                    </m:r>
                    <m:acc>
                      <m:accPr>
                        <m:chr m:val="̂"/>
                        <m:ctrlPr>
                          <a:rPr lang="en-US" altLang="ja-JP" sz="1400" b="0" i="1" smtClean="0">
                            <a:latin typeface="Cambria Math" panose="02040503050406030204" pitchFamily="18" charset="0"/>
                          </a:rPr>
                        </m:ctrlPr>
                      </m:accPr>
                      <m:e>
                        <m:r>
                          <a:rPr lang="en-US" altLang="ja-JP" sz="1400" b="0" i="1" smtClean="0">
                            <a:latin typeface="Cambria Math" panose="02040503050406030204" pitchFamily="18" charset="0"/>
                          </a:rPr>
                          <m:t>𝑄</m:t>
                        </m:r>
                      </m:e>
                    </m:acc>
                    <m:r>
                      <a:rPr lang="en-US" altLang="ja-JP" sz="1400" b="0" i="1" smtClean="0">
                        <a:latin typeface="Cambria Math" panose="02040503050406030204" pitchFamily="18" charset="0"/>
                      </a:rPr>
                      <m:t>=</m:t>
                    </m:r>
                    <m:f>
                      <m:fPr>
                        <m:ctrlPr>
                          <a:rPr lang="en-US" altLang="ja-JP" sz="1400" b="0" i="1" smtClean="0">
                            <a:latin typeface="Cambria Math" panose="02040503050406030204" pitchFamily="18" charset="0"/>
                          </a:rPr>
                        </m:ctrlPr>
                      </m:fPr>
                      <m:num>
                        <m:r>
                          <a:rPr lang="ja-JP" altLang="en-US" sz="1400" b="0" i="1" smtClean="0">
                            <a:latin typeface="Cambria Math" panose="02040503050406030204" pitchFamily="18" charset="0"/>
                          </a:rPr>
                          <m:t>𝜕</m:t>
                        </m:r>
                        <m:r>
                          <a:rPr lang="en-US" altLang="ja-JP" sz="1400" b="0" i="1" smtClean="0">
                            <a:latin typeface="Cambria Math" panose="02040503050406030204" pitchFamily="18" charset="0"/>
                          </a:rPr>
                          <m:t>𝑈</m:t>
                        </m:r>
                      </m:num>
                      <m:den>
                        <m:r>
                          <a:rPr lang="en-US" altLang="ja-JP" sz="1400" i="1">
                            <a:latin typeface="Cambria Math" panose="02040503050406030204" pitchFamily="18" charset="0"/>
                            <a:ea typeface="Cambria Math" panose="02040503050406030204" pitchFamily="18" charset="0"/>
                          </a:rPr>
                          <m:t>𝜕</m:t>
                        </m:r>
                        <m:acc>
                          <m:accPr>
                            <m:chr m:val="̂"/>
                            <m:ctrlPr>
                              <a:rPr lang="en-US" altLang="ja-JP" sz="1400" b="0" i="1" smtClean="0">
                                <a:latin typeface="Cambria Math" panose="02040503050406030204" pitchFamily="18" charset="0"/>
                                <a:ea typeface="Cambria Math" panose="02040503050406030204" pitchFamily="18" charset="0"/>
                              </a:rPr>
                            </m:ctrlPr>
                          </m:accPr>
                          <m:e>
                            <m:r>
                              <a:rPr lang="en-US" altLang="ja-JP" sz="1400" b="0" i="1" smtClean="0">
                                <a:latin typeface="Cambria Math" panose="02040503050406030204" pitchFamily="18" charset="0"/>
                                <a:ea typeface="Cambria Math" panose="02040503050406030204" pitchFamily="18" charset="0"/>
                              </a:rPr>
                              <m:t>𝑥</m:t>
                            </m:r>
                          </m:e>
                        </m:acc>
                      </m:den>
                    </m:f>
                    <m:r>
                      <a:rPr lang="ja-JP" altLang="en-US" sz="1400" i="1">
                        <a:latin typeface="Cambria Math" panose="02040503050406030204" pitchFamily="18" charset="0"/>
                      </a:rPr>
                      <m:t>○</m:t>
                    </m:r>
                    <m:r>
                      <a:rPr lang="en-US" altLang="ja-JP" sz="1400" b="0" i="1" smtClean="0">
                        <a:latin typeface="Cambria Math" panose="02040503050406030204" pitchFamily="18" charset="0"/>
                      </a:rPr>
                      <m:t>𝑑</m:t>
                    </m:r>
                    <m:acc>
                      <m:accPr>
                        <m:chr m:val="̂"/>
                        <m:ctrlPr>
                          <a:rPr lang="en-US" altLang="ja-JP" sz="1400" b="0" i="1" smtClean="0">
                            <a:latin typeface="Cambria Math" panose="02040503050406030204" pitchFamily="18" charset="0"/>
                          </a:rPr>
                        </m:ctrlPr>
                      </m:accPr>
                      <m:e>
                        <m:r>
                          <a:rPr lang="en-US" altLang="ja-JP" sz="1400" b="0" i="1" smtClean="0">
                            <a:latin typeface="Cambria Math" panose="02040503050406030204" pitchFamily="18" charset="0"/>
                          </a:rPr>
                          <m:t>𝑥</m:t>
                        </m:r>
                      </m:e>
                    </m:acc>
                    <m:r>
                      <a:rPr lang="en-US" altLang="ja-JP" sz="1400" b="0" i="1" smtClean="0">
                        <a:latin typeface="Cambria Math" panose="02040503050406030204" pitchFamily="18" charset="0"/>
                      </a:rPr>
                      <m:t>=</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m:t>
                        </m:r>
                        <m:r>
                          <a:rPr lang="ja-JP" altLang="en-US" sz="1400" b="0" i="1" smtClean="0">
                            <a:latin typeface="Cambria Math" panose="02040503050406030204" pitchFamily="18" charset="0"/>
                          </a:rPr>
                          <m:t>𝛾</m:t>
                        </m:r>
                        <m:acc>
                          <m:accPr>
                            <m:chr m:val="̂"/>
                            <m:ctrlPr>
                              <a:rPr lang="ja-JP" altLang="en-US" sz="1400" b="0" i="1" smtClean="0">
                                <a:latin typeface="Cambria Math" panose="02040503050406030204" pitchFamily="18" charset="0"/>
                              </a:rPr>
                            </m:ctrlPr>
                          </m:accPr>
                          <m:e>
                            <m:r>
                              <a:rPr lang="en-US" altLang="ja-JP" sz="1400" b="0" i="1" smtClean="0">
                                <a:latin typeface="Cambria Math" panose="02040503050406030204" pitchFamily="18" charset="0"/>
                              </a:rPr>
                              <m:t>𝑣</m:t>
                            </m:r>
                          </m:e>
                        </m:acc>
                        <m:r>
                          <a:rPr lang="en-US" altLang="ja-JP" sz="1400" b="0" i="1" smtClean="0">
                            <a:latin typeface="Cambria Math" panose="02040503050406030204" pitchFamily="18" charset="0"/>
                          </a:rPr>
                          <m:t>+</m:t>
                        </m:r>
                        <m:sSub>
                          <m:sSubPr>
                            <m:ctrlPr>
                              <a:rPr lang="en-US" altLang="ja-JP" sz="1400" i="1">
                                <a:latin typeface="Cambria Math" panose="02040503050406030204" pitchFamily="18" charset="0"/>
                              </a:rPr>
                            </m:ctrlPr>
                          </m:sSubPr>
                          <m:e>
                            <m:acc>
                              <m:accPr>
                                <m:chr m:val="̂"/>
                                <m:ctrlPr>
                                  <a:rPr lang="en-US" altLang="ja-JP" sz="1400" i="1">
                                    <a:latin typeface="Cambria Math" panose="02040503050406030204" pitchFamily="18" charset="0"/>
                                  </a:rPr>
                                </m:ctrlPr>
                              </m:accPr>
                              <m:e>
                                <m:r>
                                  <m:rPr>
                                    <m:sty m:val="p"/>
                                  </m:rPr>
                                  <a:rPr lang="en-US" altLang="ja-JP" sz="1400" i="1">
                                    <a:latin typeface="Cambria Math" panose="02040503050406030204" pitchFamily="18" charset="0"/>
                                  </a:rPr>
                                  <m:t>ξ</m:t>
                                </m:r>
                              </m:e>
                            </m:acc>
                          </m:e>
                          <m:sub>
                            <m:r>
                              <a:rPr lang="en-US" altLang="ja-JP" sz="1400" i="1">
                                <a:latin typeface="Cambria Math" panose="02040503050406030204" pitchFamily="18" charset="0"/>
                              </a:rPr>
                              <m:t>𝑇</m:t>
                            </m:r>
                          </m:sub>
                        </m:sSub>
                      </m:e>
                    </m:d>
                    <m:r>
                      <a:rPr lang="ja-JP" altLang="en-US" sz="1400" i="1">
                        <a:latin typeface="Cambria Math" panose="02040503050406030204" pitchFamily="18" charset="0"/>
                      </a:rPr>
                      <m:t>○</m:t>
                    </m:r>
                    <m:r>
                      <a:rPr lang="en-US" altLang="ja-JP" sz="1400" i="1">
                        <a:latin typeface="Cambria Math" panose="02040503050406030204" pitchFamily="18" charset="0"/>
                      </a:rPr>
                      <m:t>𝑑</m:t>
                    </m:r>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𝑥</m:t>
                        </m:r>
                      </m:e>
                    </m:acc>
                    <m:r>
                      <a:rPr lang="ja-JP" altLang="en-US" sz="1400" i="1">
                        <a:latin typeface="Cambria Math" panose="02040503050406030204" pitchFamily="18" charset="0"/>
                      </a:rPr>
                      <m:t>　</m:t>
                    </m:r>
                  </m:oMath>
                </a14:m>
                <a:r>
                  <a:rPr lang="ja-JP" altLang="en-US" sz="1600" dirty="0"/>
                  <a:t> </a:t>
                </a:r>
                <a14:m>
                  <m:oMath xmlns:m="http://schemas.openxmlformats.org/officeDocument/2006/math">
                    <m:r>
                      <a:rPr lang="ja-JP" altLang="en-US" sz="1100" i="1">
                        <a:latin typeface="Cambria Math" panose="02040503050406030204" pitchFamily="18" charset="0"/>
                      </a:rPr>
                      <m:t>○</m:t>
                    </m:r>
                  </m:oMath>
                </a14:m>
                <a:r>
                  <a:rPr lang="en-US" altLang="ja-JP" sz="1100" dirty="0" smtClean="0"/>
                  <a:t>:</a:t>
                </a:r>
                <a:r>
                  <a:rPr lang="en-US" altLang="ja-JP" sz="1100" dirty="0" err="1" smtClean="0"/>
                  <a:t>Stratonovich</a:t>
                </a:r>
                <a:r>
                  <a:rPr lang="ja-JP" altLang="en-US" sz="1100" dirty="0" smtClean="0"/>
                  <a:t>積分</a:t>
                </a:r>
                <a:r>
                  <a:rPr lang="en-US" altLang="ja-JP" sz="1100" dirty="0" smtClean="0"/>
                  <a:t> </a:t>
                </a:r>
              </a:p>
              <a:p>
                <a:endParaRPr lang="en-US" altLang="ja-JP" sz="1600" dirty="0" smtClean="0"/>
              </a:p>
              <a:p>
                <a:endParaRPr lang="en-US" altLang="ja-JP" sz="1600" dirty="0" smtClean="0"/>
              </a:p>
              <a:p>
                <a:endParaRPr kumimoji="1" lang="en-US" altLang="ja-JP" sz="16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4" y="1306287"/>
                <a:ext cx="9024016" cy="5460274"/>
              </a:xfrm>
              <a:blipFill rotWithShape="0">
                <a:blip r:embed="rId3"/>
                <a:stretch>
                  <a:fillRect l="-135" t="-1116"/>
                </a:stretch>
              </a:blipFill>
            </p:spPr>
            <p:txBody>
              <a:bodyPr/>
              <a:lstStyle/>
              <a:p>
                <a:r>
                  <a:rPr lang="ja-JP" altLang="en-US">
                    <a:noFill/>
                  </a:rPr>
                  <a:t> </a:t>
                </a:r>
              </a:p>
            </p:txBody>
          </p:sp>
        </mc:Fallback>
      </mc:AlternateContent>
      <p:sp>
        <p:nvSpPr>
          <p:cNvPr id="9" name="円/楕円 8"/>
          <p:cNvSpPr/>
          <p:nvPr/>
        </p:nvSpPr>
        <p:spPr>
          <a:xfrm>
            <a:off x="1123406" y="4720046"/>
            <a:ext cx="1140823" cy="60089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2486298" y="4720046"/>
            <a:ext cx="2815406" cy="60089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V="1">
            <a:off x="1706879" y="5320939"/>
            <a:ext cx="0" cy="33092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677334" y="5616677"/>
                <a:ext cx="2215222" cy="523220"/>
              </a:xfrm>
              <a:prstGeom prst="rect">
                <a:avLst/>
              </a:prstGeom>
              <a:noFill/>
            </p:spPr>
            <p:txBody>
              <a:bodyPr wrap="none" rtlCol="0">
                <a:spAutoFit/>
              </a:bodyPr>
              <a:lstStyle/>
              <a:p>
                <a:r>
                  <a:rPr kumimoji="1" lang="ja-JP" altLang="en-US" sz="1400" dirty="0" smtClean="0"/>
                  <a:t>仕事＝マクロな自由度</a:t>
                </a:r>
                <a:r>
                  <a:rPr kumimoji="1" lang="en-US" altLang="ja-JP" sz="1400" dirty="0" smtClean="0"/>
                  <a:t>(</a:t>
                </a:r>
                <a14:m>
                  <m:oMath xmlns:m="http://schemas.openxmlformats.org/officeDocument/2006/math">
                    <m:r>
                      <a:rPr kumimoji="1" lang="en-US" altLang="ja-JP" sz="1400" b="0" i="1" smtClean="0">
                        <a:latin typeface="Cambria Math" panose="02040503050406030204" pitchFamily="18" charset="0"/>
                      </a:rPr>
                      <m:t>𝑎</m:t>
                    </m:r>
                  </m:oMath>
                </a14:m>
                <a:r>
                  <a:rPr kumimoji="1" lang="en-US" altLang="ja-JP" sz="1400" dirty="0" smtClean="0"/>
                  <a:t>)</a:t>
                </a:r>
              </a:p>
              <a:p>
                <a:r>
                  <a:rPr kumimoji="1" lang="ja-JP" altLang="en-US" sz="1400" dirty="0" smtClean="0"/>
                  <a:t>を通したエネルギー流</a:t>
                </a:r>
                <a:endParaRPr kumimoji="1" lang="ja-JP" altLang="en-US" sz="14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77334" y="5616677"/>
                <a:ext cx="2215222" cy="523220"/>
              </a:xfrm>
              <a:prstGeom prst="rect">
                <a:avLst/>
              </a:prstGeom>
              <a:blipFill rotWithShape="0">
                <a:blip r:embed="rId4"/>
                <a:stretch>
                  <a:fillRect l="-824" t="-4651" b="-12791"/>
                </a:stretch>
              </a:blipFill>
            </p:spPr>
            <p:txBody>
              <a:bodyPr/>
              <a:lstStyle/>
              <a:p>
                <a:r>
                  <a:rPr lang="ja-JP" altLang="en-US">
                    <a:noFill/>
                  </a:rPr>
                  <a:t> </a:t>
                </a:r>
              </a:p>
            </p:txBody>
          </p:sp>
        </mc:Fallback>
      </mc:AlternateContent>
      <p:sp>
        <p:nvSpPr>
          <p:cNvPr id="16" name="テキスト ボックス 15"/>
          <p:cNvSpPr txBox="1"/>
          <p:nvPr/>
        </p:nvSpPr>
        <p:spPr>
          <a:xfrm>
            <a:off x="3268134" y="5616677"/>
            <a:ext cx="2291012" cy="523220"/>
          </a:xfrm>
          <a:prstGeom prst="rect">
            <a:avLst/>
          </a:prstGeom>
          <a:noFill/>
        </p:spPr>
        <p:txBody>
          <a:bodyPr wrap="none" rtlCol="0">
            <a:spAutoFit/>
          </a:bodyPr>
          <a:lstStyle/>
          <a:p>
            <a:r>
              <a:rPr kumimoji="1" lang="ja-JP" altLang="en-US" sz="1400" dirty="0" smtClean="0"/>
              <a:t>熱＝ミクロな自由度</a:t>
            </a:r>
            <a:r>
              <a:rPr kumimoji="1" lang="en-US" altLang="ja-JP" sz="1400" dirty="0" smtClean="0"/>
              <a:t>(</a:t>
            </a:r>
            <a:r>
              <a:rPr kumimoji="1" lang="ja-JP" altLang="en-US" sz="1400" dirty="0" smtClean="0"/>
              <a:t>熱浴</a:t>
            </a:r>
            <a:r>
              <a:rPr kumimoji="1" lang="en-US" altLang="ja-JP" sz="1400" dirty="0" smtClean="0"/>
              <a:t>)</a:t>
            </a:r>
          </a:p>
          <a:p>
            <a:r>
              <a:rPr kumimoji="1" lang="ja-JP" altLang="en-US" sz="1400" dirty="0" smtClean="0"/>
              <a:t>を通したエネルギー流</a:t>
            </a:r>
            <a:endParaRPr kumimoji="1" lang="ja-JP" altLang="en-US" sz="1400" dirty="0"/>
          </a:p>
        </p:txBody>
      </p:sp>
      <p:cxnSp>
        <p:nvCxnSpPr>
          <p:cNvPr id="17" name="直線矢印コネクタ 16"/>
          <p:cNvCxnSpPr/>
          <p:nvPr/>
        </p:nvCxnSpPr>
        <p:spPr>
          <a:xfrm flipH="1" flipV="1">
            <a:off x="3931920" y="5320938"/>
            <a:ext cx="291737" cy="33092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8623484" y="6304896"/>
            <a:ext cx="3262432" cy="461665"/>
          </a:xfrm>
          <a:prstGeom prst="rect">
            <a:avLst/>
          </a:prstGeom>
          <a:noFill/>
        </p:spPr>
        <p:txBody>
          <a:bodyPr wrap="none" rtlCol="0">
            <a:spAutoFit/>
          </a:bodyPr>
          <a:lstStyle/>
          <a:p>
            <a:r>
              <a:rPr kumimoji="1" lang="ja-JP" altLang="en-US" sz="1200" dirty="0" smtClean="0"/>
              <a:t>関本謙「ゆらぎのエネルギー論」</a:t>
            </a:r>
            <a:endParaRPr kumimoji="1" lang="en-US" altLang="ja-JP" sz="1200" dirty="0" smtClean="0"/>
          </a:p>
          <a:p>
            <a:r>
              <a:rPr kumimoji="1" lang="ja-JP" altLang="en-US" sz="1200" dirty="0" smtClean="0"/>
              <a:t>金澤輝代士「揺らぐ系の熱力学の基礎」より</a:t>
            </a:r>
            <a:endParaRPr kumimoji="1" lang="en-US" altLang="ja-JP" sz="1200" dirty="0" smtClean="0"/>
          </a:p>
        </p:txBody>
      </p:sp>
    </p:spTree>
    <p:extLst>
      <p:ext uri="{BB962C8B-B14F-4D97-AF65-F5344CB8AC3E}">
        <p14:creationId xmlns:p14="http://schemas.microsoft.com/office/powerpoint/2010/main" val="25325724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466666" cy="696686"/>
          </a:xfrm>
        </p:spPr>
        <p:txBody>
          <a:bodyPr>
            <a:normAutofit/>
          </a:bodyPr>
          <a:lstStyle/>
          <a:p>
            <a:r>
              <a:rPr kumimoji="1" lang="ja-JP" altLang="en-US" dirty="0" smtClean="0">
                <a:solidFill>
                  <a:srgbClr val="002060"/>
                </a:solidFill>
              </a:rPr>
              <a:t>揺らぎの定理</a:t>
            </a:r>
            <a:endParaRPr kumimoji="1" lang="ja-JP" altLang="en-US" dirty="0">
              <a:solidFill>
                <a:srgbClr val="002060"/>
              </a:solidFill>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77334" y="1306286"/>
                <a:ext cx="9006597" cy="5551713"/>
              </a:xfrm>
            </p:spPr>
            <p:txBody>
              <a:bodyPr>
                <a:normAutofit/>
              </a:bodyPr>
              <a:lstStyle/>
              <a:p>
                <a:r>
                  <a:rPr lang="ja-JP" altLang="en-US" sz="1600" dirty="0" smtClean="0"/>
                  <a:t>詳細</a:t>
                </a:r>
                <a:r>
                  <a:rPr lang="ja-JP" altLang="en-US" sz="1600" dirty="0"/>
                  <a:t>揺らぎの定理</a:t>
                </a:r>
                <a:r>
                  <a:rPr lang="en-US" altLang="ja-JP" sz="1600" dirty="0"/>
                  <a:t>(</a:t>
                </a:r>
                <a:r>
                  <a:rPr lang="ja-JP" altLang="en-US" sz="1600" dirty="0"/>
                  <a:t>詳細釣り合い</a:t>
                </a:r>
                <a:r>
                  <a:rPr lang="en-US" altLang="ja-JP" sz="1600" dirty="0" smtClean="0"/>
                  <a:t>)</a:t>
                </a:r>
              </a:p>
              <a:p>
                <a:pPr marL="457200" lvl="1" indent="0">
                  <a:buNone/>
                </a:pP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𝑡</m:t>
                        </m:r>
                      </m:sub>
                    </m:sSub>
                  </m:oMath>
                </a14:m>
                <a:r>
                  <a:rPr lang="en-US" altLang="ja-JP" sz="1200" dirty="0" smtClean="0"/>
                  <a:t>:</a:t>
                </a:r>
                <a:r>
                  <a:rPr lang="ja-JP" altLang="en-US" sz="1200" dirty="0" smtClean="0"/>
                  <a:t>微小系のダイナミクスが</a:t>
                </a:r>
                <a:r>
                  <a:rPr lang="en-US" altLang="ja-JP" sz="1200" dirty="0" smtClean="0"/>
                  <a:t>(</a:t>
                </a:r>
                <a:r>
                  <a:rPr lang="ja-JP" altLang="en-US" sz="1200" dirty="0" smtClean="0"/>
                  <a:t>複数の</a:t>
                </a:r>
                <a:r>
                  <a:rPr lang="en-US" altLang="ja-JP" sz="1200" dirty="0" smtClean="0"/>
                  <a:t>)</a:t>
                </a:r>
                <a:r>
                  <a:rPr lang="ja-JP" altLang="en-US" sz="1200" dirty="0" smtClean="0"/>
                  <a:t>熱浴に弱く接触しているとき</a:t>
                </a:r>
                <a:r>
                  <a:rPr lang="ja-JP" altLang="en-US" sz="1400" dirty="0" smtClean="0"/>
                  <a:t>　　</a:t>
                </a:r>
                <a:endParaRPr lang="en-US" altLang="ja-JP" sz="1400" dirty="0"/>
              </a:p>
              <a:p>
                <a:pPr marL="0" indent="0">
                  <a:buNone/>
                </a:pPr>
                <a:r>
                  <a:rPr lang="en-US" altLang="ja-JP" sz="1600" dirty="0"/>
                  <a:t>	</a:t>
                </a:r>
                <a14:m>
                  <m:oMath xmlns:m="http://schemas.openxmlformats.org/officeDocument/2006/math">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𝑡</m:t>
                            </m:r>
                            <m:r>
                              <a:rPr lang="en-US" altLang="ja-JP" sz="1600" i="1">
                                <a:latin typeface="Cambria Math" panose="02040503050406030204" pitchFamily="18" charset="0"/>
                              </a:rPr>
                              <m:t>′</m:t>
                            </m:r>
                          </m:sub>
                        </m:sSub>
                      </m:e>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𝑡</m:t>
                            </m:r>
                          </m:sub>
                        </m:sSub>
                      </m:e>
                    </m:d>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𝑝</m:t>
                        </m:r>
                      </m:e>
                      <m:sub>
                        <m:r>
                          <a:rPr lang="en-US" altLang="ja-JP" sz="1600" i="1">
                            <a:latin typeface="Cambria Math" panose="02040503050406030204" pitchFamily="18" charset="0"/>
                          </a:rPr>
                          <m:t>𝑒𝑞</m:t>
                        </m:r>
                      </m:sub>
                    </m:sSub>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𝑧</m:t>
                            </m:r>
                          </m:e>
                          <m:sub>
                            <m:r>
                              <a:rPr lang="en-US" altLang="ja-JP" sz="1600" i="1">
                                <a:latin typeface="Cambria Math" panose="02040503050406030204" pitchFamily="18" charset="0"/>
                              </a:rPr>
                              <m:t>𝑡</m:t>
                            </m:r>
                          </m:sub>
                        </m:sSub>
                      </m:e>
                    </m:d>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𝑝</m:t>
                        </m:r>
                      </m:e>
                      <m:sub>
                        <m:r>
                          <a:rPr lang="en-US" altLang="ja-JP" sz="1600" i="1">
                            <a:latin typeface="Cambria Math" panose="02040503050406030204" pitchFamily="18" charset="0"/>
                          </a:rPr>
                          <m:t>𝐵</m:t>
                        </m:r>
                      </m:sub>
                    </m:sSub>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𝑡</m:t>
                            </m:r>
                          </m:sub>
                        </m:sSub>
                      </m:e>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𝑡</m:t>
                            </m:r>
                            <m:r>
                              <a:rPr lang="en-US" altLang="ja-JP" sz="1600" i="1">
                                <a:latin typeface="Cambria Math" panose="02040503050406030204" pitchFamily="18" charset="0"/>
                              </a:rPr>
                              <m:t>′</m:t>
                            </m:r>
                          </m:sub>
                        </m:sSub>
                      </m:e>
                    </m:d>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𝑝</m:t>
                        </m:r>
                      </m:e>
                      <m:sub>
                        <m:r>
                          <a:rPr lang="en-US" altLang="ja-JP" sz="1600" i="1">
                            <a:latin typeface="Cambria Math" panose="02040503050406030204" pitchFamily="18" charset="0"/>
                          </a:rPr>
                          <m:t>𝑒𝑞</m:t>
                        </m:r>
                      </m:sub>
                    </m:sSub>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𝑧</m:t>
                            </m:r>
                          </m:e>
                          <m:sub>
                            <m:r>
                              <a:rPr lang="en-US" altLang="ja-JP" sz="1600" i="1">
                                <a:latin typeface="Cambria Math" panose="02040503050406030204" pitchFamily="18" charset="0"/>
                              </a:rPr>
                              <m:t>𝑡</m:t>
                            </m:r>
                            <m:r>
                              <a:rPr lang="en-US" altLang="ja-JP" sz="1600" i="1">
                                <a:latin typeface="Cambria Math" panose="02040503050406030204" pitchFamily="18" charset="0"/>
                              </a:rPr>
                              <m:t>′</m:t>
                            </m:r>
                          </m:sub>
                        </m:sSub>
                      </m:e>
                    </m:d>
                    <m:r>
                      <a:rPr lang="ja-JP" altLang="en-US" sz="1600" i="1">
                        <a:latin typeface="Cambria Math" panose="02040503050406030204" pitchFamily="18" charset="0"/>
                      </a:rPr>
                      <m:t>　</m:t>
                    </m:r>
                  </m:oMath>
                </a14:m>
                <a:endParaRPr lang="en-US" altLang="ja-JP" sz="1600" i="1" dirty="0">
                  <a:latin typeface="Cambria Math" panose="02040503050406030204" pitchFamily="18" charset="0"/>
                </a:endParaRPr>
              </a:p>
              <a:p>
                <a:pPr marL="0" indent="0">
                  <a:buNone/>
                </a:pPr>
                <a:r>
                  <a:rPr lang="en-US" altLang="ja-JP" sz="1600" dirty="0"/>
                  <a:t>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𝑝</m:t>
                        </m:r>
                      </m:e>
                      <m:sub>
                        <m:r>
                          <a:rPr lang="en-US" altLang="ja-JP" sz="1200" i="1">
                            <a:latin typeface="Cambria Math" panose="02040503050406030204" pitchFamily="18" charset="0"/>
                          </a:rPr>
                          <m:t>𝐵</m:t>
                        </m:r>
                      </m:sub>
                    </m:sSub>
                    <m:r>
                      <a:rPr lang="en-US" altLang="ja-JP" sz="1200">
                        <a:latin typeface="Cambria Math" panose="02040503050406030204" pitchFamily="18" charset="0"/>
                      </a:rPr>
                      <m:t>:</m:t>
                    </m:r>
                    <m:r>
                      <m:rPr>
                        <m:sty m:val="p"/>
                      </m:rPr>
                      <a:rPr lang="en-US" altLang="ja-JP" sz="1200">
                        <a:latin typeface="Cambria Math" panose="02040503050406030204" pitchFamily="18" charset="0"/>
                      </a:rPr>
                      <m:t>Backward</m:t>
                    </m:r>
                    <m:r>
                      <a:rPr lang="en-US" altLang="ja-JP" sz="1200">
                        <a:latin typeface="Cambria Math" panose="02040503050406030204" pitchFamily="18" charset="0"/>
                      </a:rPr>
                      <m:t> </m:t>
                    </m:r>
                    <m:r>
                      <m:rPr>
                        <m:sty m:val="p"/>
                      </m:rPr>
                      <a:rPr lang="en-US" altLang="ja-JP" sz="1200">
                        <a:latin typeface="Cambria Math" panose="02040503050406030204" pitchFamily="18" charset="0"/>
                      </a:rPr>
                      <m:t>process</m:t>
                    </m:r>
                    <m:r>
                      <a:rPr lang="ja-JP" altLang="en-US" sz="1200" i="1">
                        <a:latin typeface="Cambria Math" panose="02040503050406030204" pitchFamily="18" charset="0"/>
                      </a:rPr>
                      <m:t>に</m:t>
                    </m:r>
                    <m:r>
                      <a:rPr lang="ja-JP" altLang="en-US" sz="1200" i="1" dirty="0">
                        <a:latin typeface="Cambria Math" panose="02040503050406030204" pitchFamily="18" charset="0"/>
                      </a:rPr>
                      <m:t>ついての</m:t>
                    </m:r>
                  </m:oMath>
                </a14:m>
                <a:r>
                  <a:rPr lang="ja-JP" altLang="en-US" sz="1200" dirty="0"/>
                  <a:t>遷移確率</a:t>
                </a:r>
                <a:r>
                  <a:rPr lang="en-US" altLang="ja-JP" sz="1200" dirty="0"/>
                  <a:t>,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𝑝</m:t>
                        </m:r>
                      </m:e>
                      <m:sub>
                        <m:r>
                          <a:rPr lang="en-US" altLang="ja-JP" sz="1200" i="1">
                            <a:latin typeface="Cambria Math" panose="02040503050406030204" pitchFamily="18" charset="0"/>
                          </a:rPr>
                          <m:t>𝑒𝑞</m:t>
                        </m:r>
                      </m:sub>
                    </m:sSub>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𝑧</m:t>
                            </m:r>
                          </m:e>
                          <m:sub>
                            <m:r>
                              <a:rPr lang="en-US" altLang="ja-JP" sz="1200" i="1">
                                <a:latin typeface="Cambria Math" panose="02040503050406030204" pitchFamily="18" charset="0"/>
                              </a:rPr>
                              <m:t>𝑡</m:t>
                            </m:r>
                          </m:sub>
                        </m:sSub>
                      </m:e>
                    </m:d>
                    <m:r>
                      <a:rPr lang="en-US" altLang="ja-JP" sz="1200" i="1">
                        <a:latin typeface="Cambria Math" panose="02040503050406030204" pitchFamily="18" charset="0"/>
                      </a:rPr>
                      <m:t>:</m:t>
                    </m:r>
                    <m:r>
                      <a:rPr lang="ja-JP" altLang="en-US" sz="1200" i="1">
                        <a:latin typeface="Cambria Math" panose="02040503050406030204" pitchFamily="18" charset="0"/>
                      </a:rPr>
                      <m:t>熱浴</m:t>
                    </m:r>
                    <m:r>
                      <a:rPr lang="ja-JP" altLang="en-US" sz="1200" i="1" dirty="0">
                        <a:latin typeface="Cambria Math" panose="02040503050406030204" pitchFamily="18" charset="0"/>
                      </a:rPr>
                      <m:t>の</m:t>
                    </m:r>
                  </m:oMath>
                </a14:m>
                <a:r>
                  <a:rPr lang="ja-JP" altLang="en-US" sz="1200" dirty="0"/>
                  <a:t>平衡分布←カノニカル分布だと仮定</a:t>
                </a:r>
                <a:endParaRPr lang="en-US" altLang="ja-JP" sz="1200" dirty="0"/>
              </a:p>
              <a:p>
                <a:pPr marL="0" indent="0">
                  <a:buNone/>
                </a:pPr>
                <a:r>
                  <a:rPr lang="en-US" altLang="ja-JP" sz="1600" dirty="0"/>
                  <a:t>	</a:t>
                </a:r>
                <a:r>
                  <a:rPr lang="ja-JP" altLang="en-US" sz="1600" dirty="0"/>
                  <a:t>→</a:t>
                </a:r>
                <a:r>
                  <a:rPr lang="en-US" altLang="ja-JP" sz="1600" dirty="0"/>
                  <a:t>	</a:t>
                </a:r>
                <a14:m>
                  <m:oMath xmlns:m="http://schemas.openxmlformats.org/officeDocument/2006/math">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𝑡</m:t>
                                </m:r>
                                <m:r>
                                  <a:rPr lang="en-US" altLang="ja-JP" sz="1600" i="1">
                                    <a:latin typeface="Cambria Math" panose="02040503050406030204" pitchFamily="18" charset="0"/>
                                  </a:rPr>
                                  <m:t>′</m:t>
                                </m:r>
                              </m:sub>
                            </m:sSub>
                          </m:e>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𝑡</m:t>
                                </m:r>
                              </m:sub>
                            </m:sSub>
                          </m:e>
                        </m:d>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𝑝</m:t>
                            </m:r>
                          </m:e>
                          <m:sub>
                            <m:r>
                              <a:rPr lang="en-US" altLang="ja-JP" sz="1600" i="1">
                                <a:latin typeface="Cambria Math" panose="02040503050406030204" pitchFamily="18" charset="0"/>
                              </a:rPr>
                              <m:t>𝐵</m:t>
                            </m:r>
                          </m:sub>
                        </m:sSub>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𝑡</m:t>
                                </m:r>
                              </m:sub>
                            </m:sSub>
                          </m:e>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𝑡</m:t>
                                </m:r>
                                <m:r>
                                  <a:rPr lang="en-US" altLang="ja-JP" sz="1600" i="1">
                                    <a:latin typeface="Cambria Math" panose="02040503050406030204" pitchFamily="18" charset="0"/>
                                  </a:rPr>
                                  <m:t>′</m:t>
                                </m:r>
                              </m:sub>
                            </m:sSub>
                          </m:e>
                        </m:d>
                      </m:den>
                    </m:f>
                    <m:r>
                      <a:rPr lang="en-US" altLang="ja-JP" sz="1600" i="1">
                        <a:latin typeface="Cambria Math" panose="02040503050406030204" pitchFamily="18" charset="0"/>
                      </a:rPr>
                      <m:t>=</m:t>
                    </m:r>
                    <m:r>
                      <a:rPr lang="en-US" altLang="ja-JP" sz="1600" i="1">
                        <a:latin typeface="Cambria Math" panose="02040503050406030204" pitchFamily="18" charset="0"/>
                      </a:rPr>
                      <m:t>𝑒𝑥𝑝</m:t>
                    </m:r>
                    <m:d>
                      <m:dPr>
                        <m:ctrlPr>
                          <a:rPr lang="en-US" altLang="ja-JP" sz="1600" i="1">
                            <a:latin typeface="Cambria Math" panose="02040503050406030204" pitchFamily="18" charset="0"/>
                          </a:rPr>
                        </m:ctrlPr>
                      </m:dPr>
                      <m:e>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𝑠</m:t>
                            </m:r>
                          </m:e>
                          <m:sub>
                            <m:r>
                              <a:rPr lang="en-US" altLang="ja-JP" sz="1600" i="1">
                                <a:latin typeface="Cambria Math" panose="02040503050406030204" pitchFamily="18" charset="0"/>
                                <a:ea typeface="Cambria Math" panose="02040503050406030204" pitchFamily="18" charset="0"/>
                              </a:rPr>
                              <m:t>𝑏𝑎𝑡h</m:t>
                            </m:r>
                          </m:sub>
                        </m:sSub>
                      </m:e>
                    </m:d>
                  </m:oMath>
                </a14:m>
                <a:endParaRPr lang="en-US" altLang="ja-JP" sz="1600" i="1" dirty="0">
                  <a:latin typeface="Cambria Math" panose="02040503050406030204" pitchFamily="18" charset="0"/>
                  <a:ea typeface="Cambria Math" panose="02040503050406030204" pitchFamily="18" charset="0"/>
                </a:endParaRPr>
              </a:p>
              <a:p>
                <a:pPr marL="0" indent="0">
                  <a:buNone/>
                </a:pPr>
                <a:r>
                  <a:rPr lang="en-US" altLang="ja-JP" sz="1600" dirty="0">
                    <a:ea typeface="Cambria Math" panose="02040503050406030204" pitchFamily="18" charset="0"/>
                  </a:rPr>
                  <a:t>	</a:t>
                </a:r>
                <a:r>
                  <a:rPr lang="ja-JP" altLang="en-US" sz="1600" dirty="0">
                    <a:ea typeface="Cambria Math" panose="02040503050406030204" pitchFamily="18" charset="0"/>
                  </a:rPr>
                  <a:t>　</a:t>
                </a:r>
                <a:r>
                  <a:rPr lang="en-US" altLang="ja-JP" sz="1600" dirty="0">
                    <a:ea typeface="Cambria Math" panose="02040503050406030204" pitchFamily="18" charset="0"/>
                  </a:rPr>
                  <a:t>	</a:t>
                </a:r>
                <a14:m>
                  <m:oMath xmlns:m="http://schemas.openxmlformats.org/officeDocument/2006/math">
                    <m:r>
                      <a:rPr lang="en-US" altLang="ja-JP" sz="1400" i="1">
                        <a:latin typeface="Cambria Math" panose="02040503050406030204" pitchFamily="18" charset="0"/>
                        <a:ea typeface="Cambria Math" panose="02040503050406030204" pitchFamily="18" charset="0"/>
                      </a:rPr>
                      <m:t>∆</m:t>
                    </m:r>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𝑠</m:t>
                        </m:r>
                      </m:e>
                      <m:sub>
                        <m:r>
                          <a:rPr lang="en-US" altLang="ja-JP" sz="1400" i="1">
                            <a:latin typeface="Cambria Math" panose="02040503050406030204" pitchFamily="18" charset="0"/>
                            <a:ea typeface="Cambria Math" panose="02040503050406030204" pitchFamily="18" charset="0"/>
                          </a:rPr>
                          <m:t>𝑏𝑎𝑡h</m:t>
                        </m:r>
                      </m:sub>
                    </m:sSub>
                    <m:r>
                      <a:rPr lang="en-US" altLang="ja-JP" sz="1400" i="1">
                        <a:latin typeface="Cambria Math" panose="02040503050406030204" pitchFamily="18" charset="0"/>
                        <a:ea typeface="Cambria Math" panose="02040503050406030204" pitchFamily="18" charset="0"/>
                      </a:rPr>
                      <m:t>=</m:t>
                    </m:r>
                    <m:nary>
                      <m:naryPr>
                        <m:chr m:val="∑"/>
                        <m:supHide m:val="on"/>
                        <m:ctrlPr>
                          <a:rPr lang="en-US" altLang="ja-JP" sz="1400" i="1">
                            <a:latin typeface="Cambria Math" panose="02040503050406030204" pitchFamily="18" charset="0"/>
                            <a:ea typeface="Cambria Math" panose="02040503050406030204" pitchFamily="18" charset="0"/>
                          </a:rPr>
                        </m:ctrlPr>
                      </m:naryPr>
                      <m:sub>
                        <m:r>
                          <m:rPr>
                            <m:brk m:alnAt="7"/>
                          </m:rPr>
                          <a:rPr lang="en-US" altLang="ja-JP" sz="1400" i="1">
                            <a:latin typeface="Cambria Math" panose="02040503050406030204" pitchFamily="18" charset="0"/>
                            <a:ea typeface="Cambria Math" panose="02040503050406030204" pitchFamily="18" charset="0"/>
                          </a:rPr>
                          <m:t>𝑖</m:t>
                        </m:r>
                      </m:sub>
                      <m:sup/>
                      <m:e>
                        <m:sSub>
                          <m:sSubPr>
                            <m:ctrlPr>
                              <a:rPr lang="en-US" altLang="ja-JP" sz="1400" i="1">
                                <a:latin typeface="Cambria Math" panose="02040503050406030204" pitchFamily="18" charset="0"/>
                                <a:ea typeface="Cambria Math" panose="02040503050406030204" pitchFamily="18" charset="0"/>
                              </a:rPr>
                            </m:ctrlPr>
                          </m:sSubPr>
                          <m:e>
                            <m:r>
                              <a:rPr lang="ja-JP" altLang="en-US"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ea typeface="Cambria Math" panose="02040503050406030204" pitchFamily="18" charset="0"/>
                              </a:rPr>
                              <m:t>𝑖</m:t>
                            </m:r>
                          </m:sub>
                        </m:sSub>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𝐻</m:t>
                                </m:r>
                              </m:e>
                              <m:sub>
                                <m:r>
                                  <a:rPr lang="en-US" altLang="ja-JP" sz="1400" i="1">
                                    <a:latin typeface="Cambria Math" panose="02040503050406030204" pitchFamily="18" charset="0"/>
                                    <a:ea typeface="Cambria Math" panose="02040503050406030204" pitchFamily="18" charset="0"/>
                                  </a:rPr>
                                  <m:t>𝑖</m:t>
                                </m:r>
                              </m:sub>
                            </m:sSub>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𝑧</m:t>
                                    </m:r>
                                  </m:e>
                                  <m:sub>
                                    <m:r>
                                      <a:rPr lang="en-US" altLang="ja-JP" sz="1400" i="1">
                                        <a:latin typeface="Cambria Math" panose="02040503050406030204" pitchFamily="18" charset="0"/>
                                        <a:ea typeface="Cambria Math" panose="02040503050406030204" pitchFamily="18" charset="0"/>
                                      </a:rPr>
                                      <m:t>𝑡</m:t>
                                    </m:r>
                                  </m:sub>
                                </m:sSub>
                              </m:e>
                            </m:d>
                            <m:r>
                              <a:rPr lang="en-US" altLang="ja-JP" sz="1400" i="1">
                                <a:latin typeface="Cambria Math" panose="02040503050406030204" pitchFamily="18" charset="0"/>
                                <a:ea typeface="Cambria Math" panose="02040503050406030204" pitchFamily="18" charset="0"/>
                              </a:rPr>
                              <m:t>−</m:t>
                            </m:r>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𝐻</m:t>
                                </m:r>
                              </m:e>
                              <m:sub>
                                <m:r>
                                  <a:rPr lang="en-US" altLang="ja-JP" sz="1400" i="1">
                                    <a:latin typeface="Cambria Math" panose="02040503050406030204" pitchFamily="18" charset="0"/>
                                    <a:ea typeface="Cambria Math" panose="02040503050406030204" pitchFamily="18" charset="0"/>
                                  </a:rPr>
                                  <m:t>𝑖</m:t>
                                </m:r>
                              </m:sub>
                            </m:sSub>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𝑧</m:t>
                                    </m:r>
                                  </m:e>
                                  <m:sub>
                                    <m:r>
                                      <a:rPr lang="en-US" altLang="ja-JP" sz="1400" i="1">
                                        <a:latin typeface="Cambria Math" panose="02040503050406030204" pitchFamily="18" charset="0"/>
                                        <a:ea typeface="Cambria Math" panose="02040503050406030204" pitchFamily="18" charset="0"/>
                                      </a:rPr>
                                      <m:t>𝑡</m:t>
                                    </m:r>
                                    <m:r>
                                      <a:rPr lang="en-US" altLang="ja-JP" sz="1400" i="1">
                                        <a:latin typeface="Cambria Math" panose="02040503050406030204" pitchFamily="18" charset="0"/>
                                        <a:ea typeface="Cambria Math" panose="02040503050406030204" pitchFamily="18" charset="0"/>
                                      </a:rPr>
                                      <m:t>′</m:t>
                                    </m:r>
                                  </m:sub>
                                </m:sSub>
                              </m:e>
                            </m:d>
                          </m:e>
                        </m:d>
                      </m:e>
                    </m:nary>
                  </m:oMath>
                </a14:m>
                <a:r>
                  <a:rPr lang="ja-JP" altLang="en-US" sz="1400" dirty="0"/>
                  <a:t>：全熱浴のエントロピー変化</a:t>
                </a:r>
                <a:endParaRPr lang="en-US" altLang="ja-JP" sz="1400" dirty="0"/>
              </a:p>
              <a:p>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𝑡</m:t>
                        </m:r>
                      </m:sub>
                    </m:sSub>
                    <m:r>
                      <a:rPr lang="ja-JP" altLang="en-US" sz="1400" i="1">
                        <a:latin typeface="Cambria Math" panose="02040503050406030204" pitchFamily="18" charset="0"/>
                      </a:rPr>
                      <m:t>：</m:t>
                    </m:r>
                    <m:r>
                      <a:rPr lang="en-US" altLang="ja-JP" sz="1400" b="0" i="1" smtClean="0">
                        <a:latin typeface="Cambria Math" panose="02040503050406030204" pitchFamily="18" charset="0"/>
                      </a:rPr>
                      <m:t>𝑡</m:t>
                    </m:r>
                    <m:r>
                      <a:rPr lang="en-US" altLang="ja-JP" sz="1400" b="0" i="1" smtClean="0">
                        <a:latin typeface="Cambria Math" panose="02040503050406030204" pitchFamily="18" charset="0"/>
                      </a:rPr>
                      <m:t>=1,2,…,</m:t>
                    </m:r>
                    <m:r>
                      <a:rPr lang="en-US" altLang="ja-JP" sz="1400" b="0" i="1" smtClean="0">
                        <a:latin typeface="Cambria Math" panose="02040503050406030204" pitchFamily="18" charset="0"/>
                      </a:rPr>
                      <m:t>𝑁</m:t>
                    </m:r>
                    <m:r>
                      <a:rPr lang="en-US" altLang="ja-JP" sz="1400" b="0" i="1" smtClean="0">
                        <a:latin typeface="Cambria Math" panose="02040503050406030204" pitchFamily="18" charset="0"/>
                      </a:rPr>
                      <m:t> </m:t>
                    </m:r>
                    <m:r>
                      <a:rPr lang="ja-JP" altLang="en-US" sz="1400" i="1">
                        <a:latin typeface="Cambria Math" panose="02040503050406030204" pitchFamily="18" charset="0"/>
                      </a:rPr>
                      <m:t>が</m:t>
                    </m:r>
                    <m:r>
                      <a:rPr lang="ja-JP" altLang="en-US" sz="1400" i="1" smtClean="0">
                        <a:latin typeface="Cambria Math" panose="02040503050406030204" pitchFamily="18" charset="0"/>
                      </a:rPr>
                      <m:t>、</m:t>
                    </m:r>
                    <m:r>
                      <m:rPr>
                        <m:sty m:val="p"/>
                      </m:rPr>
                      <a:rPr lang="en-US" altLang="ja-JP" sz="1400" b="0" i="0" smtClean="0">
                        <a:latin typeface="Cambria Math" panose="02040503050406030204" pitchFamily="18" charset="0"/>
                      </a:rPr>
                      <m:t>Markov</m:t>
                    </m:r>
                    <m:r>
                      <a:rPr lang="ja-JP" altLang="en-US" sz="1400" i="1">
                        <a:latin typeface="Cambria Math" panose="02040503050406030204" pitchFamily="18" charset="0"/>
                      </a:rPr>
                      <m:t>過程</m:t>
                    </m:r>
                    <m:r>
                      <a:rPr lang="en-US" altLang="ja-JP" sz="1400" b="0" i="0" smtClean="0">
                        <a:latin typeface="Cambria Math" panose="02040503050406030204" pitchFamily="18" charset="0"/>
                      </a:rPr>
                      <m:t> </m:t>
                    </m:r>
                    <m:r>
                      <a:rPr lang="en-US" altLang="ja-JP" sz="1400" b="0" i="1" smtClean="0">
                        <a:latin typeface="Cambria Math" panose="02040503050406030204" pitchFamily="18" charset="0"/>
                      </a:rPr>
                      <m:t>𝑝</m:t>
                    </m:r>
                    <m:d>
                      <m:dPr>
                        <m:ctrlPr>
                          <a:rPr lang="en-US" altLang="ja-JP" sz="1400" b="0" i="1" smtClean="0">
                            <a:latin typeface="Cambria Math" panose="02040503050406030204" pitchFamily="18" charset="0"/>
                          </a:rPr>
                        </m:ctrlPr>
                      </m:dP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r>
                          <a:rPr lang="en-US" altLang="ja-JP" sz="1400" b="0" i="1" smtClean="0">
                            <a:latin typeface="Cambria Math" panose="02040503050406030204" pitchFamily="18" charset="0"/>
                          </a:rPr>
                          <m:t>,…,</m:t>
                        </m:r>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𝑛</m:t>
                            </m:r>
                          </m:sub>
                        </m:sSub>
                      </m:e>
                    </m:d>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𝑝</m:t>
                    </m:r>
                    <m:d>
                      <m:dPr>
                        <m:ctrlPr>
                          <a:rPr lang="en-US" altLang="ja-JP" sz="1400" b="0" i="1" smtClean="0">
                            <a:latin typeface="Cambria Math" panose="02040503050406030204" pitchFamily="18" charset="0"/>
                          </a:rPr>
                        </m:ctrlPr>
                      </m:dP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e>
                    </m:d>
                    <m:r>
                      <a:rPr lang="en-US" altLang="ja-JP" sz="1400" b="0" i="1" smtClean="0">
                        <a:latin typeface="Cambria Math" panose="02040503050406030204" pitchFamily="18" charset="0"/>
                      </a:rPr>
                      <m:t>𝑝</m:t>
                    </m:r>
                    <m:d>
                      <m:dPr>
                        <m:ctrlPr>
                          <a:rPr lang="en-US" altLang="ja-JP" sz="1400" b="0" i="1" smtClean="0">
                            <a:latin typeface="Cambria Math" panose="02040503050406030204" pitchFamily="18" charset="0"/>
                          </a:rPr>
                        </m:ctrlPr>
                      </m:dP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2</m:t>
                            </m:r>
                          </m:sub>
                        </m:sSub>
                      </m:e>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e>
                    </m:d>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𝑝</m:t>
                    </m:r>
                    <m:d>
                      <m:dPr>
                        <m:ctrlPr>
                          <a:rPr lang="en-US" altLang="ja-JP" sz="1400" b="0" i="1" smtClean="0">
                            <a:latin typeface="Cambria Math" panose="02040503050406030204" pitchFamily="18" charset="0"/>
                          </a:rPr>
                        </m:ctrlPr>
                      </m:dP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𝑁</m:t>
                            </m:r>
                          </m:sub>
                        </m:sSub>
                      </m:e>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𝑁</m:t>
                            </m:r>
                            <m:r>
                              <a:rPr lang="en-US" altLang="ja-JP" sz="1400" b="0" i="1" smtClean="0">
                                <a:latin typeface="Cambria Math" panose="02040503050406030204" pitchFamily="18" charset="0"/>
                              </a:rPr>
                              <m:t>−1</m:t>
                            </m:r>
                          </m:sub>
                        </m:sSub>
                      </m:e>
                    </m:d>
                    <m:r>
                      <a:rPr lang="en-US" altLang="ja-JP" sz="1400" b="0" i="1" smtClean="0">
                        <a:latin typeface="Cambria Math" panose="02040503050406030204" pitchFamily="18" charset="0"/>
                      </a:rPr>
                      <m:t> </m:t>
                    </m:r>
                    <m:r>
                      <a:rPr lang="ja-JP" altLang="en-US" sz="1400" i="1">
                        <a:latin typeface="Cambria Math" panose="02040503050406030204" pitchFamily="18" charset="0"/>
                      </a:rPr>
                      <m:t>で</m:t>
                    </m:r>
                  </m:oMath>
                </a14:m>
                <a:r>
                  <a:rPr kumimoji="1" lang="ja-JP" altLang="en-US" sz="1400" dirty="0" smtClean="0"/>
                  <a:t>時間発展</a:t>
                </a:r>
                <a:endParaRPr kumimoji="1" lang="en-US" altLang="ja-JP" sz="1400" dirty="0" smtClean="0"/>
              </a:p>
              <a:p>
                <a:pPr marL="0" indent="0">
                  <a:buNone/>
                </a:pPr>
                <a:r>
                  <a:rPr lang="en-US" altLang="ja-JP" sz="1400" dirty="0"/>
                  <a:t>	</a:t>
                </a:r>
                <a:r>
                  <a:rPr lang="ja-JP" altLang="en-US" sz="1400" dirty="0" smtClean="0"/>
                  <a:t>→</a:t>
                </a:r>
                <a14:m>
                  <m:oMath xmlns:m="http://schemas.openxmlformats.org/officeDocument/2006/math">
                    <m:r>
                      <a:rPr lang="en-US" altLang="ja-JP" sz="1400" i="1">
                        <a:latin typeface="Cambria Math" panose="02040503050406030204" pitchFamily="18" charset="0"/>
                        <a:ea typeface="Cambria Math" panose="02040503050406030204" pitchFamily="18" charset="0"/>
                      </a:rPr>
                      <m:t>∆</m:t>
                    </m:r>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𝑠</m:t>
                        </m:r>
                      </m:e>
                      <m:sub>
                        <m:r>
                          <a:rPr lang="en-US" altLang="ja-JP" sz="1400" i="1">
                            <a:latin typeface="Cambria Math" panose="02040503050406030204" pitchFamily="18" charset="0"/>
                            <a:ea typeface="Cambria Math" panose="02040503050406030204" pitchFamily="18" charset="0"/>
                          </a:rPr>
                          <m:t>𝑏𝑎𝑡h</m:t>
                        </m:r>
                      </m:sub>
                    </m:sSub>
                    <m:box>
                      <m:boxPr>
                        <m:ctrlPr>
                          <a:rPr lang="en-US" altLang="ja-JP" sz="1400" i="1" smtClean="0">
                            <a:latin typeface="Cambria Math" panose="02040503050406030204" pitchFamily="18" charset="0"/>
                            <a:ea typeface="Cambria Math" panose="02040503050406030204" pitchFamily="18" charset="0"/>
                          </a:rPr>
                        </m:ctrlPr>
                      </m:boxPr>
                      <m:e>
                        <m:r>
                          <a:rPr lang="en-US" altLang="ja-JP" sz="1400" i="1" smtClean="0">
                            <a:latin typeface="Cambria Math" panose="02040503050406030204" pitchFamily="18" charset="0"/>
                            <a:ea typeface="Cambria Math" panose="02040503050406030204" pitchFamily="18" charset="0"/>
                          </a:rPr>
                          <m:t>≔</m:t>
                        </m:r>
                      </m:e>
                    </m:box>
                    <m:func>
                      <m:funcPr>
                        <m:ctrlPr>
                          <a:rPr lang="en-US" altLang="ja-JP" sz="1400" i="1" smtClean="0">
                            <a:latin typeface="Cambria Math" panose="02040503050406030204" pitchFamily="18" charset="0"/>
                            <a:ea typeface="Cambria Math" panose="02040503050406030204" pitchFamily="18" charset="0"/>
                          </a:rPr>
                        </m:ctrlPr>
                      </m:funcPr>
                      <m:fName>
                        <m:r>
                          <m:rPr>
                            <m:sty m:val="p"/>
                          </m:rPr>
                          <a:rPr lang="en-US" altLang="ja-JP" sz="1400" i="0" smtClean="0">
                            <a:latin typeface="Cambria Math" panose="02040503050406030204" pitchFamily="18" charset="0"/>
                            <a:ea typeface="Cambria Math" panose="02040503050406030204" pitchFamily="18" charset="0"/>
                          </a:rPr>
                          <m:t>ln</m:t>
                        </m:r>
                      </m:fName>
                      <m:e>
                        <m:d>
                          <m:dPr>
                            <m:begChr m:val="["/>
                            <m:endChr m:val="]"/>
                            <m:ctrlPr>
                              <a:rPr lang="en-US" altLang="ja-JP" sz="1400" i="1" smtClean="0">
                                <a:latin typeface="Cambria Math" panose="02040503050406030204" pitchFamily="18" charset="0"/>
                                <a:ea typeface="Cambria Math" panose="02040503050406030204" pitchFamily="18" charset="0"/>
                              </a:rPr>
                            </m:ctrlPr>
                          </m:dPr>
                          <m:e>
                            <m:f>
                              <m:fPr>
                                <m:ctrlPr>
                                  <a:rPr lang="en-US" altLang="ja-JP" sz="1400" i="1" smtClean="0">
                                    <a:latin typeface="Cambria Math" panose="02040503050406030204" pitchFamily="18" charset="0"/>
                                    <a:ea typeface="Cambria Math" panose="02040503050406030204" pitchFamily="18" charset="0"/>
                                  </a:rPr>
                                </m:ctrlPr>
                              </m:fPr>
                              <m:num>
                                <m:r>
                                  <a:rPr lang="en-US" altLang="ja-JP" sz="1400" b="0" i="1" smtClean="0">
                                    <a:latin typeface="Cambria Math" panose="02040503050406030204" pitchFamily="18" charset="0"/>
                                    <a:ea typeface="Cambria Math" panose="02040503050406030204" pitchFamily="18" charset="0"/>
                                  </a:rPr>
                                  <m:t>𝑝</m:t>
                                </m:r>
                                <m:d>
                                  <m:dPr>
                                    <m:ctrlPr>
                                      <a:rPr lang="en-US" altLang="ja-JP" sz="1400" b="0" i="1" smtClean="0">
                                        <a:latin typeface="Cambria Math" panose="02040503050406030204" pitchFamily="18" charset="0"/>
                                        <a:ea typeface="Cambria Math" panose="02040503050406030204" pitchFamily="18" charset="0"/>
                                      </a:rPr>
                                    </m:ctrlPr>
                                  </m:dPr>
                                  <m:e>
                                    <m:sSub>
                                      <m:sSubPr>
                                        <m:ctrlPr>
                                          <a:rPr lang="en-US" altLang="ja-JP" sz="1400" b="0" i="1" smtClean="0">
                                            <a:latin typeface="Cambria Math" panose="02040503050406030204" pitchFamily="18" charset="0"/>
                                            <a:ea typeface="Cambria Math" panose="02040503050406030204" pitchFamily="18" charset="0"/>
                                          </a:rPr>
                                        </m:ctrlPr>
                                      </m:sSubPr>
                                      <m:e>
                                        <m:r>
                                          <a:rPr lang="en-US" altLang="ja-JP" sz="1400" b="0" i="1" smtClean="0">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2</m:t>
                                        </m:r>
                                      </m:sub>
                                    </m:sSub>
                                  </m:e>
                                  <m:e>
                                    <m:sSub>
                                      <m:sSubPr>
                                        <m:ctrlPr>
                                          <a:rPr lang="en-US" altLang="ja-JP" sz="1400" b="0" i="1" smtClean="0">
                                            <a:latin typeface="Cambria Math" panose="02040503050406030204" pitchFamily="18" charset="0"/>
                                            <a:ea typeface="Cambria Math" panose="02040503050406030204" pitchFamily="18" charset="0"/>
                                          </a:rPr>
                                        </m:ctrlPr>
                                      </m:sSubPr>
                                      <m:e>
                                        <m:r>
                                          <a:rPr lang="en-US" altLang="ja-JP" sz="1400" b="0" i="1" smtClean="0">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1</m:t>
                                        </m:r>
                                      </m:sub>
                                    </m:sSub>
                                  </m:e>
                                </m:d>
                              </m:num>
                              <m:den>
                                <m:sSub>
                                  <m:sSubPr>
                                    <m:ctrlPr>
                                      <a:rPr lang="en-US" altLang="ja-JP" sz="1400" i="1" smtClean="0">
                                        <a:latin typeface="Cambria Math" panose="02040503050406030204" pitchFamily="18" charset="0"/>
                                        <a:ea typeface="Cambria Math" panose="02040503050406030204" pitchFamily="18" charset="0"/>
                                      </a:rPr>
                                    </m:ctrlPr>
                                  </m:sSubPr>
                                  <m:e>
                                    <m:r>
                                      <a:rPr lang="en-US" altLang="ja-JP" sz="1400" b="0" i="1" smtClean="0">
                                        <a:latin typeface="Cambria Math" panose="02040503050406030204" pitchFamily="18" charset="0"/>
                                        <a:ea typeface="Cambria Math" panose="02040503050406030204" pitchFamily="18" charset="0"/>
                                      </a:rPr>
                                      <m:t>𝑝</m:t>
                                    </m:r>
                                  </m:e>
                                  <m:sub>
                                    <m:r>
                                      <a:rPr lang="en-US" altLang="ja-JP" sz="1400" b="0" i="1" smtClean="0">
                                        <a:latin typeface="Cambria Math" panose="02040503050406030204" pitchFamily="18" charset="0"/>
                                        <a:ea typeface="Cambria Math" panose="02040503050406030204" pitchFamily="18" charset="0"/>
                                      </a:rPr>
                                      <m:t>𝐵</m:t>
                                    </m:r>
                                  </m:sub>
                                </m:sSub>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1</m:t>
                                        </m:r>
                                      </m:sub>
                                    </m:sSub>
                                  </m:e>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2</m:t>
                                        </m:r>
                                      </m:sub>
                                    </m:sSub>
                                  </m:e>
                                </m:d>
                              </m:den>
                            </m:f>
                            <m:f>
                              <m:fPr>
                                <m:ctrlPr>
                                  <a:rPr lang="en-US" altLang="ja-JP" sz="1400" i="1" smtClean="0">
                                    <a:latin typeface="Cambria Math" panose="02040503050406030204" pitchFamily="18" charset="0"/>
                                    <a:ea typeface="Cambria Math" panose="02040503050406030204" pitchFamily="18" charset="0"/>
                                  </a:rPr>
                                </m:ctrlPr>
                              </m:fPr>
                              <m:num>
                                <m:r>
                                  <a:rPr lang="en-US" altLang="ja-JP" sz="1400" b="0" i="1" smtClean="0">
                                    <a:latin typeface="Cambria Math" panose="02040503050406030204" pitchFamily="18" charset="0"/>
                                    <a:ea typeface="Cambria Math" panose="02040503050406030204" pitchFamily="18" charset="0"/>
                                  </a:rPr>
                                  <m:t>𝑝</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3</m:t>
                                        </m:r>
                                      </m:sub>
                                    </m:sSub>
                                  </m:e>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2</m:t>
                                        </m:r>
                                      </m:sub>
                                    </m:sSub>
                                  </m:e>
                                </m:d>
                              </m:num>
                              <m:den>
                                <m:sSub>
                                  <m:sSubPr>
                                    <m:ctrlPr>
                                      <a:rPr lang="en-US" altLang="ja-JP" sz="1400" i="1" smtClean="0">
                                        <a:latin typeface="Cambria Math" panose="02040503050406030204" pitchFamily="18" charset="0"/>
                                        <a:ea typeface="Cambria Math" panose="02040503050406030204" pitchFamily="18" charset="0"/>
                                      </a:rPr>
                                    </m:ctrlPr>
                                  </m:sSubPr>
                                  <m:e>
                                    <m:r>
                                      <a:rPr lang="en-US" altLang="ja-JP" sz="1400" b="0" i="1" smtClean="0">
                                        <a:latin typeface="Cambria Math" panose="02040503050406030204" pitchFamily="18" charset="0"/>
                                        <a:ea typeface="Cambria Math" panose="02040503050406030204" pitchFamily="18" charset="0"/>
                                      </a:rPr>
                                      <m:t>𝑝</m:t>
                                    </m:r>
                                  </m:e>
                                  <m:sub>
                                    <m:r>
                                      <a:rPr lang="en-US" altLang="ja-JP" sz="1400" b="0" i="1" smtClean="0">
                                        <a:latin typeface="Cambria Math" panose="02040503050406030204" pitchFamily="18" charset="0"/>
                                        <a:ea typeface="Cambria Math" panose="02040503050406030204" pitchFamily="18" charset="0"/>
                                      </a:rPr>
                                      <m:t>𝐵</m:t>
                                    </m:r>
                                  </m:sub>
                                </m:sSub>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2</m:t>
                                        </m:r>
                                      </m:sub>
                                    </m:sSub>
                                  </m:e>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3</m:t>
                                        </m:r>
                                      </m:sub>
                                    </m:sSub>
                                  </m:e>
                                </m:d>
                              </m:den>
                            </m:f>
                            <m:r>
                              <a:rPr lang="en-US" altLang="ja-JP" sz="1400" b="0" i="1" smtClean="0">
                                <a:latin typeface="Cambria Math" panose="02040503050406030204" pitchFamily="18" charset="0"/>
                                <a:ea typeface="Cambria Math" panose="02040503050406030204" pitchFamily="18" charset="0"/>
                              </a:rPr>
                              <m:t>…</m:t>
                            </m:r>
                            <m:f>
                              <m:fPr>
                                <m:ctrlPr>
                                  <a:rPr lang="en-US" altLang="ja-JP" sz="1400" b="0" i="1" smtClean="0">
                                    <a:latin typeface="Cambria Math" panose="02040503050406030204" pitchFamily="18" charset="0"/>
                                    <a:ea typeface="Cambria Math" panose="02040503050406030204" pitchFamily="18" charset="0"/>
                                  </a:rPr>
                                </m:ctrlPr>
                              </m:fPr>
                              <m:num>
                                <m:r>
                                  <a:rPr lang="en-US" altLang="ja-JP" sz="1400" b="0" i="1" smtClean="0">
                                    <a:latin typeface="Cambria Math" panose="02040503050406030204" pitchFamily="18" charset="0"/>
                                    <a:ea typeface="Cambria Math" panose="02040503050406030204" pitchFamily="18" charset="0"/>
                                  </a:rPr>
                                  <m:t>𝑝</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𝑁</m:t>
                                        </m:r>
                                      </m:sub>
                                    </m:sSub>
                                  </m:e>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𝑁</m:t>
                                        </m:r>
                                        <m:r>
                                          <a:rPr lang="en-US" altLang="ja-JP" sz="1400" b="0" i="1" smtClean="0">
                                            <a:latin typeface="Cambria Math" panose="02040503050406030204" pitchFamily="18" charset="0"/>
                                            <a:ea typeface="Cambria Math" panose="02040503050406030204" pitchFamily="18" charset="0"/>
                                          </a:rPr>
                                          <m:t>−1</m:t>
                                        </m:r>
                                      </m:sub>
                                    </m:sSub>
                                  </m:e>
                                </m:d>
                              </m:num>
                              <m:den>
                                <m:sSub>
                                  <m:sSubPr>
                                    <m:ctrlPr>
                                      <a:rPr lang="en-US" altLang="ja-JP" sz="1400" b="0" i="1" smtClean="0">
                                        <a:latin typeface="Cambria Math" panose="02040503050406030204" pitchFamily="18" charset="0"/>
                                        <a:ea typeface="Cambria Math" panose="02040503050406030204" pitchFamily="18" charset="0"/>
                                      </a:rPr>
                                    </m:ctrlPr>
                                  </m:sSubPr>
                                  <m:e>
                                    <m:r>
                                      <a:rPr lang="en-US" altLang="ja-JP" sz="1400" b="0" i="1" smtClean="0">
                                        <a:latin typeface="Cambria Math" panose="02040503050406030204" pitchFamily="18" charset="0"/>
                                        <a:ea typeface="Cambria Math" panose="02040503050406030204" pitchFamily="18" charset="0"/>
                                      </a:rPr>
                                      <m:t>𝑝</m:t>
                                    </m:r>
                                  </m:e>
                                  <m:sub>
                                    <m:r>
                                      <a:rPr lang="en-US" altLang="ja-JP" sz="1400" b="0" i="1" smtClean="0">
                                        <a:latin typeface="Cambria Math" panose="02040503050406030204" pitchFamily="18" charset="0"/>
                                        <a:ea typeface="Cambria Math" panose="02040503050406030204" pitchFamily="18" charset="0"/>
                                      </a:rPr>
                                      <m:t>𝐵</m:t>
                                    </m:r>
                                  </m:sub>
                                </m:sSub>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𝑁</m:t>
                                        </m:r>
                                        <m:r>
                                          <a:rPr lang="en-US" altLang="ja-JP" sz="1400" b="0" i="1" smtClean="0">
                                            <a:latin typeface="Cambria Math" panose="02040503050406030204" pitchFamily="18" charset="0"/>
                                            <a:ea typeface="Cambria Math" panose="02040503050406030204" pitchFamily="18" charset="0"/>
                                          </a:rPr>
                                          <m:t>−1</m:t>
                                        </m:r>
                                      </m:sub>
                                    </m:sSub>
                                  </m:e>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𝑁</m:t>
                                        </m:r>
                                      </m:sub>
                                    </m:sSub>
                                  </m:e>
                                </m:d>
                              </m:den>
                            </m:f>
                          </m:e>
                        </m:d>
                      </m:e>
                    </m:func>
                  </m:oMath>
                </a14:m>
                <a:r>
                  <a:rPr kumimoji="1" lang="en-US" altLang="ja-JP" sz="1400" dirty="0" smtClean="0"/>
                  <a:t> </a:t>
                </a:r>
                <a:r>
                  <a:rPr kumimoji="1" lang="ja-JP" altLang="en-US" sz="1400" dirty="0" smtClean="0"/>
                  <a:t>とかける</a:t>
                </a:r>
                <a:endParaRPr kumimoji="1" lang="en-US" altLang="ja-JP" sz="1400" dirty="0" smtClean="0"/>
              </a:p>
              <a:p>
                <a:r>
                  <a:rPr lang="ja-JP" altLang="en-US" sz="1600" dirty="0" smtClean="0"/>
                  <a:t>エントロピー生成</a:t>
                </a:r>
                <a:r>
                  <a:rPr lang="ja-JP" altLang="en-US" sz="1400" dirty="0" smtClean="0"/>
                  <a:t>：全系のエントロピーの変化量</a:t>
                </a:r>
                <a:endParaRPr lang="en-US" altLang="ja-JP" sz="1400" dirty="0" smtClean="0"/>
              </a:p>
              <a:p>
                <a:pPr marL="457200" lvl="1" indent="0">
                  <a:buNone/>
                </a:pPr>
                <a14:m>
                  <m:oMath xmlns:m="http://schemas.openxmlformats.org/officeDocument/2006/math">
                    <m:r>
                      <a:rPr lang="ja-JP" altLang="en-US" i="1" smtClean="0">
                        <a:latin typeface="Cambria Math" panose="02040503050406030204" pitchFamily="18" charset="0"/>
                      </a:rPr>
                      <m:t>𝜎</m:t>
                    </m:r>
                    <m:box>
                      <m:boxPr>
                        <m:ctrlPr>
                          <a:rPr lang="ja-JP" altLang="en-US" i="1" smtClean="0">
                            <a:latin typeface="Cambria Math" panose="02040503050406030204" pitchFamily="18" charset="0"/>
                          </a:rPr>
                        </m:ctrlPr>
                      </m:boxPr>
                      <m:e>
                        <m:r>
                          <a:rPr lang="en-US" altLang="ja-JP" i="1" smtClean="0">
                            <a:latin typeface="Cambria Math" panose="02040503050406030204" pitchFamily="18" charset="0"/>
                          </a:rPr>
                          <m:t>≔</m:t>
                        </m:r>
                      </m:e>
                    </m:box>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𝑠</m:t>
                        </m:r>
                      </m:e>
                      <m:sub>
                        <m:r>
                          <a:rPr lang="en-US" altLang="ja-JP" i="1">
                            <a:latin typeface="Cambria Math" panose="02040503050406030204" pitchFamily="18" charset="0"/>
                            <a:ea typeface="Cambria Math" panose="02040503050406030204" pitchFamily="18" charset="0"/>
                          </a:rPr>
                          <m:t>𝑏𝑎𝑡h</m:t>
                        </m:r>
                      </m:sub>
                    </m:sSub>
                    <m:r>
                      <a:rPr lang="en-US" altLang="ja-JP" b="0"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𝑠</m:t>
                        </m:r>
                      </m:e>
                      <m:sub>
                        <m:r>
                          <a:rPr lang="en-US" altLang="ja-JP" b="0" i="1" smtClean="0">
                            <a:latin typeface="Cambria Math" panose="02040503050406030204" pitchFamily="18" charset="0"/>
                            <a:ea typeface="Cambria Math" panose="02040503050406030204" pitchFamily="18" charset="0"/>
                          </a:rPr>
                          <m:t>𝑥</m:t>
                        </m:r>
                      </m:sub>
                    </m:sSub>
                    <m:r>
                      <a:rPr lang="ja-JP" altLang="en-US" i="1">
                        <a:latin typeface="Cambria Math" panose="02040503050406030204" pitchFamily="18" charset="0"/>
                        <a:ea typeface="Cambria Math" panose="02040503050406030204" pitchFamily="18" charset="0"/>
                      </a:rPr>
                      <m:t>　</m:t>
                    </m:r>
                  </m:oMath>
                </a14:m>
                <a:r>
                  <a:rPr lang="ja-JP" altLang="en-US" sz="1200" dirty="0" smtClean="0"/>
                  <a:t>　</a:t>
                </a:r>
                <a14:m>
                  <m:oMath xmlns:m="http://schemas.openxmlformats.org/officeDocument/2006/math">
                    <m:r>
                      <a:rPr lang="en-US" altLang="ja-JP" sz="1200" i="1">
                        <a:latin typeface="Cambria Math" panose="02040503050406030204" pitchFamily="18" charset="0"/>
                        <a:ea typeface="Cambria Math" panose="02040503050406030204" pitchFamily="18" charset="0"/>
                      </a:rPr>
                      <m:t>∆</m:t>
                    </m:r>
                    <m:sSub>
                      <m:sSubPr>
                        <m:ctrlPr>
                          <a:rPr lang="en-US" altLang="ja-JP" sz="1200" i="1">
                            <a:latin typeface="Cambria Math" panose="02040503050406030204" pitchFamily="18" charset="0"/>
                            <a:ea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𝑠</m:t>
                        </m:r>
                      </m:e>
                      <m:sub>
                        <m:r>
                          <a:rPr lang="en-US" altLang="ja-JP" sz="1200" i="1">
                            <a:latin typeface="Cambria Math" panose="02040503050406030204" pitchFamily="18" charset="0"/>
                            <a:ea typeface="Cambria Math" panose="02040503050406030204" pitchFamily="18" charset="0"/>
                          </a:rPr>
                          <m:t>𝑥</m:t>
                        </m:r>
                      </m:sub>
                    </m:sSub>
                    <m:r>
                      <a:rPr lang="en-US" altLang="ja-JP" sz="1200" b="0" i="1" smtClean="0">
                        <a:latin typeface="Cambria Math" panose="02040503050406030204" pitchFamily="18" charset="0"/>
                        <a:ea typeface="Cambria Math" panose="02040503050406030204" pitchFamily="18" charset="0"/>
                      </a:rPr>
                      <m:t>=</m:t>
                    </m:r>
                    <m:func>
                      <m:funcPr>
                        <m:ctrlPr>
                          <a:rPr lang="en-US" altLang="ja-JP" sz="1200" b="0" i="1" smtClean="0">
                            <a:latin typeface="Cambria Math" panose="02040503050406030204" pitchFamily="18" charset="0"/>
                            <a:ea typeface="Cambria Math" panose="02040503050406030204" pitchFamily="18" charset="0"/>
                          </a:rPr>
                        </m:ctrlPr>
                      </m:funcPr>
                      <m:fName>
                        <m:r>
                          <m:rPr>
                            <m:sty m:val="p"/>
                          </m:rPr>
                          <a:rPr lang="en-US" altLang="ja-JP" sz="1200" b="0" i="0" smtClean="0">
                            <a:latin typeface="Cambria Math" panose="02040503050406030204" pitchFamily="18" charset="0"/>
                            <a:ea typeface="Cambria Math" panose="02040503050406030204" pitchFamily="18" charset="0"/>
                          </a:rPr>
                          <m:t>ln</m:t>
                        </m:r>
                      </m:fName>
                      <m:e>
                        <m:r>
                          <a:rPr lang="en-US" altLang="ja-JP" sz="1200" b="0" i="1" smtClean="0">
                            <a:latin typeface="Cambria Math" panose="02040503050406030204" pitchFamily="18" charset="0"/>
                            <a:ea typeface="Cambria Math" panose="02040503050406030204" pitchFamily="18" charset="0"/>
                          </a:rPr>
                          <m:t>𝑝</m:t>
                        </m:r>
                        <m:d>
                          <m:dPr>
                            <m:ctrlPr>
                              <a:rPr lang="en-US" altLang="ja-JP" sz="1200" b="0" i="1" smtClean="0">
                                <a:latin typeface="Cambria Math" panose="02040503050406030204" pitchFamily="18" charset="0"/>
                                <a:ea typeface="Cambria Math" panose="02040503050406030204" pitchFamily="18" charset="0"/>
                              </a:rPr>
                            </m:ctrlPr>
                          </m:dPr>
                          <m:e>
                            <m:sSub>
                              <m:sSubPr>
                                <m:ctrlPr>
                                  <a:rPr lang="en-US" altLang="ja-JP" sz="1200" b="0" i="1" smtClean="0">
                                    <a:latin typeface="Cambria Math" panose="02040503050406030204" pitchFamily="18" charset="0"/>
                                    <a:ea typeface="Cambria Math" panose="02040503050406030204" pitchFamily="18" charset="0"/>
                                  </a:rPr>
                                </m:ctrlPr>
                              </m:sSubPr>
                              <m:e>
                                <m:r>
                                  <a:rPr lang="en-US" altLang="ja-JP" sz="1200" b="0" i="1" smtClean="0">
                                    <a:latin typeface="Cambria Math" panose="02040503050406030204" pitchFamily="18" charset="0"/>
                                    <a:ea typeface="Cambria Math" panose="02040503050406030204" pitchFamily="18" charset="0"/>
                                  </a:rPr>
                                  <m:t>𝑥</m:t>
                                </m:r>
                              </m:e>
                              <m:sub>
                                <m:r>
                                  <a:rPr lang="en-US" altLang="ja-JP" sz="1200" b="0" i="1" smtClean="0">
                                    <a:latin typeface="Cambria Math" panose="02040503050406030204" pitchFamily="18" charset="0"/>
                                    <a:ea typeface="Cambria Math" panose="02040503050406030204" pitchFamily="18" charset="0"/>
                                  </a:rPr>
                                  <m:t>𝑡</m:t>
                                </m:r>
                              </m:sub>
                            </m:sSub>
                          </m:e>
                        </m:d>
                        <m:r>
                          <a:rPr lang="en-US" altLang="ja-JP" sz="1200" b="0" i="1" smtClean="0">
                            <a:latin typeface="Cambria Math" panose="02040503050406030204" pitchFamily="18" charset="0"/>
                            <a:ea typeface="Cambria Math" panose="02040503050406030204" pitchFamily="18" charset="0"/>
                          </a:rPr>
                          <m:t>−</m:t>
                        </m:r>
                      </m:e>
                    </m:func>
                    <m:func>
                      <m:funcPr>
                        <m:ctrlPr>
                          <a:rPr lang="en-US" altLang="ja-JP" sz="1200" i="1">
                            <a:latin typeface="Cambria Math" panose="02040503050406030204" pitchFamily="18" charset="0"/>
                            <a:ea typeface="Cambria Math" panose="02040503050406030204" pitchFamily="18" charset="0"/>
                          </a:rPr>
                        </m:ctrlPr>
                      </m:funcPr>
                      <m:fName>
                        <m:r>
                          <m:rPr>
                            <m:sty m:val="p"/>
                          </m:rPr>
                          <a:rPr lang="en-US" altLang="ja-JP" sz="1200">
                            <a:latin typeface="Cambria Math" panose="02040503050406030204" pitchFamily="18" charset="0"/>
                            <a:ea typeface="Cambria Math" panose="02040503050406030204" pitchFamily="18" charset="0"/>
                          </a:rPr>
                          <m:t>ln</m:t>
                        </m:r>
                      </m:fName>
                      <m:e>
                        <m:r>
                          <a:rPr lang="en-US" altLang="ja-JP" sz="1200" i="1">
                            <a:latin typeface="Cambria Math" panose="02040503050406030204" pitchFamily="18" charset="0"/>
                            <a:ea typeface="Cambria Math" panose="02040503050406030204" pitchFamily="18" charset="0"/>
                          </a:rPr>
                          <m:t>𝑝</m:t>
                        </m:r>
                        <m:d>
                          <m:dPr>
                            <m:ctrlPr>
                              <a:rPr lang="en-US" altLang="ja-JP" sz="1200" i="1">
                                <a:latin typeface="Cambria Math" panose="02040503050406030204" pitchFamily="18" charset="0"/>
                                <a:ea typeface="Cambria Math" panose="02040503050406030204" pitchFamily="18" charset="0"/>
                              </a:rPr>
                            </m:ctrlPr>
                          </m:dPr>
                          <m:e>
                            <m:sSub>
                              <m:sSubPr>
                                <m:ctrlPr>
                                  <a:rPr lang="en-US" altLang="ja-JP" sz="1200" i="1">
                                    <a:latin typeface="Cambria Math" panose="02040503050406030204" pitchFamily="18" charset="0"/>
                                    <a:ea typeface="Cambria Math" panose="02040503050406030204" pitchFamily="18" charset="0"/>
                                  </a:rPr>
                                </m:ctrlPr>
                              </m:sSubPr>
                              <m:e>
                                <m:r>
                                  <a:rPr lang="en-US" altLang="ja-JP" sz="1200" i="1">
                                    <a:latin typeface="Cambria Math" panose="02040503050406030204" pitchFamily="18" charset="0"/>
                                    <a:ea typeface="Cambria Math" panose="02040503050406030204" pitchFamily="18" charset="0"/>
                                  </a:rPr>
                                  <m:t>𝑥</m:t>
                                </m:r>
                              </m:e>
                              <m:sub>
                                <m:r>
                                  <a:rPr lang="en-US" altLang="ja-JP" sz="1200" i="1">
                                    <a:latin typeface="Cambria Math" panose="02040503050406030204" pitchFamily="18" charset="0"/>
                                    <a:ea typeface="Cambria Math" panose="02040503050406030204" pitchFamily="18" charset="0"/>
                                  </a:rPr>
                                  <m:t>𝑡</m:t>
                                </m:r>
                                <m:r>
                                  <a:rPr lang="en-US" altLang="ja-JP" sz="1200" b="0" i="1" smtClean="0">
                                    <a:latin typeface="Cambria Math" panose="02040503050406030204" pitchFamily="18" charset="0"/>
                                    <a:ea typeface="Cambria Math" panose="02040503050406030204" pitchFamily="18" charset="0"/>
                                  </a:rPr>
                                  <m:t>′</m:t>
                                </m:r>
                              </m:sub>
                            </m:sSub>
                          </m:e>
                        </m:d>
                      </m:e>
                    </m:func>
                    <m:r>
                      <a:rPr lang="ja-JP" altLang="en-US" sz="1200" i="1" smtClean="0">
                        <a:latin typeface="Cambria Math" panose="02040503050406030204" pitchFamily="18" charset="0"/>
                        <a:ea typeface="Cambria Math" panose="02040503050406030204" pitchFamily="18" charset="0"/>
                      </a:rPr>
                      <m:t>：</m:t>
                    </m:r>
                  </m:oMath>
                </a14:m>
                <a:r>
                  <a:rPr lang="ja-JP" altLang="en-US" sz="1200" dirty="0" smtClean="0"/>
                  <a:t>微小系のエントロピー変化</a:t>
                </a:r>
                <a:endParaRPr lang="en-US" altLang="ja-JP" sz="1200" dirty="0" smtClean="0"/>
              </a:p>
              <a:p>
                <a:pPr marL="457200" lvl="1" indent="0">
                  <a:buNone/>
                </a:pPr>
                <a:r>
                  <a:rPr lang="ja-JP" altLang="en-US" sz="1200" dirty="0" smtClean="0"/>
                  <a:t>→時間</a:t>
                </a:r>
                <a:r>
                  <a:rPr lang="ja-JP" altLang="en-US" sz="1200" dirty="0"/>
                  <a:t>発展</a:t>
                </a:r>
                <a:r>
                  <a:rPr lang="ja-JP" altLang="en-US" sz="1200" dirty="0" smtClean="0"/>
                  <a:t>が</a:t>
                </a:r>
                <a14:m>
                  <m:oMath xmlns:m="http://schemas.openxmlformats.org/officeDocument/2006/math">
                    <m:r>
                      <m:rPr>
                        <m:sty m:val="p"/>
                      </m:rPr>
                      <a:rPr lang="en-US" altLang="ja-JP" sz="1200">
                        <a:latin typeface="Cambria Math" panose="02040503050406030204" pitchFamily="18" charset="0"/>
                      </a:rPr>
                      <m:t>Markov</m:t>
                    </m:r>
                    <m:r>
                      <a:rPr lang="ja-JP" altLang="en-US" sz="1200" i="1">
                        <a:latin typeface="Cambria Math" panose="02040503050406030204" pitchFamily="18" charset="0"/>
                      </a:rPr>
                      <m:t>過程のとき　</m:t>
                    </m:r>
                    <m:r>
                      <a:rPr lang="ja-JP" altLang="en-US" sz="1200" i="1" smtClean="0">
                        <a:latin typeface="Cambria Math" panose="02040503050406030204" pitchFamily="18" charset="0"/>
                      </a:rPr>
                      <m:t>𝜎</m:t>
                    </m:r>
                    <m:r>
                      <a:rPr lang="en-US" altLang="ja-JP" sz="1200" b="0" i="1" smtClean="0">
                        <a:latin typeface="Cambria Math" panose="02040503050406030204" pitchFamily="18" charset="0"/>
                      </a:rPr>
                      <m:t>=</m:t>
                    </m:r>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𝑑</m:t>
                        </m:r>
                      </m:e>
                      <m:sub>
                        <m:r>
                          <a:rPr lang="en-US" altLang="ja-JP" sz="1200" b="0" i="1" smtClean="0">
                            <a:latin typeface="Cambria Math" panose="02040503050406030204" pitchFamily="18" charset="0"/>
                          </a:rPr>
                          <m:t>𝐾𝐿</m:t>
                        </m:r>
                      </m:sub>
                    </m:sSub>
                    <m:d>
                      <m:dPr>
                        <m:ctrlPr>
                          <a:rPr lang="en-US" altLang="ja-JP" sz="1200" b="0" i="1" smtClean="0">
                            <a:latin typeface="Cambria Math" panose="02040503050406030204" pitchFamily="18" charset="0"/>
                          </a:rPr>
                        </m:ctrlPr>
                      </m:dPr>
                      <m:e>
                        <m:r>
                          <a:rPr lang="en-US" altLang="ja-JP" sz="1200" i="1">
                            <a:latin typeface="Cambria Math" panose="02040503050406030204" pitchFamily="18" charset="0"/>
                          </a:rPr>
                          <m:t>𝑝</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𝑛</m:t>
                                </m:r>
                              </m:sub>
                            </m:sSub>
                          </m:e>
                        </m:d>
                        <m:r>
                          <a:rPr lang="en-US" altLang="ja-JP" sz="1200" b="0" i="1" smtClean="0">
                            <a:latin typeface="Cambria Math" panose="02040503050406030204" pitchFamily="18" charset="0"/>
                          </a:rPr>
                          <m:t>||</m:t>
                        </m:r>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𝑝</m:t>
                            </m:r>
                          </m:e>
                          <m:sub>
                            <m:r>
                              <a:rPr lang="en-US" altLang="ja-JP" sz="1200" b="0" i="1" smtClean="0">
                                <a:latin typeface="Cambria Math" panose="02040503050406030204" pitchFamily="18" charset="0"/>
                              </a:rPr>
                              <m:t>𝐵</m:t>
                            </m:r>
                          </m:sub>
                        </m:sSub>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𝑛</m:t>
                                </m:r>
                              </m:sub>
                            </m:sSub>
                          </m:e>
                        </m:d>
                      </m:e>
                    </m:d>
                  </m:oMath>
                </a14:m>
                <a:endParaRPr lang="en-US" altLang="ja-JP" sz="1200" dirty="0"/>
              </a:p>
              <a:p>
                <a14:m>
                  <m:oMath xmlns:m="http://schemas.openxmlformats.org/officeDocument/2006/math">
                    <m:d>
                      <m:dPr>
                        <m:begChr m:val="⟨"/>
                        <m:endChr m:val="⟩"/>
                        <m:ctrlPr>
                          <a:rPr kumimoji="1" lang="en-US" altLang="ja-JP" sz="1600" i="1" smtClean="0">
                            <a:latin typeface="Cambria Math" panose="02040503050406030204" pitchFamily="18" charset="0"/>
                          </a:rPr>
                        </m:ctrlPr>
                      </m:dPr>
                      <m:e>
                        <m:r>
                          <a:rPr kumimoji="1" lang="en-US" altLang="ja-JP" sz="1600" b="0" i="1" smtClean="0">
                            <a:latin typeface="Cambria Math" panose="02040503050406030204" pitchFamily="18" charset="0"/>
                          </a:rPr>
                          <m:t>𝑒𝑥𝑝</m:t>
                        </m:r>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m:t>
                            </m:r>
                            <m:r>
                              <a:rPr kumimoji="1" lang="ja-JP" altLang="en-US" sz="1600" b="0" i="1" smtClean="0">
                                <a:latin typeface="Cambria Math" panose="02040503050406030204" pitchFamily="18" charset="0"/>
                              </a:rPr>
                              <m:t>𝜎</m:t>
                            </m:r>
                          </m:e>
                        </m:d>
                      </m:e>
                    </m:d>
                    <m:r>
                      <a:rPr kumimoji="1" lang="en-US" altLang="ja-JP" sz="1600" b="0" i="1" smtClean="0">
                        <a:latin typeface="Cambria Math" panose="02040503050406030204" pitchFamily="18" charset="0"/>
                      </a:rPr>
                      <m:t>=1</m:t>
                    </m:r>
                    <m:r>
                      <a:rPr lang="ja-JP" altLang="en-US" sz="1600" i="1">
                        <a:latin typeface="Cambria Math" panose="02040503050406030204" pitchFamily="18" charset="0"/>
                      </a:rPr>
                      <m:t>　</m:t>
                    </m:r>
                    <m:r>
                      <a:rPr lang="ja-JP" altLang="en-US" sz="1600" i="1" smtClean="0">
                        <a:latin typeface="Cambria Math" panose="02040503050406030204" pitchFamily="18" charset="0"/>
                      </a:rPr>
                      <m:t>：</m:t>
                    </m:r>
                  </m:oMath>
                </a14:m>
                <a:r>
                  <a:rPr kumimoji="1" lang="en-US" altLang="ja-JP" sz="1600" dirty="0" err="1" smtClean="0"/>
                  <a:t>Jarzynski</a:t>
                </a:r>
                <a:r>
                  <a:rPr kumimoji="1" lang="ja-JP" altLang="en-US" sz="1600" dirty="0" smtClean="0"/>
                  <a:t>等式</a:t>
                </a:r>
                <a:endParaRPr lang="en-US" altLang="ja-JP" sz="1600" dirty="0"/>
              </a:p>
              <a:p>
                <a14:m>
                  <m:oMath xmlns:m="http://schemas.openxmlformats.org/officeDocument/2006/math">
                    <m:d>
                      <m:dPr>
                        <m:begChr m:val="⟨"/>
                        <m:endChr m:val="⟩"/>
                        <m:ctrlPr>
                          <a:rPr kumimoji="1" lang="en-US" altLang="ja-JP" sz="1600" i="1" smtClean="0">
                            <a:latin typeface="Cambria Math" panose="02040503050406030204" pitchFamily="18" charset="0"/>
                          </a:rPr>
                        </m:ctrlPr>
                      </m:dPr>
                      <m:e>
                        <m:r>
                          <a:rPr kumimoji="1" lang="ja-JP" altLang="en-US" sz="1600" i="1" smtClean="0">
                            <a:latin typeface="Cambria Math" panose="02040503050406030204" pitchFamily="18" charset="0"/>
                          </a:rPr>
                          <m:t>𝜎</m:t>
                        </m:r>
                      </m:e>
                    </m:d>
                    <m:r>
                      <a:rPr kumimoji="1"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𝐷</m:t>
                        </m:r>
                      </m:e>
                      <m:sub>
                        <m:r>
                          <a:rPr lang="en-US" altLang="ja-JP" sz="1600" i="1">
                            <a:latin typeface="Cambria Math" panose="02040503050406030204" pitchFamily="18" charset="0"/>
                          </a:rPr>
                          <m:t>𝐾𝐿</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𝑛</m:t>
                                </m:r>
                              </m:sub>
                            </m:sSub>
                          </m:e>
                        </m:d>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𝑝</m:t>
                            </m:r>
                          </m:e>
                          <m:sub>
                            <m:r>
                              <a:rPr lang="en-US" altLang="ja-JP" sz="1600" i="1">
                                <a:latin typeface="Cambria Math" panose="02040503050406030204" pitchFamily="18" charset="0"/>
                              </a:rPr>
                              <m:t>𝐵</m:t>
                            </m:r>
                          </m:sub>
                        </m:sSub>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𝑛</m:t>
                                </m:r>
                              </m:sub>
                            </m:sSub>
                          </m:e>
                        </m:d>
                      </m:e>
                    </m:d>
                    <m:r>
                      <a:rPr lang="en-US" altLang="ja-JP" sz="1600" i="1" smtClean="0">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0</m:t>
                    </m:r>
                    <m:r>
                      <a:rPr lang="ja-JP" altLang="en-US" sz="1600" i="1">
                        <a:latin typeface="Cambria Math" panose="02040503050406030204" pitchFamily="18" charset="0"/>
                        <a:ea typeface="Cambria Math" panose="02040503050406030204" pitchFamily="18" charset="0"/>
                      </a:rPr>
                      <m:t>　：</m:t>
                    </m:r>
                  </m:oMath>
                </a14:m>
                <a:r>
                  <a:rPr kumimoji="1" lang="ja-JP" altLang="en-US" sz="1600" dirty="0" smtClean="0"/>
                  <a:t>微小系における熱力学第二法則</a:t>
                </a:r>
                <a:endParaRPr kumimoji="1" lang="en-US" altLang="ja-JP" sz="1600" dirty="0" smtClean="0"/>
              </a:p>
              <a:p>
                <a:endParaRPr kumimoji="1" lang="en-US" altLang="ja-JP" sz="16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4" y="1306286"/>
                <a:ext cx="9006597" cy="5551713"/>
              </a:xfrm>
              <a:blipFill rotWithShape="0">
                <a:blip r:embed="rId3"/>
                <a:stretch>
                  <a:fillRect l="-68" t="-768"/>
                </a:stretch>
              </a:blipFill>
            </p:spPr>
            <p:txBody>
              <a:bodyPr/>
              <a:lstStyle/>
              <a:p>
                <a:r>
                  <a:rPr lang="ja-JP" altLang="en-US">
                    <a:noFill/>
                  </a:rPr>
                  <a:t> </a:t>
                </a:r>
              </a:p>
            </p:txBody>
          </p:sp>
        </mc:Fallback>
      </mc:AlternateContent>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755" y="115824"/>
            <a:ext cx="2891245" cy="2357412"/>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5741916" y="2621458"/>
                <a:ext cx="2197332" cy="5841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i="1" smtClean="0">
                              <a:latin typeface="Cambria Math" panose="02040503050406030204" pitchFamily="18" charset="0"/>
                            </a:rPr>
                          </m:ctrlPr>
                        </m:sSubPr>
                        <m:e>
                          <m:r>
                            <a:rPr lang="en-US" altLang="ja-JP" sz="1200" i="1">
                              <a:latin typeface="Cambria Math" panose="02040503050406030204" pitchFamily="18" charset="0"/>
                            </a:rPr>
                            <m:t>𝑝</m:t>
                          </m:r>
                        </m:e>
                        <m:sub>
                          <m:r>
                            <a:rPr lang="en-US" altLang="ja-JP" sz="1200" i="1">
                              <a:latin typeface="Cambria Math" panose="02040503050406030204" pitchFamily="18" charset="0"/>
                            </a:rPr>
                            <m:t>𝑒𝑞</m:t>
                          </m:r>
                        </m:sub>
                      </m:sSub>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𝑧</m:t>
                              </m:r>
                            </m:e>
                            <m:sub>
                              <m:r>
                                <a:rPr lang="en-US" altLang="ja-JP" sz="1200" i="1">
                                  <a:latin typeface="Cambria Math" panose="02040503050406030204" pitchFamily="18" charset="0"/>
                                </a:rPr>
                                <m:t>𝑡</m:t>
                              </m:r>
                            </m:sub>
                          </m:sSub>
                        </m:e>
                      </m:d>
                      <m:r>
                        <a:rPr lang="en-US" altLang="ja-JP" sz="1200" b="0" i="1" smtClean="0">
                          <a:latin typeface="Cambria Math" panose="02040503050406030204" pitchFamily="18" charset="0"/>
                        </a:rPr>
                        <m:t>=</m:t>
                      </m:r>
                      <m:f>
                        <m:fPr>
                          <m:ctrlPr>
                            <a:rPr lang="en-US" altLang="ja-JP" sz="1200" b="0" i="1" smtClean="0">
                              <a:latin typeface="Cambria Math" panose="02040503050406030204" pitchFamily="18" charset="0"/>
                            </a:rPr>
                          </m:ctrlPr>
                        </m:fPr>
                        <m:num>
                          <m:r>
                            <a:rPr lang="en-US" altLang="ja-JP" sz="1200" b="0" i="1" smtClean="0">
                              <a:latin typeface="Cambria Math" panose="02040503050406030204" pitchFamily="18" charset="0"/>
                            </a:rPr>
                            <m:t>1</m:t>
                          </m:r>
                        </m:num>
                        <m:den>
                          <m:r>
                            <a:rPr lang="en-US" altLang="ja-JP" sz="1200" b="0" i="1" smtClean="0">
                              <a:latin typeface="Cambria Math" panose="02040503050406030204" pitchFamily="18" charset="0"/>
                            </a:rPr>
                            <m:t>𝑍</m:t>
                          </m:r>
                        </m:den>
                      </m:f>
                      <m:r>
                        <a:rPr lang="en-US" altLang="ja-JP" sz="1200" b="0" i="1" smtClean="0">
                          <a:latin typeface="Cambria Math" panose="02040503050406030204" pitchFamily="18" charset="0"/>
                        </a:rPr>
                        <m:t>𝑒𝑥𝑝</m:t>
                      </m:r>
                      <m:d>
                        <m:dPr>
                          <m:begChr m:val="["/>
                          <m:endChr m:val="]"/>
                          <m:ctrlPr>
                            <a:rPr lang="en-US" altLang="ja-JP" sz="1200" b="0" i="1" smtClean="0">
                              <a:latin typeface="Cambria Math" panose="02040503050406030204" pitchFamily="18" charset="0"/>
                            </a:rPr>
                          </m:ctrlPr>
                        </m:dPr>
                        <m:e>
                          <m:nary>
                            <m:naryPr>
                              <m:chr m:val="∑"/>
                              <m:supHide m:val="on"/>
                              <m:ctrlPr>
                                <a:rPr lang="en-US" altLang="ja-JP" sz="1200" b="0" i="1" smtClean="0">
                                  <a:latin typeface="Cambria Math" panose="02040503050406030204" pitchFamily="18" charset="0"/>
                                </a:rPr>
                              </m:ctrlPr>
                            </m:naryPr>
                            <m:sub>
                              <m:r>
                                <m:rPr>
                                  <m:brk m:alnAt="7"/>
                                </m:rPr>
                                <a:rPr lang="en-US" altLang="ja-JP" sz="1200" b="0" i="1" smtClean="0">
                                  <a:latin typeface="Cambria Math" panose="02040503050406030204" pitchFamily="18" charset="0"/>
                                </a:rPr>
                                <m:t>𝑖</m:t>
                              </m:r>
                            </m:sub>
                            <m:sup/>
                            <m:e>
                              <m:sSub>
                                <m:sSubPr>
                                  <m:ctrlPr>
                                    <a:rPr lang="en-US" altLang="ja-JP" sz="1200" b="0" i="1" smtClean="0">
                                      <a:latin typeface="Cambria Math" panose="02040503050406030204" pitchFamily="18" charset="0"/>
                                    </a:rPr>
                                  </m:ctrlPr>
                                </m:sSubPr>
                                <m:e>
                                  <m:r>
                                    <a:rPr lang="ja-JP" altLang="en-US" sz="1200" b="0" i="1" smtClean="0">
                                      <a:latin typeface="Cambria Math" panose="02040503050406030204" pitchFamily="18" charset="0"/>
                                    </a:rPr>
                                    <m:t>𝛽</m:t>
                                  </m:r>
                                </m:e>
                                <m:sub>
                                  <m:r>
                                    <a:rPr lang="en-US" altLang="ja-JP" sz="1200" b="0" i="1" smtClean="0">
                                      <a:latin typeface="Cambria Math" panose="02040503050406030204" pitchFamily="18" charset="0"/>
                                    </a:rPr>
                                    <m:t>𝑖</m:t>
                                  </m:r>
                                </m:sub>
                              </m:sSub>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𝐻</m:t>
                                  </m:r>
                                </m:e>
                                <m:sub>
                                  <m:r>
                                    <a:rPr lang="en-US" altLang="ja-JP" sz="1200" b="0" i="1" smtClean="0">
                                      <a:latin typeface="Cambria Math" panose="02040503050406030204" pitchFamily="18" charset="0"/>
                                    </a:rPr>
                                    <m:t>𝑖</m:t>
                                  </m:r>
                                </m:sub>
                              </m:sSub>
                              <m:d>
                                <m:dPr>
                                  <m:ctrlPr>
                                    <a:rPr lang="en-US" altLang="ja-JP" sz="1200" b="0" i="1" smtClean="0">
                                      <a:latin typeface="Cambria Math" panose="02040503050406030204" pitchFamily="18" charset="0"/>
                                    </a:rPr>
                                  </m:ctrlPr>
                                </m:dPr>
                                <m:e>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𝑧</m:t>
                                      </m:r>
                                    </m:e>
                                    <m:sub>
                                      <m:r>
                                        <a:rPr lang="en-US" altLang="ja-JP" sz="1200" b="0" i="1" smtClean="0">
                                          <a:latin typeface="Cambria Math" panose="02040503050406030204" pitchFamily="18" charset="0"/>
                                        </a:rPr>
                                        <m:t>𝑡</m:t>
                                      </m:r>
                                    </m:sub>
                                  </m:sSub>
                                </m:e>
                              </m:d>
                            </m:e>
                          </m:nary>
                        </m:e>
                      </m:d>
                    </m:oMath>
                  </m:oMathPara>
                </a14:m>
                <a:endParaRPr kumimoji="1" lang="ja-JP" altLang="en-US" sz="12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741916" y="2621458"/>
                <a:ext cx="2197332" cy="584134"/>
              </a:xfrm>
              <a:prstGeom prst="rect">
                <a:avLst/>
              </a:prstGeom>
              <a:blipFill rotWithShape="0">
                <a:blip r:embed="rId5"/>
                <a:stretch>
                  <a:fillRect t="-100000" r="-17778" b="-151042"/>
                </a:stretch>
              </a:blipFill>
            </p:spPr>
            <p:txBody>
              <a:bodyPr/>
              <a:lstStyle/>
              <a:p>
                <a:r>
                  <a:rPr lang="ja-JP" altLang="en-US">
                    <a:noFill/>
                  </a:rPr>
                  <a:t> </a:t>
                </a:r>
              </a:p>
            </p:txBody>
          </p:sp>
        </mc:Fallback>
      </mc:AlternateContent>
      <p:sp>
        <p:nvSpPr>
          <p:cNvPr id="7" name="テキスト ボックス 6"/>
          <p:cNvSpPr txBox="1"/>
          <p:nvPr/>
        </p:nvSpPr>
        <p:spPr>
          <a:xfrm>
            <a:off x="7939248" y="2809771"/>
            <a:ext cx="1471878" cy="276999"/>
          </a:xfrm>
          <a:prstGeom prst="rect">
            <a:avLst/>
          </a:prstGeom>
          <a:noFill/>
        </p:spPr>
        <p:txBody>
          <a:bodyPr wrap="none" rtlCol="0">
            <a:spAutoFit/>
          </a:bodyPr>
          <a:lstStyle/>
          <a:p>
            <a:r>
              <a:rPr kumimoji="1" lang="en-US" altLang="ja-JP" sz="1200" dirty="0" smtClean="0">
                <a:latin typeface="Cambria Math" panose="02040503050406030204" pitchFamily="18" charset="0"/>
                <a:ea typeface="Cambria Math" panose="02040503050406030204" pitchFamily="18" charset="0"/>
              </a:rPr>
              <a:t>i:1~n</a:t>
            </a:r>
            <a:r>
              <a:rPr kumimoji="1" lang="ja-JP" altLang="en-US" sz="1200" dirty="0" err="1" smtClean="0"/>
              <a:t>は熱浴の</a:t>
            </a:r>
            <a:r>
              <a:rPr kumimoji="1" lang="ja-JP" altLang="en-US" sz="1200" dirty="0" smtClean="0"/>
              <a:t>番号</a:t>
            </a:r>
            <a:endParaRPr kumimoji="1" lang="ja-JP" altLang="en-US" sz="1200" dirty="0"/>
          </a:p>
        </p:txBody>
      </p:sp>
      <p:sp>
        <p:nvSpPr>
          <p:cNvPr id="8" name="正方形/長方形 7"/>
          <p:cNvSpPr/>
          <p:nvPr/>
        </p:nvSpPr>
        <p:spPr>
          <a:xfrm>
            <a:off x="1489165" y="2795451"/>
            <a:ext cx="2490650" cy="54864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8675187" y="6581001"/>
            <a:ext cx="3416320" cy="276999"/>
          </a:xfrm>
          <a:prstGeom prst="rect">
            <a:avLst/>
          </a:prstGeom>
          <a:noFill/>
        </p:spPr>
        <p:txBody>
          <a:bodyPr wrap="none" rtlCol="0">
            <a:spAutoFit/>
          </a:bodyPr>
          <a:lstStyle/>
          <a:p>
            <a:r>
              <a:rPr kumimoji="1" lang="ja-JP" altLang="en-US" sz="1200" dirty="0" smtClean="0"/>
              <a:t>伊藤創佑「情報理論と小さな系の熱力学」より</a:t>
            </a:r>
            <a:endParaRPr kumimoji="1" lang="ja-JP" altLang="en-US" sz="1200" dirty="0"/>
          </a:p>
        </p:txBody>
      </p:sp>
    </p:spTree>
    <p:extLst>
      <p:ext uri="{BB962C8B-B14F-4D97-AF65-F5344CB8AC3E}">
        <p14:creationId xmlns:p14="http://schemas.microsoft.com/office/powerpoint/2010/main" val="34014621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10209" cy="705394"/>
          </a:xfrm>
        </p:spPr>
        <p:txBody>
          <a:bodyPr/>
          <a:lstStyle/>
          <a:p>
            <a:r>
              <a:rPr kumimoji="1" lang="ja-JP" altLang="en-US" dirty="0" smtClean="0">
                <a:solidFill>
                  <a:srgbClr val="002060"/>
                </a:solidFill>
              </a:rPr>
              <a:t>フィードバック制御下での情報熱力学</a:t>
            </a:r>
            <a:endParaRPr kumimoji="1" lang="ja-JP" altLang="en-US" dirty="0">
              <a:solidFill>
                <a:srgbClr val="002060"/>
              </a:solidFill>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77334" y="1314994"/>
                <a:ext cx="8388289" cy="5216435"/>
              </a:xfrm>
            </p:spPr>
            <p:txBody>
              <a:bodyPr>
                <a:normAutofit/>
              </a:bodyPr>
              <a:lstStyle/>
              <a:p>
                <a:r>
                  <a:rPr kumimoji="1" lang="ja-JP" altLang="en-US" sz="1600" dirty="0" smtClean="0"/>
                  <a:t>フィードバックプロトコル</a:t>
                </a:r>
                <a:endParaRPr kumimoji="1" lang="en-US" altLang="ja-JP" sz="1600" dirty="0" smtClean="0"/>
              </a:p>
              <a:p>
                <a:pPr lvl="1"/>
                <a:r>
                  <a:rPr lang="ja-JP" altLang="en-US" sz="1400" dirty="0" smtClean="0"/>
                  <a:t>微小系</a:t>
                </a:r>
                <a14:m>
                  <m:oMath xmlns:m="http://schemas.openxmlformats.org/officeDocument/2006/math">
                    <m:r>
                      <a:rPr lang="en-US" altLang="ja-JP" sz="1400" b="0" i="1" smtClean="0">
                        <a:latin typeface="Cambria Math" panose="02040503050406030204" pitchFamily="18" charset="0"/>
                      </a:rPr>
                      <m:t>𝑥</m:t>
                    </m:r>
                  </m:oMath>
                </a14:m>
                <a:r>
                  <a:rPr lang="ja-JP" altLang="en-US" sz="1400" dirty="0" smtClean="0"/>
                  <a:t>とメモリ</a:t>
                </a:r>
                <a14:m>
                  <m:oMath xmlns:m="http://schemas.openxmlformats.org/officeDocument/2006/math">
                    <m:r>
                      <a:rPr lang="en-US" altLang="ja-JP" sz="1400" b="0" i="1" smtClean="0">
                        <a:latin typeface="Cambria Math" panose="02040503050406030204" pitchFamily="18" charset="0"/>
                      </a:rPr>
                      <m:t>𝑚</m:t>
                    </m:r>
                  </m:oMath>
                </a14:m>
                <a:r>
                  <a:rPr lang="ja-JP" altLang="en-US" sz="1400" dirty="0" smtClean="0"/>
                  <a:t>を用意</a:t>
                </a:r>
                <a:endParaRPr lang="en-US" altLang="ja-JP" sz="1400" dirty="0"/>
              </a:p>
              <a:p>
                <a:pPr lvl="1"/>
                <a:r>
                  <a:rPr lang="ja-JP" altLang="en-US" sz="1400" dirty="0" smtClean="0"/>
                  <a:t>メモリ</a:t>
                </a:r>
                <a14:m>
                  <m:oMath xmlns:m="http://schemas.openxmlformats.org/officeDocument/2006/math">
                    <m:r>
                      <a:rPr lang="en-US" altLang="ja-JP" sz="1400" b="0" i="1" smtClean="0">
                        <a:latin typeface="Cambria Math" panose="02040503050406030204" pitchFamily="18" charset="0"/>
                      </a:rPr>
                      <m:t>𝑚</m:t>
                    </m:r>
                  </m:oMath>
                </a14:m>
                <a:r>
                  <a:rPr lang="ja-JP" altLang="en-US" sz="1400" dirty="0" smtClean="0"/>
                  <a:t>の状態は単一：</a:t>
                </a:r>
                <a:r>
                  <a:rPr lang="ja-JP" altLang="en-US" sz="1400" b="1" dirty="0" smtClean="0">
                    <a:solidFill>
                      <a:srgbClr val="FF0000"/>
                    </a:solidFill>
                  </a:rPr>
                  <a:t>測定</a:t>
                </a:r>
                <a:r>
                  <a:rPr lang="ja-JP" altLang="en-US" sz="1400" dirty="0" smtClean="0"/>
                  <a:t>により</a:t>
                </a:r>
                <a14:m>
                  <m:oMath xmlns:m="http://schemas.openxmlformats.org/officeDocument/2006/math">
                    <m:sSub>
                      <m:sSubPr>
                        <m:ctrlPr>
                          <a:rPr lang="en-US" altLang="ja-JP" sz="140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r>
                      <a:rPr lang="ja-JP" altLang="en-US" sz="1400" i="1">
                        <a:latin typeface="Cambria Math" panose="02040503050406030204" pitchFamily="18" charset="0"/>
                      </a:rPr>
                      <m:t>に</m:t>
                    </m:r>
                  </m:oMath>
                </a14:m>
                <a:r>
                  <a:rPr lang="ja-JP" altLang="en-US" sz="1400" dirty="0" smtClean="0"/>
                  <a:t>応じて決まる</a:t>
                </a:r>
                <a:endParaRPr lang="en-US" altLang="ja-JP" sz="1400" dirty="0" smtClean="0"/>
              </a:p>
              <a:p>
                <a:pPr lvl="1"/>
                <a14:m>
                  <m:oMath xmlns:m="http://schemas.openxmlformats.org/officeDocument/2006/math">
                    <m:sSub>
                      <m:sSubPr>
                        <m:ctrlPr>
                          <a:rPr lang="en-US" altLang="ja-JP" sz="140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𝑡</m:t>
                        </m:r>
                      </m:sub>
                    </m:sSub>
                  </m:oMath>
                </a14:m>
                <a:r>
                  <a:rPr lang="ja-JP" altLang="en-US" sz="1400" dirty="0" smtClean="0"/>
                  <a:t>は</a:t>
                </a:r>
                <a14:m>
                  <m:oMath xmlns:m="http://schemas.openxmlformats.org/officeDocument/2006/math">
                    <m:r>
                      <a:rPr lang="en-US" altLang="ja-JP" sz="1400" i="1">
                        <a:latin typeface="Cambria Math" panose="02040503050406030204" pitchFamily="18" charset="0"/>
                      </a:rPr>
                      <m:t>𝑚</m:t>
                    </m:r>
                  </m:oMath>
                </a14:m>
                <a:r>
                  <a:rPr lang="ja-JP" altLang="en-US" sz="1400" dirty="0"/>
                  <a:t>の</a:t>
                </a:r>
                <a:r>
                  <a:rPr lang="ja-JP" altLang="en-US" sz="1400" dirty="0" smtClean="0"/>
                  <a:t>状態に依存して時間発展</a:t>
                </a:r>
                <a:r>
                  <a:rPr lang="en-US" altLang="ja-JP" sz="1400" dirty="0" smtClean="0"/>
                  <a:t>(</a:t>
                </a:r>
                <a:r>
                  <a:rPr lang="ja-JP" altLang="en-US" sz="1400" b="1" dirty="0" smtClean="0">
                    <a:solidFill>
                      <a:srgbClr val="FF0000"/>
                    </a:solidFill>
                  </a:rPr>
                  <a:t>フィードバック制御</a:t>
                </a:r>
                <a:r>
                  <a:rPr lang="en-US" altLang="ja-JP" sz="1400" dirty="0" smtClean="0"/>
                  <a:t>)</a:t>
                </a:r>
              </a:p>
              <a:p>
                <a:pPr marL="0" indent="0">
                  <a:buNone/>
                </a:pPr>
                <a:r>
                  <a:rPr lang="ja-JP" altLang="en-US" sz="1600" dirty="0" smtClean="0"/>
                  <a:t>→非</a:t>
                </a:r>
                <a:r>
                  <a:rPr lang="en-US" altLang="ja-JP" sz="1600" dirty="0" smtClean="0"/>
                  <a:t>Markov</a:t>
                </a:r>
                <a:r>
                  <a:rPr lang="ja-JP" altLang="en-US" sz="1600" dirty="0" smtClean="0"/>
                  <a:t>的な時間発展：</a:t>
                </a:r>
                <a14:m>
                  <m:oMath xmlns:m="http://schemas.openxmlformats.org/officeDocument/2006/math">
                    <m:r>
                      <a:rPr lang="en-US" altLang="ja-JP" sz="1600" b="0" i="1" smtClean="0">
                        <a:latin typeface="Cambria Math" panose="02040503050406030204" pitchFamily="18" charset="0"/>
                      </a:rPr>
                      <m:t>𝑝</m:t>
                    </m:r>
                    <m:d>
                      <m:dPr>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1</m:t>
                            </m:r>
                          </m:sub>
                        </m:sSub>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𝑁</m:t>
                            </m:r>
                          </m:sub>
                        </m:sSub>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𝑚</m:t>
                        </m:r>
                      </m:e>
                    </m:d>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𝑝</m:t>
                    </m:r>
                    <m:d>
                      <m:dPr>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1</m:t>
                            </m:r>
                          </m:sub>
                        </m:sSub>
                      </m:e>
                    </m:d>
                    <m:r>
                      <a:rPr lang="en-US" altLang="ja-JP" sz="1600" b="0" i="1" smtClean="0">
                        <a:latin typeface="Cambria Math" panose="02040503050406030204" pitchFamily="18" charset="0"/>
                      </a:rPr>
                      <m:t>𝑝</m:t>
                    </m:r>
                    <m:d>
                      <m:dPr>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2</m:t>
                            </m:r>
                          </m:sub>
                        </m:sSub>
                      </m:e>
                      <m:e>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1</m:t>
                            </m:r>
                          </m:sub>
                        </m:sSub>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𝑚</m:t>
                        </m:r>
                      </m:e>
                    </m:d>
                    <m:r>
                      <a:rPr lang="en-US" altLang="ja-JP" sz="1600" b="0" i="1" smtClean="0">
                        <a:latin typeface="Cambria Math" panose="02040503050406030204" pitchFamily="18" charset="0"/>
                      </a:rPr>
                      <m:t>…</m:t>
                    </m:r>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b="0" i="1" smtClean="0">
                                <a:latin typeface="Cambria Math" panose="02040503050406030204" pitchFamily="18" charset="0"/>
                              </a:rPr>
                              <m:t>𝑁</m:t>
                            </m:r>
                          </m:sub>
                        </m:sSub>
                      </m:e>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b="0" i="1" smtClean="0">
                                <a:latin typeface="Cambria Math" panose="02040503050406030204" pitchFamily="18" charset="0"/>
                              </a:rPr>
                              <m:t>𝑁</m:t>
                            </m:r>
                            <m:r>
                              <a:rPr lang="en-US" altLang="ja-JP" sz="1600" b="0" i="1" smtClean="0">
                                <a:latin typeface="Cambria Math" panose="02040503050406030204" pitchFamily="18" charset="0"/>
                              </a:rPr>
                              <m:t>−1</m:t>
                            </m:r>
                          </m:sub>
                        </m:sSub>
                        <m:r>
                          <a:rPr lang="en-US" altLang="ja-JP" sz="1600" i="1">
                            <a:latin typeface="Cambria Math" panose="02040503050406030204" pitchFamily="18" charset="0"/>
                          </a:rPr>
                          <m:t>,</m:t>
                        </m:r>
                        <m:r>
                          <a:rPr lang="en-US" altLang="ja-JP" sz="1600" i="1">
                            <a:latin typeface="Cambria Math" panose="02040503050406030204" pitchFamily="18" charset="0"/>
                          </a:rPr>
                          <m:t>𝑚</m:t>
                        </m:r>
                      </m:e>
                    </m:d>
                  </m:oMath>
                </a14:m>
                <a:endParaRPr lang="en-US" altLang="ja-JP" sz="1600" dirty="0" smtClean="0"/>
              </a:p>
              <a:p>
                <a:pPr marL="0" indent="0">
                  <a:buNone/>
                </a:pPr>
                <a:endParaRPr lang="en-US" altLang="ja-JP" sz="800" dirty="0" smtClean="0"/>
              </a:p>
              <a:p>
                <a:pPr marL="0" indent="0">
                  <a:buNone/>
                </a:pPr>
                <a:r>
                  <a:rPr lang="ja-JP" altLang="en-US" sz="1400" dirty="0" smtClean="0"/>
                  <a:t>→エントロピー生成</a:t>
                </a:r>
                <a14:m>
                  <m:oMath xmlns:m="http://schemas.openxmlformats.org/officeDocument/2006/math">
                    <m:r>
                      <a:rPr lang="ja-JP" altLang="en-US" sz="1400" i="1">
                        <a:latin typeface="Cambria Math" panose="02040503050406030204" pitchFamily="18" charset="0"/>
                      </a:rPr>
                      <m:t>𝜎</m:t>
                    </m:r>
                    <m:box>
                      <m:boxPr>
                        <m:ctrlPr>
                          <a:rPr lang="ja-JP" altLang="en-US" sz="1400" i="1">
                            <a:latin typeface="Cambria Math" panose="02040503050406030204" pitchFamily="18" charset="0"/>
                          </a:rPr>
                        </m:ctrlPr>
                      </m:boxPr>
                      <m:e>
                        <m:r>
                          <a:rPr lang="en-US" altLang="ja-JP" sz="1400" b="0" i="1" smtClean="0">
                            <a:latin typeface="Cambria Math" panose="02040503050406030204" pitchFamily="18" charset="0"/>
                          </a:rPr>
                          <m:t>=</m:t>
                        </m:r>
                      </m:e>
                    </m:box>
                    <m:r>
                      <a:rPr lang="en-US" altLang="ja-JP" sz="1400" i="1">
                        <a:latin typeface="Cambria Math" panose="02040503050406030204" pitchFamily="18" charset="0"/>
                        <a:ea typeface="Cambria Math" panose="02040503050406030204" pitchFamily="18" charset="0"/>
                      </a:rPr>
                      <m:t>∆</m:t>
                    </m:r>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𝑠</m:t>
                        </m:r>
                      </m:e>
                      <m:sub>
                        <m:r>
                          <a:rPr lang="en-US" altLang="ja-JP" sz="1400" i="1">
                            <a:latin typeface="Cambria Math" panose="02040503050406030204" pitchFamily="18" charset="0"/>
                            <a:ea typeface="Cambria Math" panose="02040503050406030204" pitchFamily="18" charset="0"/>
                          </a:rPr>
                          <m:t>𝑏𝑎𝑡h</m:t>
                        </m:r>
                      </m:sub>
                    </m:sSub>
                    <m:r>
                      <a:rPr lang="en-US" altLang="ja-JP" sz="1400" i="1">
                        <a:latin typeface="Cambria Math" panose="02040503050406030204" pitchFamily="18" charset="0"/>
                        <a:ea typeface="Cambria Math" panose="02040503050406030204" pitchFamily="18" charset="0"/>
                      </a:rPr>
                      <m:t>+∆</m:t>
                    </m:r>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𝑠</m:t>
                        </m:r>
                      </m:e>
                      <m:sub>
                        <m:r>
                          <a:rPr lang="en-US" altLang="ja-JP" sz="1400" i="1">
                            <a:latin typeface="Cambria Math" panose="02040503050406030204" pitchFamily="18" charset="0"/>
                            <a:ea typeface="Cambria Math" panose="02040503050406030204" pitchFamily="18" charset="0"/>
                          </a:rPr>
                          <m:t>𝑥</m:t>
                        </m:r>
                      </m:sub>
                    </m:sSub>
                  </m:oMath>
                </a14:m>
                <a:r>
                  <a:rPr lang="ja-JP" altLang="en-US" sz="1400" dirty="0" smtClean="0"/>
                  <a:t>　は</a:t>
                </a:r>
                <a:r>
                  <a:rPr lang="en-US" altLang="ja-JP" sz="1400" dirty="0" smtClean="0"/>
                  <a:t>Stochastic </a:t>
                </a:r>
                <a:r>
                  <a:rPr lang="en-US" altLang="ja-JP" sz="1400" dirty="0"/>
                  <a:t>r</a:t>
                </a:r>
                <a:r>
                  <a:rPr lang="en-US" altLang="ja-JP" sz="1400" dirty="0" smtClean="0"/>
                  <a:t>elative entropy</a:t>
                </a:r>
                <a:r>
                  <a:rPr lang="ja-JP" altLang="en-US" sz="1400" dirty="0" smtClean="0"/>
                  <a:t>ではない</a:t>
                </a:r>
                <a:endParaRPr lang="en-US" altLang="ja-JP" sz="1400" dirty="0" smtClean="0"/>
              </a:p>
              <a:p>
                <a:pPr marL="0" indent="0">
                  <a:buNone/>
                </a:pPr>
                <a:r>
                  <a:rPr lang="ja-JP" altLang="en-US" sz="1400" dirty="0" smtClean="0"/>
                  <a:t>→しかし、</a:t>
                </a:r>
                <a14:m>
                  <m:oMath xmlns:m="http://schemas.openxmlformats.org/officeDocument/2006/math">
                    <m:r>
                      <a:rPr lang="ja-JP" altLang="en-US" sz="1400" i="1">
                        <a:latin typeface="Cambria Math" panose="02040503050406030204" pitchFamily="18" charset="0"/>
                      </a:rPr>
                      <m:t>𝜎</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𝑖</m:t>
                    </m:r>
                    <m:d>
                      <m:dPr>
                        <m:ctrlPr>
                          <a:rPr lang="en-US" altLang="ja-JP" sz="1400" b="0" i="1" smtClean="0">
                            <a:latin typeface="Cambria Math" panose="02040503050406030204" pitchFamily="18" charset="0"/>
                          </a:rPr>
                        </m:ctrlPr>
                      </m:dP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𝑁</m:t>
                            </m:r>
                          </m:sub>
                        </m:sSub>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𝑚</m:t>
                        </m:r>
                      </m:e>
                    </m:d>
                    <m:r>
                      <a:rPr lang="en-US" altLang="ja-JP" sz="1400" b="0" i="1" smtClean="0">
                        <a:latin typeface="Cambria Math" panose="02040503050406030204" pitchFamily="18" charset="0"/>
                      </a:rPr>
                      <m:t>+</m:t>
                    </m:r>
                    <m:r>
                      <a:rPr lang="en-US" altLang="ja-JP" sz="1400" i="1">
                        <a:latin typeface="Cambria Math" panose="02040503050406030204" pitchFamily="18" charset="0"/>
                      </a:rPr>
                      <m:t>𝑖</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b="0" i="1" smtClean="0">
                                <a:latin typeface="Cambria Math" panose="02040503050406030204" pitchFamily="18" charset="0"/>
                              </a:rPr>
                              <m:t>1</m:t>
                            </m:r>
                          </m:sub>
                        </m:sSub>
                        <m:r>
                          <a:rPr lang="en-US" altLang="ja-JP" sz="1400" i="1">
                            <a:latin typeface="Cambria Math" panose="02040503050406030204" pitchFamily="18" charset="0"/>
                          </a:rPr>
                          <m:t>:</m:t>
                        </m:r>
                        <m:r>
                          <a:rPr lang="en-US" altLang="ja-JP" sz="1400" i="1">
                            <a:latin typeface="Cambria Math" panose="02040503050406030204" pitchFamily="18" charset="0"/>
                          </a:rPr>
                          <m:t>𝑚</m:t>
                        </m:r>
                      </m:e>
                    </m:d>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𝑑</m:t>
                        </m:r>
                      </m:e>
                      <m:sub>
                        <m:r>
                          <a:rPr lang="en-US" altLang="ja-JP" sz="1400" i="1">
                            <a:latin typeface="Cambria Math" panose="02040503050406030204" pitchFamily="18" charset="0"/>
                          </a:rPr>
                          <m:t>𝐾𝐿</m:t>
                        </m:r>
                      </m:sub>
                    </m:sSub>
                    <m:d>
                      <m:dPr>
                        <m:ctrlPr>
                          <a:rPr lang="en-US" altLang="ja-JP" sz="1400" i="1">
                            <a:latin typeface="Cambria Math" panose="02040503050406030204" pitchFamily="18" charset="0"/>
                          </a:rPr>
                        </m:ctrlPr>
                      </m:dPr>
                      <m:e>
                        <m:r>
                          <a:rPr lang="en-US" altLang="ja-JP" sz="1400" i="1">
                            <a:latin typeface="Cambria Math" panose="02040503050406030204" pitchFamily="18" charset="0"/>
                          </a:rPr>
                          <m:t>𝑝</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1</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𝑛</m:t>
                                </m:r>
                              </m:sub>
                            </m:sSub>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𝑚</m:t>
                            </m:r>
                          </m:e>
                        </m:d>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𝑝</m:t>
                            </m:r>
                          </m:e>
                          <m:sub>
                            <m:r>
                              <a:rPr lang="en-US" altLang="ja-JP" sz="1400" i="1">
                                <a:latin typeface="Cambria Math" panose="02040503050406030204" pitchFamily="18" charset="0"/>
                              </a:rPr>
                              <m:t>𝐵</m:t>
                            </m:r>
                          </m:sub>
                        </m:sSub>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1</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𝑛</m:t>
                                </m:r>
                              </m:sub>
                            </m:sSub>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𝑚</m:t>
                            </m:r>
                          </m:e>
                        </m:d>
                      </m:e>
                    </m:d>
                    <m:r>
                      <a:rPr lang="ja-JP" altLang="en-US" sz="1400" i="1">
                        <a:latin typeface="Cambria Math" panose="02040503050406030204" pitchFamily="18" charset="0"/>
                      </a:rPr>
                      <m:t>　</m:t>
                    </m:r>
                  </m:oMath>
                </a14:m>
                <a:r>
                  <a:rPr lang="ja-JP" altLang="en-US" sz="1400" dirty="0" smtClean="0"/>
                  <a:t>が成り立つ</a:t>
                </a:r>
                <a:endParaRPr lang="en-US" altLang="ja-JP" sz="1400" dirty="0" smtClean="0"/>
              </a:p>
              <a:p>
                <a:pPr marL="0" indent="0">
                  <a:buNone/>
                </a:pPr>
                <a:endParaRPr lang="en-US" altLang="ja-JP" sz="800" dirty="0" smtClean="0"/>
              </a:p>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𝑒𝑥𝑝</m:t>
                        </m:r>
                        <m:d>
                          <m:dPr>
                            <m:begChr m:val="["/>
                            <m:endChr m:val="]"/>
                            <m:ctrlPr>
                              <a:rPr lang="en-US" altLang="ja-JP" b="0" i="1" smtClean="0">
                                <a:latin typeface="Cambria Math" panose="02040503050406030204" pitchFamily="18" charset="0"/>
                              </a:rPr>
                            </m:ctrlPr>
                          </m:dPr>
                          <m:e>
                            <m:r>
                              <a:rPr lang="ja-JP" altLang="en-US" i="1">
                                <a:latin typeface="Cambria Math" panose="02040503050406030204" pitchFamily="18" charset="0"/>
                              </a:rPr>
                              <m:t>𝜎</m:t>
                            </m:r>
                            <m:r>
                              <a:rPr lang="en-US" altLang="ja-JP" i="1">
                                <a:latin typeface="Cambria Math" panose="02040503050406030204" pitchFamily="18" charset="0"/>
                              </a:rPr>
                              <m:t>−</m:t>
                            </m:r>
                            <m:r>
                              <a:rPr lang="en-US" altLang="ja-JP" i="1">
                                <a:latin typeface="Cambria Math" panose="02040503050406030204" pitchFamily="18" charset="0"/>
                              </a:rPr>
                              <m:t>𝑖</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𝑁</m:t>
                                    </m:r>
                                  </m:sub>
                                </m:sSub>
                                <m:r>
                                  <a:rPr lang="en-US" altLang="ja-JP" i="1">
                                    <a:latin typeface="Cambria Math" panose="02040503050406030204" pitchFamily="18" charset="0"/>
                                  </a:rPr>
                                  <m:t>:</m:t>
                                </m:r>
                                <m:r>
                                  <a:rPr lang="en-US" altLang="ja-JP" i="1">
                                    <a:latin typeface="Cambria Math" panose="02040503050406030204" pitchFamily="18" charset="0"/>
                                  </a:rPr>
                                  <m:t>𝑚</m:t>
                                </m:r>
                              </m:e>
                            </m:d>
                            <m:r>
                              <a:rPr lang="en-US" altLang="ja-JP" i="1">
                                <a:latin typeface="Cambria Math" panose="02040503050406030204" pitchFamily="18" charset="0"/>
                              </a:rPr>
                              <m:t>+</m:t>
                            </m:r>
                            <m:r>
                              <a:rPr lang="en-US" altLang="ja-JP" i="1">
                                <a:latin typeface="Cambria Math" panose="02040503050406030204" pitchFamily="18" charset="0"/>
                              </a:rPr>
                              <m:t>𝑖</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r>
                                  <a:rPr lang="en-US" altLang="ja-JP" i="1">
                                    <a:latin typeface="Cambria Math" panose="02040503050406030204" pitchFamily="18" charset="0"/>
                                  </a:rPr>
                                  <m:t>𝑚</m:t>
                                </m:r>
                              </m:e>
                            </m:d>
                          </m:e>
                        </m:d>
                      </m:e>
                    </m:d>
                    <m:r>
                      <a:rPr lang="en-US" altLang="ja-JP" b="0" i="1" smtClean="0">
                        <a:latin typeface="Cambria Math" panose="02040503050406030204" pitchFamily="18" charset="0"/>
                      </a:rPr>
                      <m:t>=1</m:t>
                    </m:r>
                  </m:oMath>
                </a14:m>
                <a:r>
                  <a:rPr lang="ja-JP" altLang="en-US" dirty="0" smtClean="0"/>
                  <a:t>　：</a:t>
                </a:r>
                <a:r>
                  <a:rPr lang="en-US" altLang="ja-JP" dirty="0" smtClean="0"/>
                  <a:t>Feedback</a:t>
                </a:r>
                <a:r>
                  <a:rPr lang="ja-JP" altLang="en-US" dirty="0" smtClean="0"/>
                  <a:t>制御下における</a:t>
                </a:r>
                <a:endParaRPr lang="en-US" altLang="ja-JP" dirty="0" smtClean="0"/>
              </a:p>
              <a:p>
                <a:pPr marL="0" indent="0">
                  <a:buNone/>
                </a:pPr>
                <a:r>
                  <a:rPr lang="en-US" altLang="ja-JP" dirty="0" smtClean="0"/>
                  <a:t>	</a:t>
                </a:r>
                <a14:m>
                  <m:oMath xmlns:m="http://schemas.openxmlformats.org/officeDocument/2006/math">
                    <m:d>
                      <m:dPr>
                        <m:begChr m:val="⟨"/>
                        <m:endChr m:val="⟩"/>
                        <m:ctrlPr>
                          <a:rPr lang="en-US" altLang="ja-JP" sz="1400" i="1" smtClean="0">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𝑑</m:t>
                            </m:r>
                          </m:e>
                          <m:sub>
                            <m:r>
                              <a:rPr lang="en-US" altLang="ja-JP" sz="1400" i="1">
                                <a:latin typeface="Cambria Math" panose="02040503050406030204" pitchFamily="18" charset="0"/>
                              </a:rPr>
                              <m:t>𝐾𝐿</m:t>
                            </m:r>
                          </m:sub>
                        </m:sSub>
                        <m:d>
                          <m:dPr>
                            <m:ctrlPr>
                              <a:rPr lang="en-US" altLang="ja-JP" sz="1400" i="1">
                                <a:latin typeface="Cambria Math" panose="02040503050406030204" pitchFamily="18" charset="0"/>
                              </a:rPr>
                            </m:ctrlPr>
                          </m:dPr>
                          <m:e>
                            <m:r>
                              <a:rPr lang="en-US" altLang="ja-JP" sz="1400" i="1">
                                <a:latin typeface="Cambria Math" panose="02040503050406030204" pitchFamily="18" charset="0"/>
                              </a:rPr>
                              <m:t>𝑝</m:t>
                            </m:r>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𝑝</m:t>
                                </m:r>
                              </m:e>
                              <m:sub>
                                <m:r>
                                  <a:rPr lang="en-US" altLang="ja-JP" sz="1400" i="1">
                                    <a:latin typeface="Cambria Math" panose="02040503050406030204" pitchFamily="18" charset="0"/>
                                  </a:rPr>
                                  <m:t>𝐵</m:t>
                                </m:r>
                              </m:sub>
                            </m:sSub>
                          </m:e>
                        </m:d>
                      </m:e>
                    </m:d>
                    <m:r>
                      <a:rPr lang="en-US" altLang="ja-JP" sz="1400" b="0" i="1" smtClean="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𝐷</m:t>
                        </m:r>
                      </m:e>
                      <m:sub>
                        <m:r>
                          <a:rPr lang="en-US" altLang="ja-JP" sz="1400" i="1">
                            <a:latin typeface="Cambria Math" panose="02040503050406030204" pitchFamily="18" charset="0"/>
                          </a:rPr>
                          <m:t>𝐾𝐿</m:t>
                        </m:r>
                      </m:sub>
                    </m:sSub>
                    <m:d>
                      <m:dPr>
                        <m:ctrlPr>
                          <a:rPr lang="en-US" altLang="ja-JP" sz="1400" i="1">
                            <a:latin typeface="Cambria Math" panose="02040503050406030204" pitchFamily="18" charset="0"/>
                          </a:rPr>
                        </m:ctrlPr>
                      </m:dPr>
                      <m:e>
                        <m:r>
                          <a:rPr lang="en-US" altLang="ja-JP" sz="1400" i="1">
                            <a:latin typeface="Cambria Math" panose="02040503050406030204" pitchFamily="18" charset="0"/>
                          </a:rPr>
                          <m:t>𝑝</m:t>
                        </m:r>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𝑝</m:t>
                            </m:r>
                          </m:e>
                          <m:sub>
                            <m:r>
                              <a:rPr lang="en-US" altLang="ja-JP" sz="1400" i="1">
                                <a:latin typeface="Cambria Math" panose="02040503050406030204" pitchFamily="18" charset="0"/>
                              </a:rPr>
                              <m:t>𝐵</m:t>
                            </m:r>
                          </m:sub>
                        </m:sSub>
                      </m:e>
                    </m:d>
                    <m:r>
                      <a:rPr lang="en-US" altLang="ja-JP" sz="140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0</m:t>
                    </m:r>
                  </m:oMath>
                </a14:m>
                <a:endParaRPr lang="en-US" altLang="ja-JP" sz="1400" b="0" i="1" dirty="0" smtClean="0">
                  <a:latin typeface="Cambria Math" panose="02040503050406030204" pitchFamily="18" charset="0"/>
                  <a:ea typeface="Cambria Math" panose="02040503050406030204" pitchFamily="18" charset="0"/>
                </a:endParaRPr>
              </a:p>
              <a:p>
                <a:pPr marL="0" indent="0">
                  <a:buNone/>
                </a:pPr>
                <a:r>
                  <a:rPr lang="en-US" altLang="ja-JP" sz="1400" b="0" dirty="0" smtClean="0">
                    <a:ea typeface="Cambria Math" panose="02040503050406030204" pitchFamily="18" charset="0"/>
                  </a:rPr>
                  <a:t>	</a:t>
                </a:r>
                <a14:m>
                  <m:oMath xmlns:m="http://schemas.openxmlformats.org/officeDocument/2006/math">
                    <m:d>
                      <m:dPr>
                        <m:begChr m:val="⟨"/>
                        <m:endChr m:val="⟩"/>
                        <m:ctrlPr>
                          <a:rPr lang="en-US" altLang="ja-JP" sz="1400" b="0" i="1" smtClean="0">
                            <a:latin typeface="Cambria Math" panose="02040503050406030204" pitchFamily="18" charset="0"/>
                            <a:ea typeface="Cambria Math" panose="02040503050406030204" pitchFamily="18" charset="0"/>
                          </a:rPr>
                        </m:ctrlPr>
                      </m:dPr>
                      <m:e>
                        <m:r>
                          <a:rPr lang="en-US" altLang="ja-JP" sz="1400" i="1">
                            <a:latin typeface="Cambria Math" panose="02040503050406030204" pitchFamily="18" charset="0"/>
                          </a:rPr>
                          <m:t>𝑖</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b="0" i="1" smtClean="0">
                                    <a:latin typeface="Cambria Math" panose="02040503050406030204" pitchFamily="18" charset="0"/>
                                  </a:rPr>
                                  <m:t>𝑡</m:t>
                                </m:r>
                              </m:sub>
                            </m:sSub>
                            <m:r>
                              <a:rPr lang="en-US" altLang="ja-JP" sz="1400" i="1">
                                <a:latin typeface="Cambria Math" panose="02040503050406030204" pitchFamily="18" charset="0"/>
                              </a:rPr>
                              <m:t>:</m:t>
                            </m:r>
                            <m:r>
                              <a:rPr lang="en-US" altLang="ja-JP" sz="1400" i="1">
                                <a:latin typeface="Cambria Math" panose="02040503050406030204" pitchFamily="18" charset="0"/>
                              </a:rPr>
                              <m:t>𝑚</m:t>
                            </m:r>
                          </m:e>
                        </m:d>
                      </m:e>
                    </m:d>
                    <m:r>
                      <a:rPr lang="en-US" altLang="ja-JP" sz="1400" b="0" i="1" smtClean="0">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𝐼</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b="0" i="1" smtClean="0">
                                <a:latin typeface="Cambria Math" panose="02040503050406030204" pitchFamily="18" charset="0"/>
                              </a:rPr>
                              <m:t>𝑡</m:t>
                            </m:r>
                          </m:sub>
                        </m:sSub>
                        <m:r>
                          <a:rPr lang="en-US" altLang="ja-JP" sz="1400" i="1">
                            <a:latin typeface="Cambria Math" panose="02040503050406030204" pitchFamily="18" charset="0"/>
                          </a:rPr>
                          <m:t>:</m:t>
                        </m:r>
                        <m:r>
                          <a:rPr lang="en-US" altLang="ja-JP" sz="1400" i="1">
                            <a:latin typeface="Cambria Math" panose="02040503050406030204" pitchFamily="18" charset="0"/>
                          </a:rPr>
                          <m:t>𝑚</m:t>
                        </m:r>
                      </m:e>
                    </m:d>
                    <m:r>
                      <a:rPr lang="ja-JP" altLang="en-US" sz="1400" i="1">
                        <a:latin typeface="Cambria Math" panose="02040503050406030204" pitchFamily="18" charset="0"/>
                        <a:ea typeface="Cambria Math" panose="02040503050406030204" pitchFamily="18" charset="0"/>
                      </a:rPr>
                      <m:t>　</m:t>
                    </m:r>
                    <m:r>
                      <a:rPr lang="ja-JP" altLang="en-US" sz="1400" i="1" smtClean="0">
                        <a:latin typeface="Cambria Math" panose="02040503050406030204" pitchFamily="18" charset="0"/>
                        <a:ea typeface="Cambria Math" panose="02040503050406030204" pitchFamily="18" charset="0"/>
                      </a:rPr>
                      <m:t>　</m:t>
                    </m:r>
                  </m:oMath>
                </a14:m>
                <a:r>
                  <a:rPr lang="ja-JP" altLang="en-US" sz="1400" dirty="0" smtClean="0"/>
                  <a:t>　　　より</a:t>
                </a:r>
                <a:endParaRPr lang="en-US" altLang="ja-JP" sz="1400" dirty="0" smtClean="0"/>
              </a:p>
              <a:p>
                <a14:m>
                  <m:oMath xmlns:m="http://schemas.openxmlformats.org/officeDocument/2006/math">
                    <m:d>
                      <m:dPr>
                        <m:begChr m:val="⟨"/>
                        <m:endChr m:val="⟩"/>
                        <m:ctrlPr>
                          <a:rPr lang="en-US" altLang="ja-JP" i="1" smtClean="0">
                            <a:latin typeface="Cambria Math" panose="02040503050406030204" pitchFamily="18" charset="0"/>
                          </a:rPr>
                        </m:ctrlPr>
                      </m:dPr>
                      <m:e>
                        <m:r>
                          <a:rPr lang="ja-JP" altLang="en-US" i="1" smtClean="0">
                            <a:latin typeface="Cambria Math" panose="02040503050406030204" pitchFamily="18" charset="0"/>
                          </a:rPr>
                          <m:t>𝜎</m:t>
                        </m:r>
                      </m:e>
                    </m:d>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𝐼</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𝑁</m:t>
                            </m:r>
                          </m:sub>
                        </m:sSub>
                        <m:r>
                          <a:rPr lang="en-US" altLang="ja-JP" i="1">
                            <a:latin typeface="Cambria Math" panose="02040503050406030204" pitchFamily="18" charset="0"/>
                          </a:rPr>
                          <m:t>:</m:t>
                        </m:r>
                        <m:r>
                          <a:rPr lang="en-US" altLang="ja-JP" i="1">
                            <a:latin typeface="Cambria Math" panose="02040503050406030204" pitchFamily="18" charset="0"/>
                          </a:rPr>
                          <m:t>𝑚</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𝐼</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r>
                          <a:rPr lang="en-US" altLang="ja-JP" i="1">
                            <a:latin typeface="Cambria Math" panose="02040503050406030204" pitchFamily="18" charset="0"/>
                          </a:rPr>
                          <m:t>𝑚</m:t>
                        </m:r>
                      </m:e>
                    </m:d>
                    <m:r>
                      <a:rPr lang="ja-JP" altLang="en-US" i="1">
                        <a:latin typeface="Cambria Math" panose="02040503050406030204" pitchFamily="18" charset="0"/>
                      </a:rPr>
                      <m:t>　</m:t>
                    </m:r>
                  </m:oMath>
                </a14:m>
                <a:endParaRPr lang="en-US" altLang="ja-JP" dirty="0" smtClean="0"/>
              </a:p>
              <a:p>
                <a:pPr marL="0" indent="0">
                  <a:buNone/>
                </a:pPr>
                <a:r>
                  <a:rPr lang="en-US" altLang="ja-JP" dirty="0" smtClean="0"/>
                  <a:t>	</a:t>
                </a:r>
                <a:r>
                  <a:rPr lang="ja-JP" altLang="en-US" dirty="0" smtClean="0"/>
                  <a:t>：</a:t>
                </a:r>
                <a:r>
                  <a:rPr lang="en-US" altLang="ja-JP" dirty="0" smtClean="0"/>
                  <a:t>Feedback</a:t>
                </a:r>
                <a:r>
                  <a:rPr lang="ja-JP" altLang="en-US" dirty="0" smtClean="0"/>
                  <a:t>制御下における一般化熱力学第二法則</a:t>
                </a:r>
                <a:r>
                  <a:rPr lang="en-US" altLang="ja-JP" dirty="0" smtClean="0"/>
                  <a:t>(</a:t>
                </a:r>
                <a:r>
                  <a:rPr lang="en-US" altLang="ja-JP" dirty="0" err="1" smtClean="0"/>
                  <a:t>Sawaga</a:t>
                </a:r>
                <a:r>
                  <a:rPr lang="en-US" altLang="ja-JP" dirty="0" smtClean="0"/>
                  <a:t>-Ueda)</a:t>
                </a:r>
              </a:p>
              <a:p>
                <a:endParaRPr lang="en-US" altLang="ja-JP" dirty="0" smtClean="0"/>
              </a:p>
              <a:p>
                <a:pPr lvl="1"/>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4" y="1314994"/>
                <a:ext cx="8388289" cy="5216435"/>
              </a:xfrm>
              <a:blipFill rotWithShape="0">
                <a:blip r:embed="rId2"/>
                <a:stretch>
                  <a:fillRect l="-363" t="-234"/>
                </a:stretch>
              </a:blipFill>
            </p:spPr>
            <p:txBody>
              <a:bodyPr/>
              <a:lstStyle/>
              <a:p>
                <a:r>
                  <a:rPr lang="ja-JP" altLang="en-US">
                    <a:noFill/>
                  </a:rPr>
                  <a:t> </a:t>
                </a:r>
              </a:p>
            </p:txBody>
          </p:sp>
        </mc:Fallback>
      </mc:AlternateContent>
      <p:sp>
        <p:nvSpPr>
          <p:cNvPr id="4" name="正方形/長方形 3"/>
          <p:cNvSpPr/>
          <p:nvPr/>
        </p:nvSpPr>
        <p:spPr>
          <a:xfrm>
            <a:off x="1045027" y="5425440"/>
            <a:ext cx="6966859" cy="90569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H="1" flipV="1">
            <a:off x="8220890" y="1506582"/>
            <a:ext cx="8710" cy="31525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p:cNvSpPr txBox="1"/>
              <p:nvPr/>
            </p:nvSpPr>
            <p:spPr>
              <a:xfrm>
                <a:off x="8743407" y="1811189"/>
                <a:ext cx="7721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𝑁</m:t>
                          </m:r>
                        </m:sub>
                      </m:sSub>
                    </m:oMath>
                  </m:oMathPara>
                </a14:m>
                <a:endParaRPr kumimoji="1" lang="ja-JP" altLang="en-US" sz="32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8743407" y="1811189"/>
                <a:ext cx="772199"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8752116" y="3748116"/>
                <a:ext cx="70282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8752116" y="3748116"/>
                <a:ext cx="702821" cy="584775"/>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3" name="直線コネクタ 12"/>
          <p:cNvCxnSpPr>
            <a:stCxn id="10" idx="1"/>
            <a:endCxn id="18" idx="3"/>
          </p:cNvCxnSpPr>
          <p:nvPr/>
        </p:nvCxnSpPr>
        <p:spPr>
          <a:xfrm flipH="1">
            <a:off x="8205913" y="2103577"/>
            <a:ext cx="537494"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11" idx="1"/>
            <a:endCxn id="27" idx="3"/>
          </p:cNvCxnSpPr>
          <p:nvPr/>
        </p:nvCxnSpPr>
        <p:spPr>
          <a:xfrm flipH="1">
            <a:off x="8204465" y="4040504"/>
            <a:ext cx="547651"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7822629" y="1227853"/>
                <a:ext cx="40697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𝑡</m:t>
                      </m:r>
                    </m:oMath>
                  </m:oMathPara>
                </a14:m>
                <a:endParaRPr kumimoji="1" lang="ja-JP" altLang="en-US" sz="2400"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7822629" y="1227853"/>
                <a:ext cx="406971"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778360" y="1918911"/>
                <a:ext cx="4275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𝑁</m:t>
                      </m:r>
                    </m:oMath>
                  </m:oMathPara>
                </a14:m>
                <a:endParaRPr kumimoji="1" lang="ja-JP" altLang="en-US"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778360" y="1918911"/>
                <a:ext cx="427553"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822629" y="3855838"/>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822629" y="3855838"/>
                <a:ext cx="381836" cy="369332"/>
              </a:xfrm>
              <a:prstGeom prst="rect">
                <a:avLst/>
              </a:prstGeom>
              <a:blipFill rotWithShape="0">
                <a:blip r:embed="rId7"/>
                <a:stretch>
                  <a:fillRect/>
                </a:stretch>
              </a:blipFill>
            </p:spPr>
            <p:txBody>
              <a:bodyPr/>
              <a:lstStyle/>
              <a:p>
                <a:r>
                  <a:rPr lang="ja-JP" altLang="en-US">
                    <a:noFill/>
                  </a:rPr>
                  <a:t> </a:t>
                </a:r>
              </a:p>
            </p:txBody>
          </p:sp>
        </mc:Fallback>
      </mc:AlternateContent>
      <p:sp>
        <p:nvSpPr>
          <p:cNvPr id="33" name="上矢印 32"/>
          <p:cNvSpPr/>
          <p:nvPr/>
        </p:nvSpPr>
        <p:spPr>
          <a:xfrm>
            <a:off x="9029357" y="2490889"/>
            <a:ext cx="200297" cy="1325074"/>
          </a:xfrm>
          <a:prstGeom prst="upArrow">
            <a:avLst>
              <a:gd name="adj1" fmla="val 50000"/>
              <a:gd name="adj2" fmla="val 225271"/>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p:nvPr/>
        </p:nvCxnSpPr>
        <p:spPr>
          <a:xfrm>
            <a:off x="9342864" y="2395964"/>
            <a:ext cx="686547" cy="66444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9342864" y="3352800"/>
            <a:ext cx="686547" cy="68770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p:cNvSpPr txBox="1"/>
              <p:nvPr/>
            </p:nvSpPr>
            <p:spPr>
              <a:xfrm>
                <a:off x="9909981" y="2861038"/>
                <a:ext cx="65973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oMath>
                  </m:oMathPara>
                </a14:m>
                <a:endParaRPr kumimoji="1" lang="ja-JP" altLang="en-US" sz="3200"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9909981" y="2861038"/>
                <a:ext cx="659732" cy="584775"/>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45" name="直線矢印コネクタ 44"/>
          <p:cNvCxnSpPr/>
          <p:nvPr/>
        </p:nvCxnSpPr>
        <p:spPr>
          <a:xfrm flipH="1">
            <a:off x="9284479" y="3216559"/>
            <a:ext cx="683888" cy="3350"/>
          </a:xfrm>
          <a:prstGeom prst="straightConnector1">
            <a:avLst/>
          </a:prstGeom>
          <a:ln w="2857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9556518" y="3645188"/>
                <a:ext cx="10611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r>
                            <a:rPr lang="en-US" altLang="ja-JP" i="1">
                              <a:latin typeface="Cambria Math" panose="02040503050406030204" pitchFamily="18" charset="0"/>
                            </a:rPr>
                            <m:t>𝑚</m:t>
                          </m:r>
                        </m:e>
                      </m:d>
                    </m:oMath>
                  </m:oMathPara>
                </a14:m>
                <a:endParaRPr kumimoji="1" lang="ja-JP" altLang="en-US"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9556518" y="3645188"/>
                <a:ext cx="1061188" cy="369332"/>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9537475" y="2413633"/>
                <a:ext cx="10992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ea typeface="Cambria Math" panose="02040503050406030204" pitchFamily="18" charset="0"/>
                        </a:rPr>
                        <m:t>𝐼</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𝑁</m:t>
                              </m:r>
                            </m:sub>
                          </m:sSub>
                          <m:r>
                            <a:rPr lang="en-US" altLang="ja-JP" i="1">
                              <a:latin typeface="Cambria Math" panose="02040503050406030204" pitchFamily="18" charset="0"/>
                            </a:rPr>
                            <m:t>:</m:t>
                          </m:r>
                          <m:r>
                            <a:rPr lang="en-US" altLang="ja-JP" i="1">
                              <a:latin typeface="Cambria Math" panose="02040503050406030204" pitchFamily="18" charset="0"/>
                            </a:rPr>
                            <m:t>𝑚</m:t>
                          </m:r>
                        </m:e>
                      </m:d>
                    </m:oMath>
                  </m:oMathPara>
                </a14:m>
                <a:endParaRPr kumimoji="1" lang="ja-JP" altLang="en-US"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9537475" y="2413633"/>
                <a:ext cx="1099275" cy="369332"/>
              </a:xfrm>
              <a:prstGeom prst="rect">
                <a:avLst/>
              </a:prstGeom>
              <a:blipFill rotWithShape="0">
                <a:blip r:embed="rId10"/>
                <a:stretch>
                  <a:fillRect/>
                </a:stretch>
              </a:blipFill>
            </p:spPr>
            <p:txBody>
              <a:bodyPr/>
              <a:lstStyle/>
              <a:p>
                <a:r>
                  <a:rPr lang="ja-JP" altLang="en-US">
                    <a:noFill/>
                  </a:rPr>
                  <a:t> </a:t>
                </a:r>
              </a:p>
            </p:txBody>
          </p:sp>
        </mc:Fallback>
      </mc:AlternateContent>
      <p:sp>
        <p:nvSpPr>
          <p:cNvPr id="50" name="テキスト ボックス 49"/>
          <p:cNvSpPr txBox="1"/>
          <p:nvPr/>
        </p:nvSpPr>
        <p:spPr>
          <a:xfrm>
            <a:off x="5492157" y="4659086"/>
            <a:ext cx="2286203" cy="369332"/>
          </a:xfrm>
          <a:prstGeom prst="rect">
            <a:avLst/>
          </a:prstGeom>
          <a:noFill/>
        </p:spPr>
        <p:txBody>
          <a:bodyPr wrap="none" rtlCol="0">
            <a:spAutoFit/>
          </a:bodyPr>
          <a:lstStyle/>
          <a:p>
            <a:r>
              <a:rPr lang="ja-JP" altLang="en-US" dirty="0"/>
              <a:t>一般化</a:t>
            </a:r>
            <a:r>
              <a:rPr lang="en-US" altLang="ja-JP" dirty="0" err="1"/>
              <a:t>Jarzynski</a:t>
            </a:r>
            <a:r>
              <a:rPr lang="ja-JP" altLang="en-US" dirty="0" smtClean="0"/>
              <a:t>等式</a:t>
            </a:r>
            <a:endParaRPr lang="en-US" altLang="ja-JP" dirty="0"/>
          </a:p>
        </p:txBody>
      </p:sp>
      <p:sp>
        <p:nvSpPr>
          <p:cNvPr id="51" name="テキスト ボックス 50"/>
          <p:cNvSpPr txBox="1"/>
          <p:nvPr/>
        </p:nvSpPr>
        <p:spPr>
          <a:xfrm>
            <a:off x="6221872" y="6303626"/>
            <a:ext cx="2157707" cy="523220"/>
          </a:xfrm>
          <a:prstGeom prst="rect">
            <a:avLst/>
          </a:prstGeom>
          <a:noFill/>
        </p:spPr>
        <p:txBody>
          <a:bodyPr wrap="none" rtlCol="0">
            <a:spAutoFit/>
          </a:bodyPr>
          <a:lstStyle/>
          <a:p>
            <a:r>
              <a:rPr kumimoji="1" lang="en-US" altLang="ja-JP" sz="1400" dirty="0" smtClean="0"/>
              <a:t>Sagawa, Ueda,.</a:t>
            </a:r>
          </a:p>
          <a:p>
            <a:r>
              <a:rPr kumimoji="1" lang="en-US" altLang="ja-JP" sz="1400" dirty="0" smtClean="0"/>
              <a:t>PRL 109, 1806022 (2012)</a:t>
            </a:r>
            <a:endParaRPr kumimoji="1" lang="ja-JP" altLang="en-US" sz="1400" dirty="0"/>
          </a:p>
        </p:txBody>
      </p:sp>
    </p:spTree>
    <p:extLst>
      <p:ext uri="{BB962C8B-B14F-4D97-AF65-F5344CB8AC3E}">
        <p14:creationId xmlns:p14="http://schemas.microsoft.com/office/powerpoint/2010/main" val="22133248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10209" cy="705394"/>
          </a:xfrm>
        </p:spPr>
        <p:txBody>
          <a:bodyPr/>
          <a:lstStyle/>
          <a:p>
            <a:r>
              <a:rPr lang="en-US" altLang="ja-JP" dirty="0" smtClean="0">
                <a:solidFill>
                  <a:srgbClr val="002060"/>
                </a:solidFill>
              </a:rPr>
              <a:t>Bayesian Network</a:t>
            </a:r>
            <a:r>
              <a:rPr lang="ja-JP" altLang="en-US" dirty="0" err="1" smtClean="0">
                <a:solidFill>
                  <a:srgbClr val="002060"/>
                </a:solidFill>
              </a:rPr>
              <a:t>への</a:t>
            </a:r>
            <a:r>
              <a:rPr lang="ja-JP" altLang="en-US" dirty="0" smtClean="0">
                <a:solidFill>
                  <a:srgbClr val="002060"/>
                </a:solidFill>
              </a:rPr>
              <a:t>拡張</a:t>
            </a:r>
            <a:endParaRPr kumimoji="1" lang="ja-JP" altLang="en-US" dirty="0">
              <a:solidFill>
                <a:srgbClr val="002060"/>
              </a:solidFill>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77333" y="1314994"/>
                <a:ext cx="8641201" cy="5543006"/>
              </a:xfrm>
            </p:spPr>
            <p:txBody>
              <a:bodyPr>
                <a:normAutofit/>
              </a:bodyPr>
              <a:lstStyle/>
              <a:p>
                <a:r>
                  <a:rPr lang="ja-JP" altLang="en-US" dirty="0" smtClean="0"/>
                  <a:t>フィードバックプロトコルでは時間遅れや相互作用する系には適用できない</a:t>
                </a:r>
                <a:r>
                  <a:rPr lang="en-US" altLang="ja-JP" dirty="0" smtClean="0"/>
                  <a:t>		</a:t>
                </a:r>
                <a:r>
                  <a:rPr lang="ja-JP" altLang="en-US" dirty="0" smtClean="0"/>
                  <a:t>→より一般的な</a:t>
                </a:r>
                <a:r>
                  <a:rPr lang="en-US" altLang="ja-JP" dirty="0" smtClean="0"/>
                  <a:t>Bayesian Network</a:t>
                </a:r>
                <a:r>
                  <a:rPr lang="ja-JP" altLang="en-US" dirty="0" smtClean="0"/>
                  <a:t>の導入</a:t>
                </a:r>
                <a:endParaRPr lang="en-US" altLang="ja-JP" dirty="0" smtClean="0"/>
              </a:p>
              <a:p>
                <a:r>
                  <a:rPr lang="ja-JP" altLang="en-US" dirty="0" smtClean="0"/>
                  <a:t>同時確率分布を</a:t>
                </a:r>
                <a:r>
                  <a:rPr lang="en-US" altLang="ja-JP" dirty="0" smtClean="0"/>
                  <a:t>Chain rule</a:t>
                </a:r>
                <a:r>
                  <a:rPr lang="ja-JP" altLang="en-US" dirty="0" smtClean="0"/>
                  <a:t>で展開する　</a:t>
                </a:r>
                <a14:m>
                  <m:oMath xmlns:m="http://schemas.openxmlformats.org/officeDocument/2006/math">
                    <m:acc>
                      <m:accPr>
                        <m:chr m:val="̃"/>
                        <m:ctrlPr>
                          <a:rPr lang="ja-JP" altLang="en-US" sz="1600" i="1">
                            <a:latin typeface="Cambria Math" panose="02040503050406030204" pitchFamily="18" charset="0"/>
                          </a:rPr>
                        </m:ctrlPr>
                      </m:accPr>
                      <m:e>
                        <m:r>
                          <a:rPr lang="en-US" altLang="ja-JP" sz="1600" i="1">
                            <a:latin typeface="Cambria Math" panose="02040503050406030204" pitchFamily="18" charset="0"/>
                          </a:rPr>
                          <m:t>𝐴</m:t>
                        </m:r>
                      </m:e>
                    </m:acc>
                    <m:box>
                      <m:boxPr>
                        <m:ctrlPr>
                          <a:rPr lang="en-US" altLang="ja-JP" sz="1600" i="1">
                            <a:latin typeface="Cambria Math" panose="02040503050406030204" pitchFamily="18" charset="0"/>
                          </a:rPr>
                        </m:ctrlPr>
                      </m:boxPr>
                      <m:e>
                        <m:r>
                          <a:rPr lang="en-US" altLang="ja-JP" sz="1600" i="1">
                            <a:latin typeface="Cambria Math" panose="02040503050406030204" pitchFamily="18" charset="0"/>
                          </a:rPr>
                          <m:t>≔</m:t>
                        </m:r>
                      </m:e>
                    </m:box>
                    <m:d>
                      <m:dPr>
                        <m:begChr m:val="{"/>
                        <m:endChr m:val="}"/>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𝑁</m:t>
                            </m:r>
                          </m:sub>
                        </m:sSub>
                      </m:e>
                    </m:d>
                  </m:oMath>
                </a14:m>
                <a:r>
                  <a:rPr lang="en-US" altLang="ja-JP" dirty="0" smtClean="0"/>
                  <a:t>							</a:t>
                </a:r>
                <a14:m>
                  <m:oMath xmlns:m="http://schemas.openxmlformats.org/officeDocument/2006/math">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b="0" i="1" smtClean="0">
                                <a:latin typeface="Cambria Math" panose="02040503050406030204" pitchFamily="18" charset="0"/>
                              </a:rPr>
                              <m:t>𝑁</m:t>
                            </m:r>
                          </m:sub>
                        </m:sSub>
                      </m:e>
                    </m:d>
                    <m:r>
                      <a:rPr lang="en-US" altLang="ja-JP" sz="1600" i="1">
                        <a:latin typeface="Cambria Math" panose="02040503050406030204" pitchFamily="18" charset="0"/>
                      </a:rPr>
                      <m:t>=</m:t>
                    </m:r>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i="1">
                                <a:latin typeface="Cambria Math" panose="02040503050406030204" pitchFamily="18" charset="0"/>
                              </a:rPr>
                              <m:t>1</m:t>
                            </m:r>
                          </m:sub>
                        </m:sSub>
                      </m:e>
                    </m:d>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i="1">
                                <a:latin typeface="Cambria Math" panose="02040503050406030204" pitchFamily="18" charset="0"/>
                              </a:rPr>
                              <m:t>2</m:t>
                            </m:r>
                          </m:sub>
                        </m:sSub>
                      </m:e>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i="1">
                                <a:latin typeface="Cambria Math" panose="02040503050406030204" pitchFamily="18" charset="0"/>
                              </a:rPr>
                              <m:t>1</m:t>
                            </m:r>
                          </m:sub>
                        </m:sSub>
                      </m:e>
                    </m:d>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b="0" i="1" smtClean="0">
                                <a:latin typeface="Cambria Math" panose="02040503050406030204" pitchFamily="18" charset="0"/>
                              </a:rPr>
                              <m:t>3</m:t>
                            </m:r>
                          </m:sub>
                        </m:sSub>
                      </m:e>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b="0" i="1" smtClean="0">
                                <a:latin typeface="Cambria Math" panose="02040503050406030204" pitchFamily="18" charset="0"/>
                              </a:rPr>
                              <m:t>2</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1</m:t>
                            </m:r>
                          </m:sub>
                        </m:sSub>
                      </m:e>
                    </m:d>
                    <m:r>
                      <a:rPr lang="en-US" altLang="ja-JP" sz="1600" i="1">
                        <a:latin typeface="Cambria Math" panose="02040503050406030204" pitchFamily="18" charset="0"/>
                      </a:rPr>
                      <m:t>…</m:t>
                    </m:r>
                    <m:r>
                      <a:rPr lang="en-US" altLang="ja-JP" sz="1600" i="1">
                        <a:latin typeface="Cambria Math" panose="02040503050406030204" pitchFamily="18" charset="0"/>
                      </a:rPr>
                      <m:t>𝑝</m:t>
                    </m:r>
                    <m:d>
                      <m:dPr>
                        <m:ctrlPr>
                          <a:rPr lang="en-US" altLang="ja-JP" sz="1600" i="1" smtClean="0">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i="1">
                                <a:latin typeface="Cambria Math" panose="02040503050406030204" pitchFamily="18" charset="0"/>
                              </a:rPr>
                              <m:t>𝑁</m:t>
                            </m:r>
                          </m:sub>
                        </m:sSub>
                      </m:e>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i="1">
                                <a:latin typeface="Cambria Math" panose="02040503050406030204" pitchFamily="18" charset="0"/>
                              </a:rPr>
                              <m:t>𝑁</m:t>
                            </m:r>
                            <m:r>
                              <a:rPr lang="en-US" altLang="ja-JP" sz="1600" i="1">
                                <a:latin typeface="Cambria Math" panose="02040503050406030204" pitchFamily="18" charset="0"/>
                              </a:rPr>
                              <m:t>−1</m:t>
                            </m:r>
                          </m:sub>
                        </m:sSub>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b="0" i="1" smtClean="0">
                                <a:latin typeface="Cambria Math" panose="02040503050406030204" pitchFamily="18" charset="0"/>
                              </a:rPr>
                              <m:t>1</m:t>
                            </m:r>
                          </m:sub>
                        </m:sSub>
                      </m:e>
                    </m:d>
                  </m:oMath>
                </a14:m>
                <a:endParaRPr lang="en-US" altLang="ja-JP" sz="1600" dirty="0" smtClean="0"/>
              </a:p>
              <a:p>
                <a:pPr marL="457200" lvl="1" indent="0">
                  <a:buNone/>
                </a:pPr>
                <a:r>
                  <a:rPr lang="ja-JP" altLang="en-US" sz="1400" dirty="0"/>
                  <a:t>→確率変数間の依存関係を陽に</a:t>
                </a:r>
                <a:r>
                  <a:rPr lang="ja-JP" altLang="en-US" sz="1400" dirty="0" smtClean="0"/>
                  <a:t>表して</a:t>
                </a:r>
                <a:r>
                  <a:rPr lang="en-US" altLang="ja-JP" sz="1400" dirty="0" smtClean="0"/>
                  <a:t>											</a:t>
                </a:r>
                <a:r>
                  <a:rPr lang="ja-JP" altLang="en-US" sz="1400" dirty="0" smtClean="0"/>
                  <a:t>“条件付き”をどこまで減らせるかを有向非循環グラフで表現する</a:t>
                </a:r>
                <a:endParaRPr lang="en-US" altLang="ja-JP" sz="1400" dirty="0" smtClean="0"/>
              </a:p>
              <a:p>
                <a:pPr marL="457200" lvl="1" indent="0">
                  <a:buNone/>
                </a:pPr>
                <a:r>
                  <a:rPr lang="en-US" altLang="ja-JP" sz="1200" dirty="0" smtClean="0"/>
                  <a:t>	</a:t>
                </a:r>
                <a14:m>
                  <m:oMath xmlns:m="http://schemas.openxmlformats.org/officeDocument/2006/math">
                    <m:r>
                      <a:rPr lang="en-US" altLang="ja-JP" sz="1200" i="1">
                        <a:latin typeface="Cambria Math" panose="02040503050406030204" pitchFamily="18" charset="0"/>
                      </a:rPr>
                      <m:t>𝑝</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𝑎</m:t>
                            </m:r>
                          </m:e>
                          <m:sub>
                            <m:r>
                              <a:rPr lang="en-US" altLang="ja-JP" sz="1200" b="0" i="1" smtClean="0">
                                <a:latin typeface="Cambria Math" panose="02040503050406030204" pitchFamily="18" charset="0"/>
                              </a:rPr>
                              <m:t>𝑡</m:t>
                            </m:r>
                          </m:sub>
                        </m:sSub>
                      </m:e>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𝑎</m:t>
                            </m:r>
                          </m:e>
                          <m:sub>
                            <m:r>
                              <a:rPr lang="en-US" altLang="ja-JP" sz="1200" b="0" i="1" smtClean="0">
                                <a:latin typeface="Cambria Math" panose="02040503050406030204" pitchFamily="18" charset="0"/>
                              </a:rPr>
                              <m:t>𝑡</m:t>
                            </m:r>
                            <m:r>
                              <a:rPr lang="en-US" altLang="ja-JP" sz="1200" i="1">
                                <a:latin typeface="Cambria Math" panose="02040503050406030204" pitchFamily="18" charset="0"/>
                              </a:rPr>
                              <m:t>−1</m:t>
                            </m:r>
                          </m:sub>
                        </m:sSub>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𝑎</m:t>
                            </m:r>
                          </m:e>
                          <m:sub>
                            <m:r>
                              <a:rPr lang="en-US" altLang="ja-JP" sz="1200" i="1">
                                <a:latin typeface="Cambria Math" panose="02040503050406030204" pitchFamily="18" charset="0"/>
                              </a:rPr>
                              <m:t>1</m:t>
                            </m:r>
                          </m:sub>
                        </m:sSub>
                      </m:e>
                    </m:d>
                    <m:r>
                      <a:rPr lang="en-US" altLang="ja-JP" sz="1200" b="0" i="1" smtClean="0">
                        <a:latin typeface="Cambria Math" panose="02040503050406030204" pitchFamily="18" charset="0"/>
                      </a:rPr>
                      <m:t>=</m:t>
                    </m:r>
                    <m:r>
                      <a:rPr lang="en-US" altLang="ja-JP" sz="1400" i="1">
                        <a:latin typeface="Cambria Math" panose="02040503050406030204" pitchFamily="18" charset="0"/>
                      </a:rPr>
                      <m:t>𝑝</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𝑎</m:t>
                            </m:r>
                          </m:e>
                          <m:sub>
                            <m:r>
                              <a:rPr lang="en-US" altLang="ja-JP" sz="1400" i="1">
                                <a:latin typeface="Cambria Math" panose="02040503050406030204" pitchFamily="18" charset="0"/>
                              </a:rPr>
                              <m:t>𝑡</m:t>
                            </m:r>
                          </m:sub>
                        </m:sSub>
                      </m:e>
                      <m:e>
                        <m:r>
                          <a:rPr lang="en-US" altLang="ja-JP" sz="1400" i="1">
                            <a:latin typeface="Cambria Math" panose="02040503050406030204" pitchFamily="18" charset="0"/>
                          </a:rPr>
                          <m:t>𝑝𝑎</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𝑎</m:t>
                                </m:r>
                              </m:e>
                              <m:sub>
                                <m:r>
                                  <a:rPr lang="en-US" altLang="ja-JP" sz="1400" i="1">
                                    <a:latin typeface="Cambria Math" panose="02040503050406030204" pitchFamily="18" charset="0"/>
                                  </a:rPr>
                                  <m:t>𝑡</m:t>
                                </m:r>
                              </m:sub>
                            </m:sSub>
                          </m:e>
                        </m:d>
                      </m:e>
                    </m:d>
                  </m:oMath>
                </a14:m>
                <a:r>
                  <a:rPr lang="ja-JP" altLang="en-US" sz="1400" dirty="0" smtClean="0"/>
                  <a:t>　：</a:t>
                </a:r>
                <a:r>
                  <a:rPr lang="en-US" altLang="ja-JP" sz="1400" dirty="0" smtClean="0"/>
                  <a:t>Bayesian Network</a:t>
                </a:r>
                <a:r>
                  <a:rPr lang="ja-JP" altLang="en-US" sz="1400" dirty="0" smtClean="0"/>
                  <a:t>の定義</a:t>
                </a:r>
                <a:endParaRPr lang="en-US" altLang="ja-JP" sz="1600" dirty="0"/>
              </a:p>
              <a:p>
                <a14:m>
                  <m:oMath xmlns:m="http://schemas.openxmlformats.org/officeDocument/2006/math">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𝑁</m:t>
                            </m:r>
                          </m:sub>
                        </m:sSub>
                      </m:e>
                    </m:d>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𝑡</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𝑡</m:t>
                                </m:r>
                              </m:sub>
                            </m:sSub>
                          </m:e>
                          <m:e>
                            <m:r>
                              <a:rPr lang="en-US" altLang="ja-JP" sz="1600" i="1">
                                <a:latin typeface="Cambria Math" panose="02040503050406030204" pitchFamily="18" charset="0"/>
                              </a:rPr>
                              <m:t>𝑝𝑎</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𝑡</m:t>
                                    </m:r>
                                  </m:sub>
                                </m:sSub>
                              </m:e>
                            </m:d>
                          </m:e>
                        </m:d>
                      </m:e>
                    </m:nary>
                    <m:r>
                      <a:rPr lang="ja-JP" altLang="en-US" sz="1600" i="1" smtClean="0">
                        <a:latin typeface="Cambria Math" panose="02040503050406030204" pitchFamily="18" charset="0"/>
                      </a:rPr>
                      <m:t>　</m:t>
                    </m:r>
                  </m:oMath>
                </a14:m>
                <a:endParaRPr lang="en-US" altLang="ja-JP" sz="1600" dirty="0"/>
              </a:p>
              <a:p>
                <a:r>
                  <a:rPr lang="ja-JP" altLang="en-US" sz="1600" dirty="0" smtClean="0"/>
                  <a:t>小さな</a:t>
                </a:r>
                <a:r>
                  <a:rPr lang="ja-JP" altLang="en-US" sz="1600" dirty="0"/>
                  <a:t>“</a:t>
                </a:r>
                <a:r>
                  <a:rPr lang="ja-JP" altLang="en-US" sz="1600" dirty="0" smtClean="0"/>
                  <a:t>部分系”：</a:t>
                </a:r>
                <a14:m>
                  <m:oMath xmlns:m="http://schemas.openxmlformats.org/officeDocument/2006/math">
                    <m:acc>
                      <m:accPr>
                        <m:chr m:val="̃"/>
                        <m:ctrlPr>
                          <a:rPr lang="ja-JP" altLang="en-US" sz="1600" i="1" smtClean="0">
                            <a:latin typeface="Cambria Math" panose="02040503050406030204" pitchFamily="18" charset="0"/>
                          </a:rPr>
                        </m:ctrlPr>
                      </m:accPr>
                      <m:e>
                        <m:r>
                          <a:rPr lang="en-US" altLang="ja-JP" sz="1600" b="0" i="1" smtClean="0">
                            <a:latin typeface="Cambria Math" panose="02040503050406030204" pitchFamily="18" charset="0"/>
                          </a:rPr>
                          <m:t>𝑋</m:t>
                        </m:r>
                      </m:e>
                    </m:acc>
                    <m:box>
                      <m:boxPr>
                        <m:ctrlPr>
                          <a:rPr lang="en-US" altLang="ja-JP" sz="1600" i="1">
                            <a:latin typeface="Cambria Math" panose="02040503050406030204" pitchFamily="18" charset="0"/>
                          </a:rPr>
                        </m:ctrlPr>
                      </m:boxPr>
                      <m:e>
                        <m:r>
                          <a:rPr lang="en-US" altLang="ja-JP" sz="1600" i="1">
                            <a:latin typeface="Cambria Math" panose="02040503050406030204" pitchFamily="18" charset="0"/>
                          </a:rPr>
                          <m:t>≔</m:t>
                        </m:r>
                      </m:e>
                    </m:box>
                    <m:d>
                      <m:dPr>
                        <m:begChr m:val="{"/>
                        <m:endChr m:val="}"/>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𝑀</m:t>
                            </m:r>
                          </m:sub>
                        </m:sSub>
                      </m:e>
                    </m:d>
                    <m:r>
                      <a:rPr lang="ja-JP" altLang="en-US" sz="1600" i="1">
                        <a:latin typeface="Cambria Math" panose="02040503050406030204" pitchFamily="18" charset="0"/>
                      </a:rPr>
                      <m:t>⊆</m:t>
                    </m:r>
                    <m:acc>
                      <m:accPr>
                        <m:chr m:val="̃"/>
                        <m:ctrlPr>
                          <a:rPr lang="ja-JP" altLang="en-US" sz="1600" i="1">
                            <a:latin typeface="Cambria Math" panose="02040503050406030204" pitchFamily="18" charset="0"/>
                          </a:rPr>
                        </m:ctrlPr>
                      </m:accPr>
                      <m:e>
                        <m:r>
                          <a:rPr lang="en-US" altLang="ja-JP" sz="1600" i="1">
                            <a:latin typeface="Cambria Math" panose="02040503050406030204" pitchFamily="18" charset="0"/>
                          </a:rPr>
                          <m:t>𝐴</m:t>
                        </m:r>
                      </m:e>
                    </m:acc>
                  </m:oMath>
                </a14:m>
                <a:r>
                  <a:rPr lang="ja-JP" altLang="en-US" sz="1600" dirty="0" smtClean="0"/>
                  <a:t>　　</a:t>
                </a:r>
                <a:endParaRPr lang="en-US" altLang="ja-JP" sz="1600" dirty="0" smtClean="0"/>
              </a:p>
              <a:p>
                <a:pPr marL="0" indent="0">
                  <a:buNone/>
                </a:pPr>
                <a:r>
                  <a:rPr lang="en-US" altLang="ja-JP" sz="1600" dirty="0" smtClean="0"/>
                  <a:t>	</a:t>
                </a:r>
                <a:r>
                  <a:rPr lang="ja-JP" altLang="en-US" sz="1600" dirty="0" smtClean="0"/>
                  <a:t>とそれ以外：</a:t>
                </a:r>
                <a14:m>
                  <m:oMath xmlns:m="http://schemas.openxmlformats.org/officeDocument/2006/math">
                    <m:acc>
                      <m:accPr>
                        <m:chr m:val="̃"/>
                        <m:ctrlPr>
                          <a:rPr lang="ja-JP" altLang="en-US" sz="1600" i="1" smtClean="0">
                            <a:latin typeface="Cambria Math" panose="02040503050406030204" pitchFamily="18" charset="0"/>
                          </a:rPr>
                        </m:ctrlPr>
                      </m:accPr>
                      <m:e>
                        <m:r>
                          <a:rPr lang="en-US" altLang="ja-JP" sz="1600" b="0" i="1" smtClean="0">
                            <a:latin typeface="Cambria Math" panose="02040503050406030204" pitchFamily="18" charset="0"/>
                          </a:rPr>
                          <m:t>𝐶</m:t>
                        </m:r>
                      </m:e>
                    </m:acc>
                    <m:box>
                      <m:boxPr>
                        <m:ctrlPr>
                          <a:rPr lang="ja-JP" altLang="en-US" sz="1600" i="1" smtClean="0">
                            <a:latin typeface="Cambria Math" panose="02040503050406030204" pitchFamily="18" charset="0"/>
                          </a:rPr>
                        </m:ctrlPr>
                      </m:boxPr>
                      <m:e>
                        <m:r>
                          <a:rPr lang="en-US" altLang="ja-JP" sz="1600" i="1" smtClean="0">
                            <a:latin typeface="Cambria Math" panose="02040503050406030204" pitchFamily="18" charset="0"/>
                          </a:rPr>
                          <m:t>≔</m:t>
                        </m:r>
                      </m:e>
                    </m:box>
                    <m:acc>
                      <m:accPr>
                        <m:chr m:val="̃"/>
                        <m:ctrlPr>
                          <a:rPr lang="ja-JP" altLang="en-US" sz="1600" i="1">
                            <a:latin typeface="Cambria Math" panose="02040503050406030204" pitchFamily="18" charset="0"/>
                          </a:rPr>
                        </m:ctrlPr>
                      </m:accPr>
                      <m:e>
                        <m:r>
                          <a:rPr lang="en-US" altLang="ja-JP" sz="1600" i="1">
                            <a:latin typeface="Cambria Math" panose="02040503050406030204" pitchFamily="18" charset="0"/>
                          </a:rPr>
                          <m:t>𝐴</m:t>
                        </m:r>
                      </m:e>
                    </m:acc>
                    <m:r>
                      <a:rPr lang="ja-JP" altLang="en-US" sz="1600" i="1">
                        <a:latin typeface="Cambria Math" panose="02040503050406030204" pitchFamily="18" charset="0"/>
                      </a:rPr>
                      <m:t>∖</m:t>
                    </m:r>
                    <m:acc>
                      <m:accPr>
                        <m:chr m:val="̃"/>
                        <m:ctrlPr>
                          <a:rPr lang="ja-JP" altLang="en-US" sz="1600" i="1">
                            <a:latin typeface="Cambria Math" panose="02040503050406030204" pitchFamily="18" charset="0"/>
                          </a:rPr>
                        </m:ctrlPr>
                      </m:accPr>
                      <m:e>
                        <m:r>
                          <a:rPr lang="en-US" altLang="ja-JP" sz="1600" i="1">
                            <a:latin typeface="Cambria Math" panose="02040503050406030204" pitchFamily="18" charset="0"/>
                          </a:rPr>
                          <m:t>𝑋</m:t>
                        </m:r>
                      </m:e>
                    </m:acc>
                    <m:box>
                      <m:boxPr>
                        <m:ctrlPr>
                          <a:rPr lang="en-US" altLang="ja-JP" sz="1600" i="1" smtClean="0">
                            <a:latin typeface="Cambria Math" panose="02040503050406030204" pitchFamily="18" charset="0"/>
                          </a:rPr>
                        </m:ctrlPr>
                      </m:boxPr>
                      <m:e>
                        <m:r>
                          <a:rPr lang="en-US" altLang="ja-JP" sz="1600" i="1" smtClean="0">
                            <a:latin typeface="Cambria Math" panose="02040503050406030204" pitchFamily="18" charset="0"/>
                          </a:rPr>
                          <m:t>≔</m:t>
                        </m:r>
                      </m:e>
                    </m:box>
                    <m:d>
                      <m:dPr>
                        <m:begChr m:val="{"/>
                        <m:endChr m:val="}"/>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𝑐</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𝑐</m:t>
                            </m:r>
                          </m:e>
                          <m:sub>
                            <m:r>
                              <a:rPr lang="en-US" altLang="ja-JP" sz="1600" i="1">
                                <a:latin typeface="Cambria Math" panose="02040503050406030204" pitchFamily="18" charset="0"/>
                              </a:rPr>
                              <m:t>𝑁</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𝑀</m:t>
                            </m:r>
                          </m:sub>
                        </m:sSub>
                      </m:e>
                    </m:d>
                    <m:r>
                      <a:rPr lang="ja-JP" altLang="en-US" sz="1600" i="1">
                        <a:latin typeface="Cambria Math" panose="02040503050406030204" pitchFamily="18" charset="0"/>
                      </a:rPr>
                      <m:t>　</m:t>
                    </m:r>
                  </m:oMath>
                </a14:m>
                <a:r>
                  <a:rPr lang="ja-JP" altLang="en-US" sz="1600" dirty="0" smtClean="0"/>
                  <a:t>に分ける</a:t>
                </a:r>
                <a:endParaRPr lang="en-US" altLang="ja-JP" sz="1600" dirty="0" smtClean="0"/>
              </a:p>
              <a:p>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𝑘</m:t>
                        </m:r>
                      </m:sub>
                    </m:sSub>
                  </m:oMath>
                </a14:m>
                <a:r>
                  <a:rPr lang="ja-JP" altLang="en-US" sz="1400" dirty="0" smtClean="0"/>
                  <a:t>から</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𝑘</m:t>
                        </m:r>
                        <m:r>
                          <a:rPr lang="en-US" altLang="ja-JP" sz="1600" i="1">
                            <a:latin typeface="Cambria Math" panose="02040503050406030204" pitchFamily="18" charset="0"/>
                          </a:rPr>
                          <m:t>+1</m:t>
                        </m:r>
                      </m:sub>
                    </m:sSub>
                  </m:oMath>
                </a14:m>
                <a:r>
                  <a:rPr lang="ja-JP" altLang="en-US" sz="1400" dirty="0" smtClean="0"/>
                  <a:t>への時間発展</a:t>
                </a:r>
                <a:r>
                  <a:rPr lang="ja-JP" altLang="en-US" sz="1400" dirty="0"/>
                  <a:t>：</a:t>
                </a:r>
                <a14:m>
                  <m:oMath xmlns:m="http://schemas.openxmlformats.org/officeDocument/2006/math">
                    <m:r>
                      <a:rPr lang="en-US" altLang="ja-JP" sz="1400" i="1">
                        <a:latin typeface="Cambria Math" panose="02040503050406030204" pitchFamily="18" charset="0"/>
                      </a:rPr>
                      <m:t>𝑝</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𝑘</m:t>
                            </m:r>
                            <m:r>
                              <a:rPr lang="en-US" altLang="ja-JP" sz="1400" b="0" i="1" smtClean="0">
                                <a:latin typeface="Cambria Math" panose="02040503050406030204" pitchFamily="18" charset="0"/>
                              </a:rPr>
                              <m:t>+1</m:t>
                            </m:r>
                          </m:sub>
                        </m:sSub>
                      </m:e>
                      <m:e>
                        <m:r>
                          <a:rPr lang="en-US" altLang="ja-JP" sz="1400" i="1">
                            <a:latin typeface="Cambria Math" panose="02040503050406030204" pitchFamily="18" charset="0"/>
                          </a:rPr>
                          <m:t>𝑝𝑎</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𝑘</m:t>
                                </m:r>
                                <m:r>
                                  <a:rPr lang="en-US" altLang="ja-JP" sz="1400" b="0" i="1" smtClean="0">
                                    <a:latin typeface="Cambria Math" panose="02040503050406030204" pitchFamily="18" charset="0"/>
                                  </a:rPr>
                                  <m:t>+1</m:t>
                                </m:r>
                              </m:sub>
                            </m:sSub>
                          </m:e>
                        </m:d>
                      </m:e>
                    </m:d>
                    <m:r>
                      <a:rPr lang="en-US" altLang="ja-JP" sz="1400" b="0" i="1" smtClean="0">
                        <a:latin typeface="Cambria Math" panose="02040503050406030204" pitchFamily="18" charset="0"/>
                      </a:rPr>
                      <m:t> </m:t>
                    </m:r>
                    <m:r>
                      <a:rPr lang="ja-JP" altLang="en-US" sz="1400" i="1">
                        <a:latin typeface="Cambria Math" panose="02040503050406030204" pitchFamily="18" charset="0"/>
                      </a:rPr>
                      <m:t>→</m:t>
                    </m:r>
                  </m:oMath>
                </a14:m>
                <a:r>
                  <a:rPr lang="ja-JP" altLang="en-US" sz="1400" dirty="0" smtClean="0"/>
                  <a:t>熱浴のエントロピー変化：</a:t>
                </a:r>
                <a:endParaRPr lang="en-US" altLang="ja-JP" dirty="0" smtClean="0"/>
              </a:p>
              <a:p>
                <a:r>
                  <a:rPr lang="ja-JP" altLang="en-US" sz="1600" dirty="0" smtClean="0"/>
                  <a:t>部分</a:t>
                </a:r>
                <a:r>
                  <a:rPr lang="ja-JP" altLang="en-US" sz="1600" dirty="0"/>
                  <a:t>系</a:t>
                </a:r>
                <a14:m>
                  <m:oMath xmlns:m="http://schemas.openxmlformats.org/officeDocument/2006/math">
                    <m:r>
                      <a:rPr lang="en-US" altLang="ja-JP" sz="1600" b="0" i="0" smtClean="0">
                        <a:latin typeface="Cambria Math" panose="02040503050406030204" pitchFamily="18" charset="0"/>
                      </a:rPr>
                      <m:t> </m:t>
                    </m:r>
                    <m:acc>
                      <m:accPr>
                        <m:chr m:val="̃"/>
                        <m:ctrlPr>
                          <a:rPr lang="ja-JP" altLang="en-US" sz="1600" i="1">
                            <a:latin typeface="Cambria Math" panose="02040503050406030204" pitchFamily="18" charset="0"/>
                          </a:rPr>
                        </m:ctrlPr>
                      </m:accPr>
                      <m:e>
                        <m:r>
                          <a:rPr lang="en-US" altLang="ja-JP" sz="1600" i="1">
                            <a:latin typeface="Cambria Math" panose="02040503050406030204" pitchFamily="18" charset="0"/>
                          </a:rPr>
                          <m:t>𝑋</m:t>
                        </m:r>
                      </m:e>
                    </m:acc>
                    <m:r>
                      <a:rPr lang="en-US" altLang="ja-JP" sz="1600" b="0" i="1" smtClean="0">
                        <a:latin typeface="Cambria Math" panose="02040503050406030204" pitchFamily="18" charset="0"/>
                      </a:rPr>
                      <m:t> </m:t>
                    </m:r>
                    <m:r>
                      <a:rPr lang="ja-JP" altLang="en-US" sz="1600" i="1" smtClean="0">
                        <a:latin typeface="Cambria Math" panose="02040503050406030204" pitchFamily="18" charset="0"/>
                      </a:rPr>
                      <m:t>で</m:t>
                    </m:r>
                    <m:r>
                      <a:rPr lang="ja-JP" altLang="en-US" sz="1600" i="1" dirty="0" smtClean="0">
                        <a:latin typeface="Cambria Math" panose="02040503050406030204" pitchFamily="18" charset="0"/>
                      </a:rPr>
                      <m:t>の</m:t>
                    </m:r>
                  </m:oMath>
                </a14:m>
                <a:r>
                  <a:rPr lang="ja-JP" altLang="en-US" sz="1600" dirty="0" smtClean="0"/>
                  <a:t>詳細揺らぎの定理は</a:t>
                </a:r>
                <a:endParaRPr lang="en-US" altLang="ja-JP" sz="1600" dirty="0" smtClean="0"/>
              </a:p>
              <a:p>
                <a:pPr marL="0" indent="0">
                  <a:buNone/>
                </a:pPr>
                <a:r>
                  <a:rPr lang="en-US" altLang="ja-JP" dirty="0" smtClean="0"/>
                  <a:t>	</a:t>
                </a:r>
                <a14:m>
                  <m:oMath xmlns:m="http://schemas.openxmlformats.org/officeDocument/2006/math">
                    <m:r>
                      <a:rPr lang="en-US" altLang="ja-JP" sz="1400" i="1">
                        <a:latin typeface="Cambria Math" panose="02040503050406030204" pitchFamily="18" charset="0"/>
                        <a:ea typeface="Cambria Math" panose="02040503050406030204" pitchFamily="18" charset="0"/>
                      </a:rPr>
                      <m:t>∆</m:t>
                    </m:r>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𝑠</m:t>
                        </m:r>
                      </m:e>
                      <m:sub>
                        <m:r>
                          <a:rPr lang="en-US" altLang="ja-JP" sz="1400" i="1">
                            <a:latin typeface="Cambria Math" panose="02040503050406030204" pitchFamily="18" charset="0"/>
                            <a:ea typeface="Cambria Math" panose="02040503050406030204" pitchFamily="18" charset="0"/>
                          </a:rPr>
                          <m:t>𝑏𝑎𝑡h</m:t>
                        </m:r>
                      </m:sub>
                    </m:sSub>
                    <m:box>
                      <m:boxPr>
                        <m:ctrlPr>
                          <a:rPr lang="en-US" altLang="ja-JP" sz="1400" i="1">
                            <a:latin typeface="Cambria Math" panose="02040503050406030204" pitchFamily="18" charset="0"/>
                            <a:ea typeface="Cambria Math" panose="02040503050406030204" pitchFamily="18" charset="0"/>
                          </a:rPr>
                        </m:ctrlPr>
                      </m:boxPr>
                      <m:e>
                        <m:r>
                          <a:rPr lang="en-US" altLang="ja-JP" sz="1400" i="1">
                            <a:latin typeface="Cambria Math" panose="02040503050406030204" pitchFamily="18" charset="0"/>
                            <a:ea typeface="Cambria Math" panose="02040503050406030204" pitchFamily="18" charset="0"/>
                          </a:rPr>
                          <m:t>≔</m:t>
                        </m:r>
                      </m:e>
                    </m:box>
                    <m:func>
                      <m:funcPr>
                        <m:ctrlPr>
                          <a:rPr lang="en-US" altLang="ja-JP" sz="1400" i="1">
                            <a:latin typeface="Cambria Math" panose="02040503050406030204" pitchFamily="18" charset="0"/>
                            <a:ea typeface="Cambria Math" panose="02040503050406030204" pitchFamily="18" charset="0"/>
                          </a:rPr>
                        </m:ctrlPr>
                      </m:funcPr>
                      <m:fName>
                        <m:r>
                          <m:rPr>
                            <m:sty m:val="p"/>
                          </m:rPr>
                          <a:rPr lang="en-US" altLang="ja-JP" sz="1400">
                            <a:latin typeface="Cambria Math" panose="02040503050406030204" pitchFamily="18" charset="0"/>
                            <a:ea typeface="Cambria Math" panose="02040503050406030204" pitchFamily="18" charset="0"/>
                          </a:rPr>
                          <m:t>ln</m:t>
                        </m:r>
                      </m:fName>
                      <m:e>
                        <m:d>
                          <m:dPr>
                            <m:begChr m:val="["/>
                            <m:endChr m:val="]"/>
                            <m:ctrlPr>
                              <a:rPr lang="en-US" altLang="ja-JP" sz="1400" i="1">
                                <a:latin typeface="Cambria Math" panose="02040503050406030204" pitchFamily="18" charset="0"/>
                                <a:ea typeface="Cambria Math" panose="02040503050406030204" pitchFamily="18" charset="0"/>
                              </a:rPr>
                            </m:ctrlPr>
                          </m:dPr>
                          <m:e>
                            <m:f>
                              <m:fPr>
                                <m:ctrlPr>
                                  <a:rPr lang="en-US" altLang="ja-JP" sz="1400" i="1">
                                    <a:latin typeface="Cambria Math" panose="02040503050406030204" pitchFamily="18" charset="0"/>
                                    <a:ea typeface="Cambria Math" panose="02040503050406030204" pitchFamily="18" charset="0"/>
                                  </a:rPr>
                                </m:ctrlPr>
                              </m:fPr>
                              <m:num>
                                <m:r>
                                  <a:rPr lang="en-US" altLang="ja-JP" sz="1400" i="1">
                                    <a:latin typeface="Cambria Math" panose="02040503050406030204" pitchFamily="18" charset="0"/>
                                    <a:ea typeface="Cambria Math" panose="02040503050406030204" pitchFamily="18" charset="0"/>
                                  </a:rPr>
                                  <m:t>𝑝</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2</m:t>
                                        </m:r>
                                      </m:sub>
                                    </m:sSub>
                                  </m:e>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1</m:t>
                                        </m:r>
                                      </m:sub>
                                    </m:sSub>
                                    <m:r>
                                      <a:rPr lang="en-US" altLang="ja-JP" sz="1400" b="0" i="1" smtClean="0">
                                        <a:latin typeface="Cambria Math" panose="02040503050406030204" pitchFamily="18" charset="0"/>
                                        <a:ea typeface="Cambria Math" panose="02040503050406030204" pitchFamily="18" charset="0"/>
                                      </a:rPr>
                                      <m:t>,</m:t>
                                    </m:r>
                                    <m:sSub>
                                      <m:sSubPr>
                                        <m:ctrlPr>
                                          <a:rPr lang="en-US" altLang="ja-JP" sz="1400" i="1"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𝐵</m:t>
                                            </m:r>
                                          </m:e>
                                        </m:acc>
                                      </m:e>
                                      <m:sub>
                                        <m:r>
                                          <a:rPr lang="en-US" altLang="ja-JP" sz="1400" b="0" i="1" smtClean="0">
                                            <a:latin typeface="Cambria Math" panose="02040503050406030204" pitchFamily="18" charset="0"/>
                                          </a:rPr>
                                          <m:t>2</m:t>
                                        </m:r>
                                      </m:sub>
                                    </m:sSub>
                                  </m:e>
                                </m:d>
                              </m:num>
                              <m:den>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𝑝</m:t>
                                    </m:r>
                                  </m:e>
                                  <m:sub>
                                    <m:r>
                                      <a:rPr lang="en-US" altLang="ja-JP" sz="1400" i="1">
                                        <a:latin typeface="Cambria Math" panose="02040503050406030204" pitchFamily="18" charset="0"/>
                                        <a:ea typeface="Cambria Math" panose="02040503050406030204" pitchFamily="18" charset="0"/>
                                      </a:rPr>
                                      <m:t>𝐵</m:t>
                                    </m:r>
                                  </m:sub>
                                </m:sSub>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1</m:t>
                                        </m:r>
                                      </m:sub>
                                    </m:sSub>
                                  </m:e>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2</m:t>
                                        </m:r>
                                      </m:sub>
                                    </m:sSub>
                                    <m:r>
                                      <a:rPr lang="en-US" altLang="ja-JP" sz="1400" i="1">
                                        <a:latin typeface="Cambria Math" panose="02040503050406030204" pitchFamily="18" charset="0"/>
                                        <a:ea typeface="Cambria Math" panose="02040503050406030204" pitchFamily="18" charset="0"/>
                                      </a:rPr>
                                      <m:t>,</m:t>
                                    </m:r>
                                    <m:sSub>
                                      <m:sSubPr>
                                        <m:ctrlPr>
                                          <a:rPr lang="en-US" altLang="ja-JP" sz="1400" i="1">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𝐵</m:t>
                                            </m:r>
                                          </m:e>
                                        </m:acc>
                                      </m:e>
                                      <m:sub>
                                        <m:r>
                                          <a:rPr lang="en-US" altLang="ja-JP" sz="1400" i="1">
                                            <a:latin typeface="Cambria Math" panose="02040503050406030204" pitchFamily="18" charset="0"/>
                                          </a:rPr>
                                          <m:t>2</m:t>
                                        </m:r>
                                      </m:sub>
                                    </m:sSub>
                                  </m:e>
                                </m:d>
                              </m:den>
                            </m:f>
                            <m:f>
                              <m:fPr>
                                <m:ctrlPr>
                                  <a:rPr lang="en-US" altLang="ja-JP" sz="1400" i="1">
                                    <a:latin typeface="Cambria Math" panose="02040503050406030204" pitchFamily="18" charset="0"/>
                                    <a:ea typeface="Cambria Math" panose="02040503050406030204" pitchFamily="18" charset="0"/>
                                  </a:rPr>
                                </m:ctrlPr>
                              </m:fPr>
                              <m:num>
                                <m:r>
                                  <a:rPr lang="en-US" altLang="ja-JP" sz="1400" i="1">
                                    <a:latin typeface="Cambria Math" panose="02040503050406030204" pitchFamily="18" charset="0"/>
                                    <a:ea typeface="Cambria Math" panose="02040503050406030204" pitchFamily="18" charset="0"/>
                                  </a:rPr>
                                  <m:t>𝑝</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3</m:t>
                                        </m:r>
                                      </m:sub>
                                    </m:sSub>
                                  </m:e>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2</m:t>
                                        </m:r>
                                      </m:sub>
                                    </m:sSub>
                                    <m:r>
                                      <a:rPr lang="en-US" altLang="ja-JP" sz="1400" i="1">
                                        <a:latin typeface="Cambria Math" panose="02040503050406030204" pitchFamily="18" charset="0"/>
                                        <a:ea typeface="Cambria Math" panose="02040503050406030204" pitchFamily="18" charset="0"/>
                                      </a:rPr>
                                      <m:t>,</m:t>
                                    </m:r>
                                    <m:sSub>
                                      <m:sSubPr>
                                        <m:ctrlPr>
                                          <a:rPr lang="en-US" altLang="ja-JP" sz="1400" i="1">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𝐵</m:t>
                                            </m:r>
                                          </m:e>
                                        </m:acc>
                                      </m:e>
                                      <m:sub>
                                        <m:r>
                                          <a:rPr lang="en-US" altLang="ja-JP" sz="1400" b="0" i="1" smtClean="0">
                                            <a:latin typeface="Cambria Math" panose="02040503050406030204" pitchFamily="18" charset="0"/>
                                          </a:rPr>
                                          <m:t>3</m:t>
                                        </m:r>
                                      </m:sub>
                                    </m:sSub>
                                  </m:e>
                                </m:d>
                              </m:num>
                              <m:den>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𝑝</m:t>
                                    </m:r>
                                  </m:e>
                                  <m:sub>
                                    <m:r>
                                      <a:rPr lang="en-US" altLang="ja-JP" sz="1400" i="1">
                                        <a:latin typeface="Cambria Math" panose="02040503050406030204" pitchFamily="18" charset="0"/>
                                        <a:ea typeface="Cambria Math" panose="02040503050406030204" pitchFamily="18" charset="0"/>
                                      </a:rPr>
                                      <m:t>𝐵</m:t>
                                    </m:r>
                                  </m:sub>
                                </m:sSub>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2</m:t>
                                        </m:r>
                                      </m:sub>
                                    </m:sSub>
                                  </m:e>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i="1">
                                            <a:latin typeface="Cambria Math" panose="02040503050406030204" pitchFamily="18" charset="0"/>
                                            <a:ea typeface="Cambria Math" panose="02040503050406030204" pitchFamily="18" charset="0"/>
                                          </a:rPr>
                                          <m:t>3</m:t>
                                        </m:r>
                                      </m:sub>
                                    </m:sSub>
                                    <m:r>
                                      <a:rPr lang="en-US" altLang="ja-JP" sz="1400" i="1">
                                        <a:latin typeface="Cambria Math" panose="02040503050406030204" pitchFamily="18" charset="0"/>
                                        <a:ea typeface="Cambria Math" panose="02040503050406030204" pitchFamily="18" charset="0"/>
                                      </a:rPr>
                                      <m:t>,</m:t>
                                    </m:r>
                                    <m:sSub>
                                      <m:sSubPr>
                                        <m:ctrlPr>
                                          <a:rPr lang="en-US" altLang="ja-JP" sz="1400" i="1">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𝐵</m:t>
                                            </m:r>
                                          </m:e>
                                        </m:acc>
                                      </m:e>
                                      <m:sub>
                                        <m:r>
                                          <a:rPr lang="en-US" altLang="ja-JP" sz="1400" b="0" i="1" smtClean="0">
                                            <a:latin typeface="Cambria Math" panose="02040503050406030204" pitchFamily="18" charset="0"/>
                                          </a:rPr>
                                          <m:t>3</m:t>
                                        </m:r>
                                      </m:sub>
                                    </m:sSub>
                                  </m:e>
                                </m:d>
                              </m:den>
                            </m:f>
                            <m:r>
                              <a:rPr lang="en-US" altLang="ja-JP" sz="1400" i="1">
                                <a:latin typeface="Cambria Math" panose="02040503050406030204" pitchFamily="18" charset="0"/>
                                <a:ea typeface="Cambria Math" panose="02040503050406030204" pitchFamily="18" charset="0"/>
                              </a:rPr>
                              <m:t>…</m:t>
                            </m:r>
                            <m:f>
                              <m:fPr>
                                <m:ctrlPr>
                                  <a:rPr lang="en-US" altLang="ja-JP" sz="1400" i="1">
                                    <a:latin typeface="Cambria Math" panose="02040503050406030204" pitchFamily="18" charset="0"/>
                                    <a:ea typeface="Cambria Math" panose="02040503050406030204" pitchFamily="18" charset="0"/>
                                  </a:rPr>
                                </m:ctrlPr>
                              </m:fPr>
                              <m:num>
                                <m:r>
                                  <a:rPr lang="en-US" altLang="ja-JP" sz="1400" i="1">
                                    <a:latin typeface="Cambria Math" panose="02040503050406030204" pitchFamily="18" charset="0"/>
                                    <a:ea typeface="Cambria Math" panose="02040503050406030204" pitchFamily="18" charset="0"/>
                                  </a:rPr>
                                  <m:t>𝑝</m:t>
                                </m:r>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𝑀</m:t>
                                        </m:r>
                                      </m:sub>
                                    </m:sSub>
                                  </m:e>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𝑀</m:t>
                                        </m:r>
                                        <m:r>
                                          <a:rPr lang="en-US" altLang="ja-JP" sz="1400" i="1">
                                            <a:latin typeface="Cambria Math" panose="02040503050406030204" pitchFamily="18" charset="0"/>
                                            <a:ea typeface="Cambria Math" panose="02040503050406030204" pitchFamily="18" charset="0"/>
                                          </a:rPr>
                                          <m:t>−1</m:t>
                                        </m:r>
                                      </m:sub>
                                    </m:sSub>
                                    <m:r>
                                      <a:rPr lang="en-US" altLang="ja-JP" sz="1400" i="1">
                                        <a:latin typeface="Cambria Math" panose="02040503050406030204" pitchFamily="18" charset="0"/>
                                        <a:ea typeface="Cambria Math" panose="02040503050406030204" pitchFamily="18" charset="0"/>
                                      </a:rPr>
                                      <m:t>,</m:t>
                                    </m:r>
                                    <m:sSub>
                                      <m:sSubPr>
                                        <m:ctrlPr>
                                          <a:rPr lang="en-US" altLang="ja-JP" sz="1400" i="1">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𝐵</m:t>
                                            </m:r>
                                          </m:e>
                                        </m:acc>
                                      </m:e>
                                      <m:sub>
                                        <m:r>
                                          <a:rPr lang="en-US" altLang="ja-JP" sz="1400" b="0" i="1" smtClean="0">
                                            <a:latin typeface="Cambria Math" panose="02040503050406030204" pitchFamily="18" charset="0"/>
                                          </a:rPr>
                                          <m:t>𝑀</m:t>
                                        </m:r>
                                      </m:sub>
                                    </m:sSub>
                                  </m:e>
                                </m:d>
                              </m:num>
                              <m:den>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𝑝</m:t>
                                    </m:r>
                                  </m:e>
                                  <m:sub>
                                    <m:r>
                                      <a:rPr lang="en-US" altLang="ja-JP" sz="1400" i="1">
                                        <a:latin typeface="Cambria Math" panose="02040503050406030204" pitchFamily="18" charset="0"/>
                                        <a:ea typeface="Cambria Math" panose="02040503050406030204" pitchFamily="18" charset="0"/>
                                      </a:rPr>
                                      <m:t>𝐵</m:t>
                                    </m:r>
                                  </m:sub>
                                </m:sSub>
                                <m:d>
                                  <m:dPr>
                                    <m:ctrlPr>
                                      <a:rPr lang="en-US" altLang="ja-JP" sz="1400" i="1">
                                        <a:latin typeface="Cambria Math" panose="02040503050406030204" pitchFamily="18" charset="0"/>
                                        <a:ea typeface="Cambria Math" panose="02040503050406030204" pitchFamily="18" charset="0"/>
                                      </a:rPr>
                                    </m:ctrlPr>
                                  </m:dPr>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𝑀</m:t>
                                        </m:r>
                                        <m:r>
                                          <a:rPr lang="en-US" altLang="ja-JP" sz="1400" i="1">
                                            <a:latin typeface="Cambria Math" panose="02040503050406030204" pitchFamily="18" charset="0"/>
                                            <a:ea typeface="Cambria Math" panose="02040503050406030204" pitchFamily="18" charset="0"/>
                                          </a:rPr>
                                          <m:t>−1</m:t>
                                        </m:r>
                                      </m:sub>
                                    </m:sSub>
                                  </m:e>
                                  <m:e>
                                    <m:sSub>
                                      <m:sSubPr>
                                        <m:ctrlPr>
                                          <a:rPr lang="en-US" altLang="ja-JP" sz="1400" i="1">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𝑀</m:t>
                                        </m:r>
                                      </m:sub>
                                    </m:sSub>
                                    <m:r>
                                      <a:rPr lang="en-US" altLang="ja-JP" sz="1400" i="1">
                                        <a:latin typeface="Cambria Math" panose="02040503050406030204" pitchFamily="18" charset="0"/>
                                        <a:ea typeface="Cambria Math" panose="02040503050406030204" pitchFamily="18" charset="0"/>
                                      </a:rPr>
                                      <m:t>,</m:t>
                                    </m:r>
                                    <m:sSub>
                                      <m:sSubPr>
                                        <m:ctrlPr>
                                          <a:rPr lang="en-US" altLang="ja-JP" sz="1400" i="1">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𝐵</m:t>
                                            </m:r>
                                          </m:e>
                                        </m:acc>
                                      </m:e>
                                      <m:sub>
                                        <m:r>
                                          <a:rPr lang="en-US" altLang="ja-JP" sz="1400" b="0" i="1" smtClean="0">
                                            <a:latin typeface="Cambria Math" panose="02040503050406030204" pitchFamily="18" charset="0"/>
                                          </a:rPr>
                                          <m:t>𝑀</m:t>
                                        </m:r>
                                      </m:sub>
                                    </m:sSub>
                                  </m:e>
                                </m:d>
                              </m:den>
                            </m:f>
                          </m:e>
                        </m:d>
                      </m:e>
                    </m:func>
                  </m:oMath>
                </a14:m>
                <a:endParaRPr lang="en-US" altLang="ja-JP" sz="1400" dirty="0" smtClean="0"/>
              </a:p>
              <a:p>
                <a:pPr marL="0" indent="0">
                  <a:buNone/>
                </a:pPr>
                <a:r>
                  <a:rPr lang="en-US" altLang="ja-JP" sz="1400" dirty="0"/>
                  <a:t>	</a:t>
                </a:r>
              </a:p>
              <a:p>
                <a:r>
                  <a:rPr lang="ja-JP" altLang="en-US" dirty="0"/>
                  <a:t>部分系</a:t>
                </a:r>
                <a14:m>
                  <m:oMath xmlns:m="http://schemas.openxmlformats.org/officeDocument/2006/math">
                    <m:r>
                      <a:rPr lang="en-US" altLang="ja-JP" b="0" i="0" smtClean="0">
                        <a:latin typeface="Cambria Math" panose="02040503050406030204" pitchFamily="18" charset="0"/>
                      </a:rPr>
                      <m:t> </m:t>
                    </m:r>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𝑋</m:t>
                        </m:r>
                      </m:e>
                    </m:acc>
                    <m:r>
                      <a:rPr lang="en-US" altLang="ja-JP" b="0" i="1" smtClean="0">
                        <a:latin typeface="Cambria Math" panose="02040503050406030204" pitchFamily="18" charset="0"/>
                      </a:rPr>
                      <m:t> </m:t>
                    </m:r>
                    <m:r>
                      <a:rPr lang="ja-JP" altLang="en-US" i="1">
                        <a:latin typeface="Cambria Math" panose="02040503050406030204" pitchFamily="18" charset="0"/>
                      </a:rPr>
                      <m:t>の</m:t>
                    </m:r>
                  </m:oMath>
                </a14:m>
                <a:r>
                  <a:rPr lang="ja-JP" altLang="en-US" dirty="0" smtClean="0"/>
                  <a:t>エントロピー生成は　</a:t>
                </a:r>
                <a14:m>
                  <m:oMath xmlns:m="http://schemas.openxmlformats.org/officeDocument/2006/math">
                    <m:r>
                      <a:rPr lang="ja-JP" altLang="en-US" i="1">
                        <a:latin typeface="Cambria Math" panose="02040503050406030204" pitchFamily="18" charset="0"/>
                      </a:rPr>
                      <m:t>𝜎</m:t>
                    </m:r>
                    <m:box>
                      <m:boxPr>
                        <m:ctrlPr>
                          <a:rPr lang="ja-JP" altLang="en-US" i="1">
                            <a:latin typeface="Cambria Math" panose="02040503050406030204" pitchFamily="18" charset="0"/>
                          </a:rPr>
                        </m:ctrlPr>
                      </m:boxPr>
                      <m:e>
                        <m:r>
                          <a:rPr lang="en-US" altLang="ja-JP" i="1">
                            <a:latin typeface="Cambria Math" panose="02040503050406030204" pitchFamily="18" charset="0"/>
                          </a:rPr>
                          <m:t>=</m:t>
                        </m:r>
                      </m:e>
                    </m:box>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𝑠</m:t>
                        </m:r>
                      </m:e>
                      <m:sub>
                        <m:r>
                          <a:rPr lang="en-US" altLang="ja-JP" i="1">
                            <a:latin typeface="Cambria Math" panose="02040503050406030204" pitchFamily="18" charset="0"/>
                            <a:ea typeface="Cambria Math" panose="02040503050406030204" pitchFamily="18" charset="0"/>
                          </a:rPr>
                          <m:t>𝑏𝑎𝑡h</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𝑠</m:t>
                        </m:r>
                      </m:e>
                      <m:sub>
                        <m:r>
                          <a:rPr lang="en-US" altLang="ja-JP" i="1">
                            <a:latin typeface="Cambria Math" panose="02040503050406030204" pitchFamily="18" charset="0"/>
                            <a:ea typeface="Cambria Math" panose="02040503050406030204" pitchFamily="18" charset="0"/>
                          </a:rPr>
                          <m:t>𝑥</m:t>
                        </m:r>
                      </m:sub>
                    </m:sSub>
                  </m:oMath>
                </a14:m>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3" y="1314994"/>
                <a:ext cx="8641201" cy="5543006"/>
              </a:xfrm>
              <a:blipFill rotWithShape="0">
                <a:blip r:embed="rId3"/>
                <a:stretch>
                  <a:fillRect l="-141" t="-440" b="-1320"/>
                </a:stretch>
              </a:blipFill>
            </p:spPr>
            <p:txBody>
              <a:bodyPr/>
              <a:lstStyle/>
              <a:p>
                <a:r>
                  <a:rPr lang="ja-JP" altLang="en-US">
                    <a:noFill/>
                  </a:rPr>
                  <a:t> </a:t>
                </a:r>
              </a:p>
            </p:txBody>
          </p:sp>
        </mc:Fallback>
      </mc:AlternateContent>
      <p:grpSp>
        <p:nvGrpSpPr>
          <p:cNvPr id="32" name="グループ化 31"/>
          <p:cNvGrpSpPr/>
          <p:nvPr/>
        </p:nvGrpSpPr>
        <p:grpSpPr>
          <a:xfrm>
            <a:off x="6875415" y="1633753"/>
            <a:ext cx="3197885" cy="2493713"/>
            <a:chOff x="7188924" y="1949722"/>
            <a:chExt cx="3197885" cy="2493713"/>
          </a:xfrm>
        </p:grpSpPr>
        <mc:AlternateContent xmlns:mc="http://schemas.openxmlformats.org/markup-compatibility/2006" xmlns:a14="http://schemas.microsoft.com/office/drawing/2010/main">
          <mc:Choice Requires="a14">
            <p:sp>
              <p:nvSpPr>
                <p:cNvPr id="5" name="円/楕円 4"/>
                <p:cNvSpPr/>
                <p:nvPr/>
              </p:nvSpPr>
              <p:spPr>
                <a:xfrm>
                  <a:off x="7454537" y="2008907"/>
                  <a:ext cx="574764" cy="57476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14:m>
                    <m:oMathPara xmlns:m="http://schemas.openxmlformats.org/officeDocument/2006/math">
                      <m:oMathParaPr>
                        <m:jc m:val="left"/>
                      </m:oMathParaPr>
                      <m:oMath xmlns:m="http://schemas.openxmlformats.org/officeDocument/2006/math">
                        <m:sSub>
                          <m:sSubPr>
                            <m:ctrlPr>
                              <a:rPr kumimoji="1" lang="en-US" altLang="ja-JP" sz="2800" i="1" smtClean="0">
                                <a:solidFill>
                                  <a:schemeClr val="tx1"/>
                                </a:solidFill>
                                <a:latin typeface="Cambria Math" panose="02040503050406030204" pitchFamily="18" charset="0"/>
                              </a:rPr>
                            </m:ctrlPr>
                          </m:sSubPr>
                          <m:e>
                            <m:r>
                              <a:rPr kumimoji="1" lang="en-US" altLang="ja-JP" sz="2800" b="0" i="1" smtClean="0">
                                <a:solidFill>
                                  <a:schemeClr val="tx1"/>
                                </a:solidFill>
                                <a:latin typeface="Cambria Math" panose="02040503050406030204" pitchFamily="18" charset="0"/>
                              </a:rPr>
                              <m:t>𝑎</m:t>
                            </m:r>
                          </m:e>
                          <m:sub>
                            <m:r>
                              <a:rPr kumimoji="1" lang="en-US" altLang="ja-JP" sz="2800" b="0" i="1" smtClean="0">
                                <a:solidFill>
                                  <a:schemeClr val="tx1"/>
                                </a:solidFill>
                                <a:latin typeface="Cambria Math" panose="02040503050406030204" pitchFamily="18" charset="0"/>
                              </a:rPr>
                              <m:t>𝑡</m:t>
                            </m:r>
                          </m:sub>
                        </m:sSub>
                      </m:oMath>
                    </m:oMathPara>
                  </a14:m>
                  <a:endParaRPr kumimoji="1" lang="ja-JP" altLang="en-US" sz="2800" i="1" dirty="0"/>
                </a:p>
              </p:txBody>
            </p:sp>
          </mc:Choice>
          <mc:Fallback xmlns="">
            <p:sp>
              <p:nvSpPr>
                <p:cNvPr id="5" name="円/楕円 4"/>
                <p:cNvSpPr>
                  <a:spLocks noRot="1" noChangeAspect="1" noMove="1" noResize="1" noEditPoints="1" noAdjustHandles="1" noChangeArrowheads="1" noChangeShapeType="1" noTextEdit="1"/>
                </p:cNvSpPr>
                <p:nvPr/>
              </p:nvSpPr>
              <p:spPr>
                <a:xfrm>
                  <a:off x="7454537" y="2008907"/>
                  <a:ext cx="574764" cy="574766"/>
                </a:xfrm>
                <a:prstGeom prst="ellipse">
                  <a:avLst/>
                </a:prstGeom>
                <a:blipFill rotWithShape="0">
                  <a:blip r:embed="rId4"/>
                  <a:stretch>
                    <a:fillRect/>
                  </a:stretch>
                </a:blipFill>
                <a:ln>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円/楕円 6"/>
                <p:cNvSpPr/>
                <p:nvPr/>
              </p:nvSpPr>
              <p:spPr>
                <a:xfrm>
                  <a:off x="9335637" y="2786990"/>
                  <a:ext cx="574764" cy="57476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14:m>
                    <m:oMathPara xmlns:m="http://schemas.openxmlformats.org/officeDocument/2006/math">
                      <m:oMathParaPr>
                        <m:jc m:val="left"/>
                      </m:oMathParaPr>
                      <m:oMath xmlns:m="http://schemas.openxmlformats.org/officeDocument/2006/math">
                        <m:sSub>
                          <m:sSubPr>
                            <m:ctrlPr>
                              <a:rPr kumimoji="1" lang="en-US" altLang="ja-JP" sz="240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𝑎</m:t>
                            </m:r>
                          </m:e>
                          <m:sub>
                            <m:r>
                              <a:rPr kumimoji="1" lang="en-US" altLang="ja-JP" sz="2400" b="0" i="1" smtClean="0">
                                <a:solidFill>
                                  <a:schemeClr val="tx1"/>
                                </a:solidFill>
                                <a:latin typeface="Cambria Math" panose="02040503050406030204" pitchFamily="18" charset="0"/>
                              </a:rPr>
                              <m:t>𝑡</m:t>
                            </m:r>
                            <m:r>
                              <a:rPr kumimoji="1" lang="en-US" altLang="ja-JP" sz="2400" b="0" i="1" smtClean="0">
                                <a:solidFill>
                                  <a:schemeClr val="tx1"/>
                                </a:solidFill>
                                <a:latin typeface="Cambria Math" panose="02040503050406030204" pitchFamily="18" charset="0"/>
                              </a:rPr>
                              <m:t>3</m:t>
                            </m:r>
                          </m:sub>
                        </m:sSub>
                      </m:oMath>
                    </m:oMathPara>
                  </a14:m>
                  <a:endParaRPr kumimoji="1" lang="ja-JP" altLang="en-US" sz="2400" i="1" dirty="0"/>
                </a:p>
              </p:txBody>
            </p:sp>
          </mc:Choice>
          <mc:Fallback xmlns="">
            <p:sp>
              <p:nvSpPr>
                <p:cNvPr id="7" name="円/楕円 6"/>
                <p:cNvSpPr>
                  <a:spLocks noRot="1" noChangeAspect="1" noMove="1" noResize="1" noEditPoints="1" noAdjustHandles="1" noChangeArrowheads="1" noChangeShapeType="1" noTextEdit="1"/>
                </p:cNvSpPr>
                <p:nvPr/>
              </p:nvSpPr>
              <p:spPr>
                <a:xfrm>
                  <a:off x="9335637" y="2786990"/>
                  <a:ext cx="574764" cy="574766"/>
                </a:xfrm>
                <a:prstGeom prst="ellipse">
                  <a:avLst/>
                </a:prstGeom>
                <a:blipFill rotWithShape="0">
                  <a:blip r:embed="rId5"/>
                  <a:stretch>
                    <a:fillRect r="-9184"/>
                  </a:stretch>
                </a:blipFill>
                <a:ln>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円/楕円 7"/>
                <p:cNvSpPr/>
                <p:nvPr/>
              </p:nvSpPr>
              <p:spPr>
                <a:xfrm>
                  <a:off x="8629882" y="3277583"/>
                  <a:ext cx="574764" cy="57476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14:m>
                    <m:oMathPara xmlns:m="http://schemas.openxmlformats.org/officeDocument/2006/math">
                      <m:oMathParaPr>
                        <m:jc m:val="left"/>
                      </m:oMathParaPr>
                      <m:oMath xmlns:m="http://schemas.openxmlformats.org/officeDocument/2006/math">
                        <m:sSub>
                          <m:sSubPr>
                            <m:ctrlPr>
                              <a:rPr kumimoji="1" lang="en-US" altLang="ja-JP" sz="240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𝑎</m:t>
                            </m:r>
                          </m:e>
                          <m:sub>
                            <m:r>
                              <a:rPr kumimoji="1" lang="en-US" altLang="ja-JP" sz="2400" b="0" i="1" smtClean="0">
                                <a:solidFill>
                                  <a:schemeClr val="tx1"/>
                                </a:solidFill>
                                <a:latin typeface="Cambria Math" panose="02040503050406030204" pitchFamily="18" charset="0"/>
                              </a:rPr>
                              <m:t>𝑡</m:t>
                            </m:r>
                            <m:r>
                              <a:rPr kumimoji="1" lang="en-US" altLang="ja-JP" sz="2400" b="0" i="1" smtClean="0">
                                <a:solidFill>
                                  <a:schemeClr val="tx1"/>
                                </a:solidFill>
                                <a:latin typeface="Cambria Math" panose="02040503050406030204" pitchFamily="18" charset="0"/>
                              </a:rPr>
                              <m:t>2</m:t>
                            </m:r>
                          </m:sub>
                        </m:sSub>
                      </m:oMath>
                    </m:oMathPara>
                  </a14:m>
                  <a:endParaRPr kumimoji="1" lang="ja-JP" altLang="en-US" sz="2400" i="1" dirty="0"/>
                </a:p>
              </p:txBody>
            </p:sp>
          </mc:Choice>
          <mc:Fallback xmlns="">
            <p:sp>
              <p:nvSpPr>
                <p:cNvPr id="8" name="円/楕円 7"/>
                <p:cNvSpPr>
                  <a:spLocks noRot="1" noChangeAspect="1" noMove="1" noResize="1" noEditPoints="1" noAdjustHandles="1" noChangeArrowheads="1" noChangeShapeType="1" noTextEdit="1"/>
                </p:cNvSpPr>
                <p:nvPr/>
              </p:nvSpPr>
              <p:spPr>
                <a:xfrm>
                  <a:off x="8629882" y="3277583"/>
                  <a:ext cx="574764" cy="574766"/>
                </a:xfrm>
                <a:prstGeom prst="ellipse">
                  <a:avLst/>
                </a:prstGeom>
                <a:blipFill rotWithShape="0">
                  <a:blip r:embed="rId6"/>
                  <a:stretch>
                    <a:fillRect r="-9278"/>
                  </a:stretch>
                </a:blipFill>
                <a:ln>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円/楕円 8"/>
                <p:cNvSpPr/>
                <p:nvPr/>
              </p:nvSpPr>
              <p:spPr>
                <a:xfrm>
                  <a:off x="7841913" y="3737752"/>
                  <a:ext cx="574764" cy="57476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14:m>
                    <m:oMathPara xmlns:m="http://schemas.openxmlformats.org/officeDocument/2006/math">
                      <m:oMathParaPr>
                        <m:jc m:val="left"/>
                      </m:oMathParaPr>
                      <m:oMath xmlns:m="http://schemas.openxmlformats.org/officeDocument/2006/math">
                        <m:sSub>
                          <m:sSubPr>
                            <m:ctrlPr>
                              <a:rPr kumimoji="1" lang="en-US" altLang="ja-JP" sz="240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𝑎</m:t>
                            </m:r>
                          </m:e>
                          <m:sub>
                            <m:r>
                              <a:rPr kumimoji="1" lang="en-US" altLang="ja-JP" sz="2400" b="0" i="1" smtClean="0">
                                <a:solidFill>
                                  <a:schemeClr val="tx1"/>
                                </a:solidFill>
                                <a:latin typeface="Cambria Math" panose="02040503050406030204" pitchFamily="18" charset="0"/>
                              </a:rPr>
                              <m:t>𝑡</m:t>
                            </m:r>
                            <m:r>
                              <a:rPr kumimoji="1" lang="en-US" altLang="ja-JP" sz="2400" b="0" i="1" smtClean="0">
                                <a:solidFill>
                                  <a:schemeClr val="tx1"/>
                                </a:solidFill>
                                <a:latin typeface="Cambria Math" panose="02040503050406030204" pitchFamily="18" charset="0"/>
                              </a:rPr>
                              <m:t>1</m:t>
                            </m:r>
                          </m:sub>
                        </m:sSub>
                      </m:oMath>
                    </m:oMathPara>
                  </a14:m>
                  <a:endParaRPr kumimoji="1" lang="ja-JP" altLang="en-US" sz="2400" i="1" dirty="0"/>
                </a:p>
              </p:txBody>
            </p:sp>
          </mc:Choice>
          <mc:Fallback xmlns="">
            <p:sp>
              <p:nvSpPr>
                <p:cNvPr id="9" name="円/楕円 8"/>
                <p:cNvSpPr>
                  <a:spLocks noRot="1" noChangeAspect="1" noMove="1" noResize="1" noEditPoints="1" noAdjustHandles="1" noChangeArrowheads="1" noChangeShapeType="1" noTextEdit="1"/>
                </p:cNvSpPr>
                <p:nvPr/>
              </p:nvSpPr>
              <p:spPr>
                <a:xfrm>
                  <a:off x="7841913" y="3737752"/>
                  <a:ext cx="574764" cy="574766"/>
                </a:xfrm>
                <a:prstGeom prst="ellipse">
                  <a:avLst/>
                </a:prstGeom>
                <a:blipFill rotWithShape="0">
                  <a:blip r:embed="rId7"/>
                  <a:stretch>
                    <a:fillRect r="-9184"/>
                  </a:stretch>
                </a:blipFill>
                <a:ln>
                  <a:solidFill>
                    <a:schemeClr val="tx2"/>
                  </a:solidFill>
                </a:ln>
              </p:spPr>
              <p:txBody>
                <a:bodyPr/>
                <a:lstStyle/>
                <a:p>
                  <a:r>
                    <a:rPr lang="ja-JP" altLang="en-US">
                      <a:noFill/>
                    </a:rPr>
                    <a:t> </a:t>
                  </a:r>
                </a:p>
              </p:txBody>
            </p:sp>
          </mc:Fallback>
        </mc:AlternateContent>
        <p:cxnSp>
          <p:nvCxnSpPr>
            <p:cNvPr id="11" name="直線矢印コネクタ 10"/>
            <p:cNvCxnSpPr>
              <a:stCxn id="9" idx="0"/>
              <a:endCxn id="5" idx="4"/>
            </p:cNvCxnSpPr>
            <p:nvPr/>
          </p:nvCxnSpPr>
          <p:spPr>
            <a:xfrm flipH="1" flipV="1">
              <a:off x="7741919" y="2583673"/>
              <a:ext cx="387376" cy="11540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1"/>
              <a:endCxn id="5" idx="5"/>
            </p:cNvCxnSpPr>
            <p:nvPr/>
          </p:nvCxnSpPr>
          <p:spPr>
            <a:xfrm flipH="1" flipV="1">
              <a:off x="7945129" y="2499500"/>
              <a:ext cx="768925" cy="8622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7" idx="1"/>
              <a:endCxn id="5" idx="6"/>
            </p:cNvCxnSpPr>
            <p:nvPr/>
          </p:nvCxnSpPr>
          <p:spPr>
            <a:xfrm flipH="1" flipV="1">
              <a:off x="8029301" y="2296290"/>
              <a:ext cx="1390508" cy="574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7188924" y="1949722"/>
              <a:ext cx="1105989" cy="74577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rot="19568553">
              <a:off x="7447718" y="2892612"/>
              <a:ext cx="2939091" cy="13447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9043584" y="3782563"/>
              <a:ext cx="1002197" cy="369332"/>
            </a:xfrm>
            <a:prstGeom prst="rect">
              <a:avLst/>
            </a:prstGeom>
            <a:noFill/>
          </p:spPr>
          <p:txBody>
            <a:bodyPr wrap="none" rtlCol="0">
              <a:spAutoFit/>
            </a:bodyPr>
            <a:lstStyle/>
            <a:p>
              <a:r>
                <a:rPr kumimoji="1" lang="en-US" altLang="ja-JP" b="1" dirty="0" smtClean="0">
                  <a:solidFill>
                    <a:schemeClr val="accent4"/>
                  </a:solidFill>
                </a:rPr>
                <a:t>parents</a:t>
              </a:r>
              <a:endParaRPr kumimoji="1" lang="ja-JP" altLang="en-US" b="1" dirty="0">
                <a:solidFill>
                  <a:schemeClr val="accent4"/>
                </a:solidFill>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9204332" y="4074103"/>
                  <a:ext cx="9233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𝑝𝑎</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𝑡</m:t>
                                </m:r>
                              </m:sub>
                            </m:sSub>
                          </m:e>
                        </m:d>
                      </m:oMath>
                    </m:oMathPara>
                  </a14:m>
                  <a:endParaRPr kumimoji="1" lang="ja-JP" altLang="en-US" dirty="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9204332" y="4074103"/>
                  <a:ext cx="923330" cy="369332"/>
                </a:xfrm>
                <a:prstGeom prst="rect">
                  <a:avLst/>
                </a:prstGeom>
                <a:blipFill rotWithShape="0">
                  <a:blip r:embed="rId8"/>
                  <a:stretch>
                    <a:fillRect b="-8197"/>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3" name="テキスト ボックス 32"/>
              <p:cNvSpPr txBox="1"/>
              <p:nvPr/>
            </p:nvSpPr>
            <p:spPr>
              <a:xfrm>
                <a:off x="8567544" y="4074103"/>
                <a:ext cx="14839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ea typeface="Cambria Math" panose="02040503050406030204" pitchFamily="18" charset="0"/>
                        </a:rPr>
                        <m:t>&gt;</m:t>
                      </m:r>
                      <m:r>
                        <a:rPr kumimoji="1" lang="en-US" altLang="ja-JP" b="0" i="1" smtClean="0">
                          <a:latin typeface="Cambria Math" panose="02040503050406030204" pitchFamily="18" charset="0"/>
                          <a:ea typeface="Cambria Math" panose="02040503050406030204" pitchFamily="18" charset="0"/>
                        </a:rPr>
                        <m:t>𝑡</m:t>
                      </m:r>
                      <m:r>
                        <a:rPr kumimoji="1" lang="en-US" altLang="ja-JP" b="0" i="1" smtClean="0">
                          <a:latin typeface="Cambria Math" panose="02040503050406030204" pitchFamily="18" charset="0"/>
                          <a:ea typeface="Cambria Math" panose="02040503050406030204" pitchFamily="18" charset="0"/>
                        </a:rPr>
                        <m:t>1, </m:t>
                      </m:r>
                      <m:r>
                        <a:rPr kumimoji="1" lang="en-US" altLang="ja-JP" b="0" i="1" smtClean="0">
                          <a:latin typeface="Cambria Math" panose="02040503050406030204" pitchFamily="18" charset="0"/>
                          <a:ea typeface="Cambria Math" panose="02040503050406030204" pitchFamily="18" charset="0"/>
                        </a:rPr>
                        <m:t>𝑡</m:t>
                      </m:r>
                      <m:r>
                        <a:rPr kumimoji="1" lang="en-US" altLang="ja-JP" b="0" i="1" smtClean="0">
                          <a:latin typeface="Cambria Math" panose="02040503050406030204" pitchFamily="18" charset="0"/>
                          <a:ea typeface="Cambria Math" panose="02040503050406030204" pitchFamily="18" charset="0"/>
                        </a:rPr>
                        <m:t>2,</m:t>
                      </m:r>
                      <m:r>
                        <a:rPr kumimoji="1" lang="en-US" altLang="ja-JP" b="0" i="1" smtClean="0">
                          <a:latin typeface="Cambria Math" panose="02040503050406030204" pitchFamily="18" charset="0"/>
                          <a:ea typeface="Cambria Math" panose="02040503050406030204" pitchFamily="18" charset="0"/>
                        </a:rPr>
                        <m:t>𝑡</m:t>
                      </m:r>
                      <m:r>
                        <a:rPr kumimoji="1" lang="en-US" altLang="ja-JP" b="0" i="1" smtClean="0">
                          <a:latin typeface="Cambria Math" panose="02040503050406030204" pitchFamily="18" charset="0"/>
                          <a:ea typeface="Cambria Math" panose="02040503050406030204" pitchFamily="18" charset="0"/>
                        </a:rPr>
                        <m:t>3</m:t>
                      </m:r>
                    </m:oMath>
                  </m:oMathPara>
                </a14:m>
                <a:endParaRPr kumimoji="1" lang="ja-JP" altLang="en-US"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8567544" y="4074103"/>
                <a:ext cx="1483932" cy="369332"/>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555290" y="3728647"/>
                <a:ext cx="2140073" cy="6819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200" i="1" smtClean="0">
                              <a:latin typeface="Cambria Math" panose="02040503050406030204" pitchFamily="18" charset="0"/>
                            </a:rPr>
                          </m:ctrlPr>
                        </m:dPr>
                        <m:e>
                          <m:eqArr>
                            <m:eqArrPr>
                              <m:ctrlPr>
                                <a:rPr kumimoji="1" lang="en-US" altLang="ja-JP" sz="1200" i="1" smtClean="0">
                                  <a:latin typeface="Cambria Math" panose="02040503050406030204" pitchFamily="18" charset="0"/>
                                </a:rPr>
                              </m:ctrlPr>
                            </m:eqArrP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𝑘</m:t>
                                  </m:r>
                                  <m:r>
                                    <a:rPr kumimoji="1" lang="en-US" altLang="ja-JP" sz="1200" b="0" i="1" smtClean="0">
                                      <a:latin typeface="Cambria Math" panose="02040503050406030204" pitchFamily="18" charset="0"/>
                                    </a:rPr>
                                    <m:t>′</m:t>
                                  </m:r>
                                </m:sub>
                              </m:sSub>
                              <m:r>
                                <a:rPr kumimoji="1" lang="en-US" altLang="ja-JP" sz="1200" i="1">
                                  <a:latin typeface="Cambria Math" panose="02040503050406030204" pitchFamily="18" charset="0"/>
                                  <a:ea typeface="Cambria Math" panose="02040503050406030204" pitchFamily="18" charset="0"/>
                                </a:rPr>
                                <m:t>∈</m:t>
                              </m:r>
                              <m:r>
                                <a:rPr kumimoji="1" lang="en-US" altLang="ja-JP" sz="1200" b="0" i="1" smtClean="0">
                                  <a:latin typeface="Cambria Math" panose="02040503050406030204" pitchFamily="18" charset="0"/>
                                  <a:ea typeface="Cambria Math" panose="02040503050406030204" pitchFamily="18" charset="0"/>
                                </a:rPr>
                                <m:t>𝑝𝑎</m:t>
                              </m:r>
                              <m:d>
                                <m:dPr>
                                  <m:ctrlPr>
                                    <a:rPr kumimoji="1" lang="en-US" altLang="ja-JP" sz="1200" b="0" i="1" smtClean="0">
                                      <a:latin typeface="Cambria Math" panose="02040503050406030204" pitchFamily="18" charset="0"/>
                                      <a:ea typeface="Cambria Math" panose="02040503050406030204" pitchFamily="18" charset="0"/>
                                    </a:rPr>
                                  </m:ctrlPr>
                                </m:dPr>
                                <m:e>
                                  <m:sSub>
                                    <m:sSubPr>
                                      <m:ctrlPr>
                                        <a:rPr kumimoji="1" lang="en-US" altLang="ja-JP" sz="1200" b="0" i="1" smtClean="0">
                                          <a:latin typeface="Cambria Math" panose="02040503050406030204" pitchFamily="18" charset="0"/>
                                          <a:ea typeface="Cambria Math" panose="02040503050406030204" pitchFamily="18" charset="0"/>
                                        </a:rPr>
                                      </m:ctrlPr>
                                    </m:sSubPr>
                                    <m:e>
                                      <m:r>
                                        <a:rPr kumimoji="1" lang="en-US" altLang="ja-JP" sz="1200" b="0" i="1" smtClean="0">
                                          <a:latin typeface="Cambria Math" panose="02040503050406030204" pitchFamily="18" charset="0"/>
                                          <a:ea typeface="Cambria Math" panose="02040503050406030204" pitchFamily="18" charset="0"/>
                                        </a:rPr>
                                        <m:t>𝑥</m:t>
                                      </m:r>
                                    </m:e>
                                    <m:sub>
                                      <m:r>
                                        <a:rPr kumimoji="1" lang="en-US" altLang="ja-JP" sz="1200" b="0" i="1" smtClean="0">
                                          <a:latin typeface="Cambria Math" panose="02040503050406030204" pitchFamily="18" charset="0"/>
                                          <a:ea typeface="Cambria Math" panose="02040503050406030204" pitchFamily="18" charset="0"/>
                                        </a:rPr>
                                        <m:t>𝑘</m:t>
                                      </m:r>
                                    </m:sub>
                                  </m:sSub>
                                </m:e>
                              </m:d>
                              <m:r>
                                <a:rPr kumimoji="1" lang="ja-JP" altLang="en-US" sz="1200" i="1">
                                  <a:latin typeface="Cambria Math" panose="02040503050406030204" pitchFamily="18" charset="0"/>
                                  <a:ea typeface="Cambria Math" panose="02040503050406030204" pitchFamily="18" charset="0"/>
                                </a:rPr>
                                <m:t>　</m:t>
                              </m:r>
                              <m:d>
                                <m:dPr>
                                  <m:ctrlPr>
                                    <a:rPr kumimoji="1" lang="en-US" altLang="ja-JP" sz="1200" i="1" smtClean="0">
                                      <a:latin typeface="Cambria Math" panose="02040503050406030204" pitchFamily="18" charset="0"/>
                                      <a:ea typeface="Cambria Math" panose="02040503050406030204" pitchFamily="18" charset="0"/>
                                    </a:rPr>
                                  </m:ctrlPr>
                                </m:dPr>
                                <m:e>
                                  <m:sSup>
                                    <m:sSupPr>
                                      <m:ctrlPr>
                                        <a:rPr kumimoji="1" lang="en-US" altLang="ja-JP" sz="1200" b="0" i="1" smtClean="0">
                                          <a:latin typeface="Cambria Math" panose="02040503050406030204" pitchFamily="18" charset="0"/>
                                          <a:ea typeface="Cambria Math" panose="02040503050406030204" pitchFamily="18" charset="0"/>
                                        </a:rPr>
                                      </m:ctrlPr>
                                    </m:sSupPr>
                                    <m:e>
                                      <m:r>
                                        <a:rPr kumimoji="1" lang="en-US" altLang="ja-JP" sz="1200" b="0" i="1" smtClean="0">
                                          <a:latin typeface="Cambria Math" panose="02040503050406030204" pitchFamily="18" charset="0"/>
                                          <a:ea typeface="Cambria Math" panose="02040503050406030204" pitchFamily="18" charset="0"/>
                                        </a:rPr>
                                        <m:t>𝑘</m:t>
                                      </m:r>
                                    </m:e>
                                    <m:sup>
                                      <m:r>
                                        <a:rPr kumimoji="1" lang="en-US" altLang="ja-JP" sz="1200" b="0" i="1" smtClean="0">
                                          <a:latin typeface="Cambria Math" panose="02040503050406030204" pitchFamily="18" charset="0"/>
                                          <a:ea typeface="Cambria Math" panose="02040503050406030204" pitchFamily="18" charset="0"/>
                                        </a:rPr>
                                        <m:t>′</m:t>
                                      </m:r>
                                    </m:sup>
                                  </m:sSup>
                                  <m:r>
                                    <a:rPr kumimoji="1" lang="en-US" altLang="ja-JP" sz="1200" b="0" i="1" smtClean="0">
                                      <a:latin typeface="Cambria Math" panose="02040503050406030204" pitchFamily="18" charset="0"/>
                                      <a:ea typeface="Cambria Math" panose="02040503050406030204" pitchFamily="18" charset="0"/>
                                    </a:rPr>
                                    <m:t>=</m:t>
                                  </m:r>
                                  <m:r>
                                    <a:rPr kumimoji="1" lang="en-US" altLang="ja-JP" sz="1200" b="0" i="1" smtClean="0">
                                      <a:latin typeface="Cambria Math" panose="02040503050406030204" pitchFamily="18" charset="0"/>
                                      <a:ea typeface="Cambria Math" panose="02040503050406030204" pitchFamily="18" charset="0"/>
                                    </a:rPr>
                                    <m:t>𝑘</m:t>
                                  </m:r>
                                  <m:r>
                                    <a:rPr kumimoji="1" lang="en-US" altLang="ja-JP" sz="1200" b="0" i="1" smtClean="0">
                                      <a:latin typeface="Cambria Math" panose="02040503050406030204" pitchFamily="18" charset="0"/>
                                      <a:ea typeface="Cambria Math" panose="02040503050406030204" pitchFamily="18" charset="0"/>
                                    </a:rPr>
                                    <m:t>−1</m:t>
                                  </m:r>
                                </m:e>
                              </m:d>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𝑘</m:t>
                                  </m:r>
                                  <m:r>
                                    <a:rPr kumimoji="1" lang="en-US" altLang="ja-JP" sz="1200" b="0" i="1" smtClean="0">
                                      <a:latin typeface="Cambria Math" panose="02040503050406030204" pitchFamily="18" charset="0"/>
                                    </a:rPr>
                                    <m:t>′</m:t>
                                  </m:r>
                                </m:sub>
                              </m:sSub>
                              <m:r>
                                <a:rPr kumimoji="1" lang="ja-JP" altLang="en-US" sz="1200" i="1">
                                  <a:latin typeface="Cambria Math" panose="02040503050406030204" pitchFamily="18" charset="0"/>
                                </a:rPr>
                                <m:t>∉</m:t>
                              </m:r>
                              <m:r>
                                <a:rPr kumimoji="1" lang="en-US" altLang="ja-JP" sz="1200" i="1">
                                  <a:latin typeface="Cambria Math" panose="02040503050406030204" pitchFamily="18" charset="0"/>
                                  <a:ea typeface="Cambria Math" panose="02040503050406030204" pitchFamily="18" charset="0"/>
                                </a:rPr>
                                <m:t>𝑝𝑎</m:t>
                              </m:r>
                              <m:d>
                                <m:dPr>
                                  <m:ctrlPr>
                                    <a:rPr kumimoji="1" lang="en-US" altLang="ja-JP" sz="1200" i="1">
                                      <a:latin typeface="Cambria Math" panose="02040503050406030204" pitchFamily="18" charset="0"/>
                                      <a:ea typeface="Cambria Math" panose="02040503050406030204" pitchFamily="18" charset="0"/>
                                    </a:rPr>
                                  </m:ctrlPr>
                                </m:dPr>
                                <m:e>
                                  <m:sSub>
                                    <m:sSubPr>
                                      <m:ctrlPr>
                                        <a:rPr kumimoji="1" lang="en-US" altLang="ja-JP" sz="1200" i="1">
                                          <a:latin typeface="Cambria Math" panose="02040503050406030204" pitchFamily="18" charset="0"/>
                                          <a:ea typeface="Cambria Math" panose="02040503050406030204" pitchFamily="18" charset="0"/>
                                        </a:rPr>
                                      </m:ctrlPr>
                                    </m:sSubPr>
                                    <m:e>
                                      <m:r>
                                        <a:rPr kumimoji="1" lang="en-US" altLang="ja-JP" sz="1200" i="1">
                                          <a:latin typeface="Cambria Math" panose="02040503050406030204" pitchFamily="18" charset="0"/>
                                          <a:ea typeface="Cambria Math" panose="02040503050406030204" pitchFamily="18" charset="0"/>
                                        </a:rPr>
                                        <m:t>𝑥</m:t>
                                      </m:r>
                                    </m:e>
                                    <m:sub>
                                      <m:r>
                                        <a:rPr kumimoji="1" lang="en-US" altLang="ja-JP" sz="1200" i="1">
                                          <a:latin typeface="Cambria Math" panose="02040503050406030204" pitchFamily="18" charset="0"/>
                                          <a:ea typeface="Cambria Math" panose="02040503050406030204" pitchFamily="18" charset="0"/>
                                        </a:rPr>
                                        <m:t>𝑘</m:t>
                                      </m:r>
                                    </m:sub>
                                  </m:sSub>
                                </m:e>
                              </m:d>
                              <m:r>
                                <a:rPr kumimoji="1" lang="ja-JP" altLang="en-US" sz="1200" i="1" smtClean="0">
                                  <a:latin typeface="Cambria Math" panose="02040503050406030204" pitchFamily="18" charset="0"/>
                                  <a:ea typeface="Cambria Math" panose="02040503050406030204" pitchFamily="18" charset="0"/>
                                </a:rPr>
                                <m:t>　</m:t>
                              </m:r>
                              <m:d>
                                <m:dPr>
                                  <m:ctrlPr>
                                    <a:rPr kumimoji="1" lang="en-US" altLang="ja-JP" sz="1200" i="1" smtClean="0">
                                      <a:latin typeface="Cambria Math" panose="02040503050406030204" pitchFamily="18" charset="0"/>
                                      <a:ea typeface="Cambria Math" panose="02040503050406030204" pitchFamily="18" charset="0"/>
                                    </a:rPr>
                                  </m:ctrlPr>
                                </m:dPr>
                                <m:e>
                                  <m:sSup>
                                    <m:sSupPr>
                                      <m:ctrlPr>
                                        <a:rPr kumimoji="1" lang="en-US" altLang="ja-JP" sz="1200" b="0" i="1" smtClean="0">
                                          <a:latin typeface="Cambria Math" panose="02040503050406030204" pitchFamily="18" charset="0"/>
                                          <a:ea typeface="Cambria Math" panose="02040503050406030204" pitchFamily="18" charset="0"/>
                                        </a:rPr>
                                      </m:ctrlPr>
                                    </m:sSupPr>
                                    <m:e>
                                      <m:r>
                                        <a:rPr kumimoji="1" lang="en-US" altLang="ja-JP" sz="1200" b="0" i="1" smtClean="0">
                                          <a:latin typeface="Cambria Math" panose="02040503050406030204" pitchFamily="18" charset="0"/>
                                          <a:ea typeface="Cambria Math" panose="02040503050406030204" pitchFamily="18" charset="0"/>
                                        </a:rPr>
                                        <m:t>𝑘</m:t>
                                      </m:r>
                                    </m:e>
                                    <m:sup>
                                      <m:r>
                                        <a:rPr kumimoji="1" lang="en-US" altLang="ja-JP" sz="1200" b="0" i="1" smtClean="0">
                                          <a:latin typeface="Cambria Math" panose="02040503050406030204" pitchFamily="18" charset="0"/>
                                          <a:ea typeface="Cambria Math" panose="02040503050406030204" pitchFamily="18" charset="0"/>
                                        </a:rPr>
                                        <m:t>′</m:t>
                                      </m:r>
                                    </m:sup>
                                  </m:sSup>
                                  <m:r>
                                    <a:rPr kumimoji="1" lang="en-US" altLang="ja-JP" sz="1200" b="0" i="1" smtClean="0">
                                      <a:latin typeface="Cambria Math" panose="02040503050406030204" pitchFamily="18" charset="0"/>
                                      <a:ea typeface="Cambria Math" panose="02040503050406030204" pitchFamily="18" charset="0"/>
                                    </a:rPr>
                                    <m:t>≠</m:t>
                                  </m:r>
                                  <m:r>
                                    <a:rPr kumimoji="1" lang="en-US" altLang="ja-JP" sz="1200" b="0" i="1" smtClean="0">
                                      <a:latin typeface="Cambria Math" panose="02040503050406030204" pitchFamily="18" charset="0"/>
                                      <a:ea typeface="Cambria Math" panose="02040503050406030204" pitchFamily="18" charset="0"/>
                                    </a:rPr>
                                    <m:t>𝑘</m:t>
                                  </m:r>
                                  <m:r>
                                    <a:rPr kumimoji="1" lang="en-US" altLang="ja-JP" sz="1200" b="0" i="1" smtClean="0">
                                      <a:latin typeface="Cambria Math" panose="02040503050406030204" pitchFamily="18" charset="0"/>
                                      <a:ea typeface="Cambria Math" panose="02040503050406030204" pitchFamily="18" charset="0"/>
                                    </a:rPr>
                                    <m:t>−1</m:t>
                                  </m:r>
                                </m:e>
                              </m:d>
                            </m:e>
                          </m:eqArr>
                        </m:e>
                      </m:d>
                    </m:oMath>
                  </m:oMathPara>
                </a14:m>
                <a:endParaRPr kumimoji="1" lang="ja-JP" altLang="en-US" sz="12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555290" y="3728647"/>
                <a:ext cx="2140073" cy="681918"/>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766005" y="4613130"/>
                <a:ext cx="2151816" cy="6095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1400" i="1" smtClean="0">
                              <a:latin typeface="Cambria Math" panose="02040503050406030204" pitchFamily="18" charset="0"/>
                            </a:rPr>
                          </m:ctrlPr>
                        </m:funcPr>
                        <m:fName>
                          <m:r>
                            <m:rPr>
                              <m:sty m:val="p"/>
                            </m:rPr>
                            <a:rPr kumimoji="1" lang="en-US" altLang="ja-JP" sz="1400" i="0" smtClean="0">
                              <a:latin typeface="Cambria Math" panose="02040503050406030204" pitchFamily="18" charset="0"/>
                            </a:rPr>
                            <m:t>ln</m:t>
                          </m:r>
                        </m:fName>
                        <m:e>
                          <m:f>
                            <m:fPr>
                              <m:ctrlPr>
                                <a:rPr kumimoji="1" lang="en-US" altLang="ja-JP" sz="1400" i="1" smtClean="0">
                                  <a:latin typeface="Cambria Math" panose="02040503050406030204" pitchFamily="18" charset="0"/>
                                </a:rPr>
                              </m:ctrlPr>
                            </m:fPr>
                            <m:num>
                              <m:r>
                                <a:rPr kumimoji="1" lang="en-US" altLang="ja-JP" sz="1400" b="0" i="1" smtClean="0">
                                  <a:latin typeface="Cambria Math" panose="02040503050406030204" pitchFamily="18" charset="0"/>
                                </a:rPr>
                                <m:t>𝑝</m:t>
                              </m:r>
                              <m:d>
                                <m:dPr>
                                  <m:ctrlPr>
                                    <a:rPr kumimoji="1" lang="en-US" altLang="ja-JP" sz="1400" b="0" i="1" smtClean="0">
                                      <a:latin typeface="Cambria Math" panose="02040503050406030204" pitchFamily="18" charset="0"/>
                                    </a:rPr>
                                  </m:ctrlPr>
                                </m:dPr>
                                <m:e>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sub>
                                  </m:sSub>
                                </m:e>
                                <m:e>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𝑘</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acc>
                                        <m:accPr>
                                          <m:chr m:val="̃"/>
                                          <m:ctrlPr>
                                            <a:rPr kumimoji="1" lang="en-US" altLang="ja-JP" sz="1400" b="0" i="1" smtClean="0">
                                              <a:latin typeface="Cambria Math" panose="02040503050406030204" pitchFamily="18" charset="0"/>
                                            </a:rPr>
                                          </m:ctrlPr>
                                        </m:accPr>
                                        <m:e>
                                          <m:r>
                                            <a:rPr kumimoji="1" lang="en-US" altLang="ja-JP" sz="1400" b="0" i="1" smtClean="0">
                                              <a:latin typeface="Cambria Math" panose="02040503050406030204" pitchFamily="18" charset="0"/>
                                            </a:rPr>
                                            <m:t>𝐵</m:t>
                                          </m:r>
                                        </m:e>
                                      </m:acc>
                                    </m:e>
                                    <m:sub>
                                      <m:r>
                                        <a:rPr kumimoji="1" lang="en-US" altLang="ja-JP" sz="1400" b="0" i="1" smtClean="0">
                                          <a:latin typeface="Cambria Math" panose="02040503050406030204" pitchFamily="18" charset="0"/>
                                        </a:rPr>
                                        <m:t>𝑘</m:t>
                                      </m:r>
                                      <m:r>
                                        <a:rPr kumimoji="1" lang="en-US" altLang="ja-JP" sz="1400" b="0" i="1" smtClean="0">
                                          <a:latin typeface="Cambria Math" panose="02040503050406030204" pitchFamily="18" charset="0"/>
                                        </a:rPr>
                                        <m:t>+1</m:t>
                                      </m:r>
                                    </m:sub>
                                  </m:sSub>
                                </m:e>
                              </m:d>
                            </m:num>
                            <m:den>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𝑝</m:t>
                                  </m:r>
                                </m:e>
                                <m:sub>
                                  <m:r>
                                    <a:rPr kumimoji="1" lang="en-US" altLang="ja-JP" sz="1400" b="0" i="1" smtClean="0">
                                      <a:latin typeface="Cambria Math" panose="02040503050406030204" pitchFamily="18" charset="0"/>
                                    </a:rPr>
                                    <m:t>𝐵</m:t>
                                  </m:r>
                                </m:sub>
                              </m:sSub>
                              <m:d>
                                <m:dPr>
                                  <m:ctrlPr>
                                    <a:rPr kumimoji="1" lang="en-US" altLang="ja-JP" sz="1400" i="1">
                                      <a:latin typeface="Cambria Math" panose="02040503050406030204" pitchFamily="18" charset="0"/>
                                    </a:rPr>
                                  </m:ctrlPr>
                                </m:d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𝑘</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𝑘</m:t>
                                      </m:r>
                                      <m:r>
                                        <a:rPr kumimoji="1" lang="en-US" altLang="ja-JP" sz="1400" b="0" i="1" smtClean="0">
                                          <a:latin typeface="Cambria Math" panose="02040503050406030204" pitchFamily="18" charset="0"/>
                                        </a:rPr>
                                        <m:t>+1</m:t>
                                      </m:r>
                                    </m:sub>
                                  </m:sSub>
                                  <m:r>
                                    <a:rPr kumimoji="1" lang="en-US" altLang="ja-JP" sz="1400" i="1">
                                      <a:latin typeface="Cambria Math" panose="02040503050406030204" pitchFamily="18" charset="0"/>
                                    </a:rPr>
                                    <m:t>,</m:t>
                                  </m:r>
                                  <m:sSub>
                                    <m:sSubPr>
                                      <m:ctrlPr>
                                        <a:rPr kumimoji="1" lang="en-US" altLang="ja-JP" sz="1400" i="1">
                                          <a:latin typeface="Cambria Math" panose="02040503050406030204" pitchFamily="18" charset="0"/>
                                        </a:rPr>
                                      </m:ctrlPr>
                                    </m:sSubPr>
                                    <m:e>
                                      <m:acc>
                                        <m:accPr>
                                          <m:chr m:val="̃"/>
                                          <m:ctrlPr>
                                            <a:rPr kumimoji="1" lang="en-US" altLang="ja-JP" sz="1400" i="1">
                                              <a:latin typeface="Cambria Math" panose="02040503050406030204" pitchFamily="18" charset="0"/>
                                            </a:rPr>
                                          </m:ctrlPr>
                                        </m:accPr>
                                        <m:e>
                                          <m:r>
                                            <a:rPr kumimoji="1" lang="en-US" altLang="ja-JP" sz="1400" i="1">
                                              <a:latin typeface="Cambria Math" panose="02040503050406030204" pitchFamily="18" charset="0"/>
                                            </a:rPr>
                                            <m:t>𝐵</m:t>
                                          </m:r>
                                        </m:e>
                                      </m:acc>
                                    </m:e>
                                    <m:sub>
                                      <m:r>
                                        <a:rPr kumimoji="1" lang="en-US" altLang="ja-JP" sz="1400" i="1">
                                          <a:latin typeface="Cambria Math" panose="02040503050406030204" pitchFamily="18" charset="0"/>
                                        </a:rPr>
                                        <m:t>𝑘</m:t>
                                      </m:r>
                                      <m:r>
                                        <a:rPr kumimoji="1" lang="en-US" altLang="ja-JP" sz="1400" i="1">
                                          <a:latin typeface="Cambria Math" panose="02040503050406030204" pitchFamily="18" charset="0"/>
                                        </a:rPr>
                                        <m:t>+1</m:t>
                                      </m:r>
                                    </m:sub>
                                  </m:sSub>
                                </m:e>
                              </m:d>
                            </m:den>
                          </m:f>
                        </m:e>
                      </m:func>
                    </m:oMath>
                  </m:oMathPara>
                </a14:m>
                <a:endParaRPr kumimoji="1" lang="ja-JP" altLang="en-US" sz="1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766005" y="4613130"/>
                <a:ext cx="2151816" cy="609526"/>
              </a:xfrm>
              <a:prstGeom prst="rect">
                <a:avLst/>
              </a:prstGeom>
              <a:blipFill rotWithShape="0">
                <a:blip r:embed="rId11"/>
                <a:stretch>
                  <a:fillRect/>
                </a:stretch>
              </a:blipFill>
            </p:spPr>
            <p:txBody>
              <a:bodyPr/>
              <a:lstStyle/>
              <a:p>
                <a:r>
                  <a:rPr lang="ja-JP" altLang="en-US">
                    <a:noFill/>
                  </a:rPr>
                  <a:t> </a:t>
                </a:r>
              </a:p>
            </p:txBody>
          </p:sp>
        </mc:Fallback>
      </mc:AlternateContent>
      <p:grpSp>
        <p:nvGrpSpPr>
          <p:cNvPr id="13" name="グループ化 12"/>
          <p:cNvGrpSpPr/>
          <p:nvPr/>
        </p:nvGrpSpPr>
        <p:grpSpPr>
          <a:xfrm>
            <a:off x="7007644" y="5318813"/>
            <a:ext cx="1947520" cy="466550"/>
            <a:chOff x="9391926" y="4708760"/>
            <a:chExt cx="1947520" cy="466550"/>
          </a:xfrm>
        </p:grpSpPr>
        <mc:AlternateContent xmlns:mc="http://schemas.openxmlformats.org/markup-compatibility/2006" xmlns:a14="http://schemas.microsoft.com/office/drawing/2010/main">
          <mc:Choice Requires="a14">
            <p:sp>
              <p:nvSpPr>
                <p:cNvPr id="10" name="テキスト ボックス 9"/>
                <p:cNvSpPr txBox="1"/>
                <p:nvPr/>
              </p:nvSpPr>
              <p:spPr>
                <a:xfrm>
                  <a:off x="9391926" y="4768236"/>
                  <a:ext cx="1947520" cy="3116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i="1">
                                <a:latin typeface="Cambria Math" panose="02040503050406030204" pitchFamily="18" charset="0"/>
                              </a:rPr>
                            </m:ctrlPr>
                          </m:sSubPr>
                          <m:e>
                            <m:acc>
                              <m:accPr>
                                <m:chr m:val="̃"/>
                                <m:ctrlPr>
                                  <a:rPr kumimoji="1" lang="en-US" altLang="ja-JP" sz="1400" i="1">
                                    <a:latin typeface="Cambria Math" panose="02040503050406030204" pitchFamily="18" charset="0"/>
                                  </a:rPr>
                                </m:ctrlPr>
                              </m:accPr>
                              <m:e>
                                <m:r>
                                  <a:rPr kumimoji="1" lang="en-US" altLang="ja-JP" sz="1400" i="1">
                                    <a:latin typeface="Cambria Math" panose="02040503050406030204" pitchFamily="18" charset="0"/>
                                  </a:rPr>
                                  <m:t>𝐵</m:t>
                                </m:r>
                              </m:e>
                            </m:acc>
                          </m:e>
                          <m:sub>
                            <m:r>
                              <a:rPr kumimoji="1" lang="en-US" altLang="ja-JP" sz="1400" i="1">
                                <a:latin typeface="Cambria Math" panose="02040503050406030204" pitchFamily="18" charset="0"/>
                              </a:rPr>
                              <m:t>𝑘</m:t>
                            </m:r>
                            <m:r>
                              <a:rPr kumimoji="1" lang="en-US" altLang="ja-JP" sz="1400" i="1">
                                <a:latin typeface="Cambria Math" panose="02040503050406030204" pitchFamily="18" charset="0"/>
                              </a:rPr>
                              <m:t>+1</m:t>
                            </m:r>
                          </m:sub>
                        </m:sSub>
                        <m:box>
                          <m:boxPr>
                            <m:ctrlPr>
                              <a:rPr kumimoji="1" lang="en-US" altLang="ja-JP" sz="1400" i="1" smtClean="0">
                                <a:latin typeface="Cambria Math" panose="02040503050406030204" pitchFamily="18" charset="0"/>
                              </a:rPr>
                            </m:ctrlPr>
                          </m:boxPr>
                          <m:e>
                            <m:r>
                              <a:rPr kumimoji="1" lang="en-US" altLang="ja-JP" sz="1400" i="1" smtClean="0">
                                <a:latin typeface="Cambria Math" panose="02040503050406030204" pitchFamily="18" charset="0"/>
                              </a:rPr>
                              <m:t>≔</m:t>
                            </m:r>
                          </m:e>
                        </m:box>
                        <m:r>
                          <a:rPr lang="en-US" altLang="ja-JP" sz="1400" i="1">
                            <a:latin typeface="Cambria Math" panose="02040503050406030204" pitchFamily="18" charset="0"/>
                          </a:rPr>
                          <m:t>𝑝𝑎</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𝑘</m:t>
                                </m:r>
                                <m:r>
                                  <a:rPr lang="en-US" altLang="ja-JP" sz="1400" i="1">
                                    <a:latin typeface="Cambria Math" panose="02040503050406030204" pitchFamily="18" charset="0"/>
                                  </a:rPr>
                                  <m:t>+1</m:t>
                                </m:r>
                              </m:sub>
                            </m:sSub>
                          </m:e>
                        </m:d>
                        <m:r>
                          <a:rPr lang="ja-JP" altLang="en-US"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𝑘</m:t>
                            </m:r>
                          </m:sub>
                        </m:sSub>
                      </m:oMath>
                    </m:oMathPara>
                  </a14:m>
                  <a:endParaRPr kumimoji="1" lang="ja-JP" altLang="en-US" sz="1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9391926" y="4768236"/>
                  <a:ext cx="1947520" cy="311688"/>
                </a:xfrm>
                <a:prstGeom prst="rect">
                  <a:avLst/>
                </a:prstGeom>
                <a:blipFill rotWithShape="0">
                  <a:blip r:embed="rId12"/>
                  <a:stretch>
                    <a:fillRect b="-9804"/>
                  </a:stretch>
                </a:blipFill>
              </p:spPr>
              <p:txBody>
                <a:bodyPr/>
                <a:lstStyle/>
                <a:p>
                  <a:r>
                    <a:rPr lang="ja-JP" altLang="en-US">
                      <a:noFill/>
                    </a:rPr>
                    <a:t> </a:t>
                  </a:r>
                </a:p>
              </p:txBody>
            </p:sp>
          </mc:Fallback>
        </mc:AlternateContent>
        <p:sp>
          <p:nvSpPr>
            <p:cNvPr id="12" name="大かっこ 11"/>
            <p:cNvSpPr/>
            <p:nvPr/>
          </p:nvSpPr>
          <p:spPr>
            <a:xfrm flipV="1">
              <a:off x="9442577" y="4708760"/>
              <a:ext cx="1846218" cy="466550"/>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18472191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59027"/>
          </a:xfrm>
        </p:spPr>
        <p:txBody>
          <a:bodyPr/>
          <a:lstStyle/>
          <a:p>
            <a:r>
              <a:rPr lang="ja-JP" altLang="en-US" dirty="0" smtClean="0">
                <a:solidFill>
                  <a:srgbClr val="002060"/>
                </a:solidFill>
              </a:rPr>
              <a:t>部分系：ネットワーク上</a:t>
            </a:r>
            <a:r>
              <a:rPr lang="ja-JP" altLang="en-US" dirty="0">
                <a:solidFill>
                  <a:srgbClr val="002060"/>
                </a:solidFill>
              </a:rPr>
              <a:t>での情報熱力学</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77334" y="1268626"/>
                <a:ext cx="9084504" cy="5420497"/>
              </a:xfrm>
            </p:spPr>
            <p:txBody>
              <a:bodyPr/>
              <a:lstStyle/>
              <a:p>
                <a:r>
                  <a:rPr lang="ja-JP" altLang="en-US" dirty="0" smtClean="0"/>
                  <a:t>エントロピー生成 </a:t>
                </a:r>
                <a14:m>
                  <m:oMath xmlns:m="http://schemas.openxmlformats.org/officeDocument/2006/math">
                    <m:r>
                      <a:rPr lang="ja-JP" altLang="en-US" i="1" smtClean="0">
                        <a:latin typeface="Cambria Math" panose="02040503050406030204" pitchFamily="18" charset="0"/>
                      </a:rPr>
                      <m:t>𝜎</m:t>
                    </m:r>
                    <m:r>
                      <a:rPr lang="en-US" altLang="ja-JP" b="0" i="1" smtClean="0">
                        <a:latin typeface="Cambria Math" panose="02040503050406030204" pitchFamily="18" charset="0"/>
                      </a:rPr>
                      <m:t> </m:t>
                    </m:r>
                    <m:r>
                      <a:rPr lang="ja-JP" altLang="en-US" i="1">
                        <a:latin typeface="Cambria Math" panose="02040503050406030204" pitchFamily="18" charset="0"/>
                      </a:rPr>
                      <m:t>に</m:t>
                    </m:r>
                  </m:oMath>
                </a14:m>
                <a:r>
                  <a:rPr kumimoji="1" lang="ja-JP" altLang="en-US" dirty="0" smtClean="0"/>
                  <a:t>“一定項”を加えることで</a:t>
                </a:r>
                <a:r>
                  <a:rPr kumimoji="1" lang="en-US" altLang="ja-JP" dirty="0" err="1" smtClean="0"/>
                  <a:t>Stocahstic</a:t>
                </a:r>
                <a:r>
                  <a:rPr kumimoji="1" lang="en-US" altLang="ja-JP" dirty="0" smtClean="0"/>
                  <a:t> relative entropy</a:t>
                </a:r>
                <a:r>
                  <a:rPr kumimoji="1" lang="ja-JP" altLang="en-US" dirty="0" smtClean="0"/>
                  <a:t>にしたい</a:t>
                </a:r>
                <a:endParaRPr kumimoji="1" lang="en-US" altLang="ja-JP" dirty="0" smtClean="0"/>
              </a:p>
              <a:p>
                <a:r>
                  <a:rPr kumimoji="1" lang="en-US" altLang="ja-JP" dirty="0" smtClean="0"/>
                  <a:t>Transfer entropy</a:t>
                </a:r>
                <a:r>
                  <a:rPr kumimoji="1" lang="ja-JP" altLang="en-US" dirty="0" smtClean="0"/>
                  <a:t>：部分系</a:t>
                </a:r>
                <a14:m>
                  <m:oMath xmlns:m="http://schemas.openxmlformats.org/officeDocument/2006/math">
                    <m:r>
                      <a:rPr kumimoji="1" lang="en-US" altLang="ja-JP" b="0" i="0" smtClean="0">
                        <a:latin typeface="Cambria Math" panose="02040503050406030204" pitchFamily="18" charset="0"/>
                      </a:rPr>
                      <m:t> </m:t>
                    </m:r>
                    <m:acc>
                      <m:accPr>
                        <m:chr m:val="̃"/>
                        <m:ctrlPr>
                          <a:rPr kumimoji="1" lang="ja-JP" altLang="en-US" i="1" smtClean="0">
                            <a:latin typeface="Cambria Math" panose="02040503050406030204" pitchFamily="18" charset="0"/>
                          </a:rPr>
                        </m:ctrlPr>
                      </m:accPr>
                      <m:e>
                        <m:r>
                          <a:rPr kumimoji="1" lang="en-US" altLang="ja-JP" b="0" i="1" smtClean="0">
                            <a:latin typeface="Cambria Math" panose="02040503050406030204" pitchFamily="18" charset="0"/>
                          </a:rPr>
                          <m:t>𝑋</m:t>
                        </m:r>
                      </m:e>
                    </m:acc>
                    <m:r>
                      <a:rPr kumimoji="1" lang="en-US" altLang="ja-JP" b="0" i="1" smtClean="0">
                        <a:latin typeface="Cambria Math" panose="02040503050406030204" pitchFamily="18" charset="0"/>
                      </a:rPr>
                      <m:t> </m:t>
                    </m:r>
                    <m:r>
                      <a:rPr lang="ja-JP" altLang="en-US" i="1">
                        <a:latin typeface="Cambria Math" panose="02040503050406030204" pitchFamily="18" charset="0"/>
                      </a:rPr>
                      <m:t>から</m:t>
                    </m:r>
                  </m:oMath>
                </a14:m>
                <a:r>
                  <a:rPr kumimoji="1" lang="ja-JP" altLang="en-US" dirty="0" smtClean="0"/>
                  <a:t>他の系の </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𝑐</m:t>
                        </m:r>
                      </m:e>
                      <m:sub>
                        <m:r>
                          <a:rPr kumimoji="1" lang="en-US" altLang="ja-JP" b="0" i="1" smtClean="0">
                            <a:latin typeface="Cambria Math" panose="02040503050406030204" pitchFamily="18" charset="0"/>
                          </a:rPr>
                          <m:t>𝑙</m:t>
                        </m:r>
                      </m:sub>
                    </m:sSub>
                    <m:r>
                      <a:rPr kumimoji="1" lang="en-US" altLang="ja-JP" i="1" smtClean="0">
                        <a:latin typeface="Cambria Math" panose="02040503050406030204" pitchFamily="18" charset="0"/>
                        <a:ea typeface="Cambria Math" panose="02040503050406030204" pitchFamily="18" charset="0"/>
                      </a:rPr>
                      <m:t>∈</m:t>
                    </m:r>
                    <m:acc>
                      <m:accPr>
                        <m:chr m:val="̃"/>
                        <m:ctrlPr>
                          <a:rPr kumimoji="1" lang="en-US" altLang="ja-JP" i="1" smtClean="0">
                            <a:latin typeface="Cambria Math" panose="02040503050406030204" pitchFamily="18" charset="0"/>
                            <a:ea typeface="Cambria Math" panose="02040503050406030204" pitchFamily="18" charset="0"/>
                          </a:rPr>
                        </m:ctrlPr>
                      </m:accPr>
                      <m:e>
                        <m:r>
                          <a:rPr kumimoji="1" lang="en-US" altLang="ja-JP" b="0" i="1" smtClean="0">
                            <a:latin typeface="Cambria Math" panose="02040503050406030204" pitchFamily="18" charset="0"/>
                            <a:ea typeface="Cambria Math" panose="02040503050406030204" pitchFamily="18" charset="0"/>
                          </a:rPr>
                          <m:t>𝐶</m:t>
                        </m:r>
                      </m:e>
                    </m:acc>
                    <m:r>
                      <a:rPr kumimoji="1" lang="en-US" altLang="ja-JP" b="0" i="1" smtClean="0">
                        <a:latin typeface="Cambria Math" panose="02040503050406030204" pitchFamily="18" charset="0"/>
                      </a:rPr>
                      <m:t> </m:t>
                    </m:r>
                  </m:oMath>
                </a14:m>
                <a:r>
                  <a:rPr kumimoji="1" lang="ja-JP" altLang="en-US" dirty="0" err="1" smtClean="0"/>
                  <a:t>への</a:t>
                </a:r>
                <a:r>
                  <a:rPr kumimoji="1" lang="ja-JP" altLang="en-US" dirty="0" smtClean="0"/>
                  <a:t>情報の流れ</a:t>
                </a:r>
                <a:endParaRPr kumimoji="1" lang="en-US" altLang="ja-JP" dirty="0" smtClean="0"/>
              </a:p>
              <a:p>
                <a:pPr marL="0" indent="0">
                  <a:buNone/>
                </a:pPr>
                <a:r>
                  <a:rPr lang="en-US" altLang="ja-JP" dirty="0"/>
                  <a:t>	</a:t>
                </a:r>
                <a14:m>
                  <m:oMath xmlns:m="http://schemas.openxmlformats.org/officeDocument/2006/math">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𝑡𝑟</m:t>
                        </m:r>
                      </m:sub>
                      <m:sup>
                        <m:r>
                          <a:rPr lang="en-US" altLang="ja-JP" b="0" i="1" smtClean="0">
                            <a:latin typeface="Cambria Math" panose="02040503050406030204" pitchFamily="18" charset="0"/>
                          </a:rPr>
                          <m:t>𝑙</m:t>
                        </m:r>
                      </m:sup>
                    </m:sSubSup>
                    <m:box>
                      <m:boxPr>
                        <m:ctrlPr>
                          <a:rPr lang="en-US" altLang="ja-JP" i="1" smtClean="0">
                            <a:latin typeface="Cambria Math" panose="02040503050406030204" pitchFamily="18" charset="0"/>
                          </a:rPr>
                        </m:ctrlPr>
                      </m:boxPr>
                      <m:e>
                        <m:r>
                          <a:rPr lang="en-US" altLang="ja-JP" i="1" smtClean="0">
                            <a:latin typeface="Cambria Math" panose="02040503050406030204" pitchFamily="18" charset="0"/>
                          </a:rPr>
                          <m:t>≔</m:t>
                        </m:r>
                      </m:e>
                    </m:box>
                    <m:d>
                      <m:dPr>
                        <m:begChr m:val="⟨"/>
                        <m:endChr m:val="⟩"/>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ln</m:t>
                            </m:r>
                          </m:fName>
                          <m:e>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b="0" i="1" smtClean="0">
                                        <a:latin typeface="Cambria Math" panose="02040503050406030204" pitchFamily="18" charset="0"/>
                                      </a:rPr>
                                      <m:t>𝑙</m:t>
                                    </m:r>
                                  </m:sub>
                                </m:sSub>
                              </m:e>
                              <m:e>
                                <m:r>
                                  <a:rPr lang="en-US" altLang="ja-JP" b="0" i="1" smtClean="0">
                                    <a:latin typeface="Cambria Math" panose="02040503050406030204" pitchFamily="18" charset="0"/>
                                  </a:rPr>
                                  <m:t>𝑝𝑎</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b="0" i="1" smtClean="0">
                                            <a:latin typeface="Cambria Math" panose="02040503050406030204" pitchFamily="18" charset="0"/>
                                          </a:rPr>
                                          <m:t>𝑙</m:t>
                                        </m:r>
                                      </m:sub>
                                    </m:sSub>
                                  </m:e>
                                </m:d>
                              </m:e>
                            </m:d>
                          </m:e>
                        </m:func>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ln</m:t>
                            </m:r>
                          </m:fName>
                          <m:e>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b="0" i="1" smtClean="0">
                                        <a:latin typeface="Cambria Math" panose="02040503050406030204" pitchFamily="18" charset="0"/>
                                      </a:rPr>
                                      <m:t>𝑙</m:t>
                                    </m:r>
                                  </m:sub>
                                </m:sSub>
                              </m:e>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b="0" i="1" smtClean="0">
                                        <a:latin typeface="Cambria Math" panose="02040503050406030204" pitchFamily="18" charset="0"/>
                                      </a:rPr>
                                      <m:t>𝑙</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b="0" i="1" smtClean="0">
                                        <a:latin typeface="Cambria Math" panose="02040503050406030204" pitchFamily="18" charset="0"/>
                                      </a:rPr>
                                      <m:t>1</m:t>
                                    </m:r>
                                  </m:sub>
                                </m:sSub>
                              </m:e>
                            </m:d>
                          </m:e>
                        </m:func>
                      </m:e>
                    </m:d>
                    <m:r>
                      <a:rPr lang="en-US" altLang="ja-JP" b="0" i="1" smtClean="0">
                        <a:latin typeface="Cambria Math" panose="02040503050406030204" pitchFamily="18" charset="0"/>
                      </a:rPr>
                      <m:t> </m:t>
                    </m:r>
                    <m:r>
                      <a:rPr lang="ja-JP" altLang="en-US" i="1">
                        <a:latin typeface="Cambria Math" panose="02040503050406030204" pitchFamily="18" charset="0"/>
                      </a:rPr>
                      <m:t>　</m:t>
                    </m:r>
                  </m:oMath>
                </a14:m>
                <a:endParaRPr kumimoji="1" lang="en-US" altLang="ja-JP" dirty="0" smtClean="0"/>
              </a:p>
              <a:p>
                <a:pPr marL="0" indent="0">
                  <a:buNone/>
                </a:pPr>
                <a:r>
                  <a:rPr lang="en-US" altLang="ja-JP" dirty="0"/>
                  <a:t>	</a:t>
                </a:r>
                <a14:m>
                  <m:oMath xmlns:m="http://schemas.openxmlformats.org/officeDocument/2006/math">
                    <m:sSubSup>
                      <m:sSubSupPr>
                        <m:ctrlPr>
                          <a:rPr lang="en-US" altLang="ja-JP" sz="1600" i="1" smtClean="0">
                            <a:latin typeface="Cambria Math" panose="02040503050406030204" pitchFamily="18" charset="0"/>
                          </a:rPr>
                        </m:ctrlPr>
                      </m:sSubSupPr>
                      <m:e>
                        <m:r>
                          <a:rPr lang="en-US" altLang="ja-JP" sz="1600" b="0" i="1" smtClean="0">
                            <a:latin typeface="Cambria Math" panose="02040503050406030204" pitchFamily="18" charset="0"/>
                          </a:rPr>
                          <m:t>𝑖</m:t>
                        </m:r>
                      </m:e>
                      <m:sub>
                        <m:r>
                          <a:rPr lang="en-US" altLang="ja-JP" sz="1600" b="0" i="1" smtClean="0">
                            <a:latin typeface="Cambria Math" panose="02040503050406030204" pitchFamily="18" charset="0"/>
                          </a:rPr>
                          <m:t>𝑡𝑟</m:t>
                        </m:r>
                      </m:sub>
                      <m:sup>
                        <m:r>
                          <a:rPr lang="en-US" altLang="ja-JP" sz="1600" b="0" i="1" smtClean="0">
                            <a:latin typeface="Cambria Math" panose="02040503050406030204" pitchFamily="18" charset="0"/>
                          </a:rPr>
                          <m:t>𝑙</m:t>
                        </m:r>
                      </m:sup>
                    </m:sSubSup>
                    <m:box>
                      <m:boxPr>
                        <m:ctrlPr>
                          <a:rPr lang="en-US" altLang="ja-JP" sz="1600" i="1" smtClean="0">
                            <a:latin typeface="Cambria Math" panose="02040503050406030204" pitchFamily="18" charset="0"/>
                          </a:rPr>
                        </m:ctrlPr>
                      </m:boxPr>
                      <m:e>
                        <m:r>
                          <a:rPr lang="en-US" altLang="ja-JP" sz="1600" i="1" smtClean="0">
                            <a:latin typeface="Cambria Math" panose="02040503050406030204" pitchFamily="18" charset="0"/>
                          </a:rPr>
                          <m:t>≔</m:t>
                        </m:r>
                      </m:e>
                    </m:box>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ln</m:t>
                        </m:r>
                      </m:fName>
                      <m:e>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𝑐</m:t>
                                </m:r>
                              </m:e>
                              <m:sub>
                                <m:r>
                                  <a:rPr lang="en-US" altLang="ja-JP" sz="1600" i="1">
                                    <a:latin typeface="Cambria Math" panose="02040503050406030204" pitchFamily="18" charset="0"/>
                                  </a:rPr>
                                  <m:t>𝑙</m:t>
                                </m:r>
                              </m:sub>
                            </m:sSub>
                          </m:e>
                          <m:e>
                            <m:r>
                              <a:rPr lang="en-US" altLang="ja-JP" sz="1600" i="1">
                                <a:latin typeface="Cambria Math" panose="02040503050406030204" pitchFamily="18" charset="0"/>
                              </a:rPr>
                              <m:t>𝑝𝑎</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𝑐</m:t>
                                    </m:r>
                                  </m:e>
                                  <m:sub>
                                    <m:r>
                                      <a:rPr lang="en-US" altLang="ja-JP" sz="1600" i="1">
                                        <a:latin typeface="Cambria Math" panose="02040503050406030204" pitchFamily="18" charset="0"/>
                                      </a:rPr>
                                      <m:t>𝑙</m:t>
                                    </m:r>
                                  </m:sub>
                                </m:sSub>
                              </m:e>
                            </m:d>
                          </m:e>
                        </m:d>
                      </m:e>
                    </m:func>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ln</m:t>
                        </m:r>
                      </m:fName>
                      <m:e>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𝑐</m:t>
                                </m:r>
                              </m:e>
                              <m:sub>
                                <m:r>
                                  <a:rPr lang="en-US" altLang="ja-JP" sz="1600" i="1">
                                    <a:latin typeface="Cambria Math" panose="02040503050406030204" pitchFamily="18" charset="0"/>
                                  </a:rPr>
                                  <m:t>𝑙</m:t>
                                </m:r>
                              </m:sub>
                            </m:sSub>
                          </m:e>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𝑐</m:t>
                                </m:r>
                              </m:e>
                              <m:sub>
                                <m:r>
                                  <a:rPr lang="en-US" altLang="ja-JP" sz="1600" i="1">
                                    <a:latin typeface="Cambria Math" panose="02040503050406030204" pitchFamily="18" charset="0"/>
                                  </a:rPr>
                                  <m:t>𝑙</m:t>
                                </m:r>
                                <m:r>
                                  <a:rPr lang="en-US" altLang="ja-JP" sz="1600" i="1">
                                    <a:latin typeface="Cambria Math" panose="02040503050406030204" pitchFamily="18" charset="0"/>
                                  </a:rPr>
                                  <m:t>−1</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𝑐</m:t>
                                </m:r>
                              </m:e>
                              <m:sub>
                                <m:r>
                                  <a:rPr lang="en-US" altLang="ja-JP" sz="1600" i="1">
                                    <a:latin typeface="Cambria Math" panose="02040503050406030204" pitchFamily="18" charset="0"/>
                                  </a:rPr>
                                  <m:t>1</m:t>
                                </m:r>
                              </m:sub>
                            </m:sSub>
                          </m:e>
                        </m:d>
                        <m:r>
                          <a:rPr lang="en-US" altLang="ja-JP" sz="1600" b="0" i="1" smtClean="0">
                            <a:latin typeface="Cambria Math" panose="02040503050406030204" pitchFamily="18" charset="0"/>
                          </a:rPr>
                          <m:t> </m:t>
                        </m:r>
                      </m:e>
                    </m:func>
                    <m:r>
                      <a:rPr lang="ja-JP" altLang="en-US" sz="1600" i="1" smtClean="0">
                        <a:latin typeface="Cambria Math" panose="02040503050406030204" pitchFamily="18" charset="0"/>
                      </a:rPr>
                      <m:t>：</m:t>
                    </m:r>
                  </m:oMath>
                </a14:m>
                <a:r>
                  <a:rPr kumimoji="1" lang="en-US" altLang="ja-JP" sz="1600" dirty="0" smtClean="0"/>
                  <a:t>stochastic transfer entropy</a:t>
                </a:r>
                <a:endParaRPr kumimoji="1" lang="en-US" altLang="ja-JP" sz="1600" dirty="0"/>
              </a:p>
              <a:p>
                <a:r>
                  <a:rPr lang="ja-JP" altLang="en-US" sz="1600" dirty="0" smtClean="0"/>
                  <a:t>始相関：</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𝐼</m:t>
                        </m:r>
                      </m:e>
                      <m:sub>
                        <m:r>
                          <a:rPr lang="en-US" altLang="ja-JP" sz="1600" b="0" i="1" smtClean="0">
                            <a:latin typeface="Cambria Math" panose="02040503050406030204" pitchFamily="18" charset="0"/>
                          </a:rPr>
                          <m:t>𝑖𝑛𝑖</m:t>
                        </m:r>
                      </m:sub>
                    </m:sSub>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𝐼</m:t>
                    </m:r>
                    <m:d>
                      <m:dPr>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1</m:t>
                            </m:r>
                          </m:sub>
                        </m:sSub>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𝑝𝑎</m:t>
                        </m:r>
                        <m:d>
                          <m:dPr>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1</m:t>
                                </m:r>
                              </m:sub>
                            </m:sSub>
                          </m:e>
                        </m:d>
                      </m:e>
                    </m:d>
                    <m:r>
                      <a:rPr lang="ja-JP" altLang="en-US" sz="1600" i="1">
                        <a:latin typeface="Cambria Math" panose="02040503050406030204" pitchFamily="18" charset="0"/>
                      </a:rPr>
                      <m:t>　</m:t>
                    </m:r>
                  </m:oMath>
                </a14:m>
                <a:r>
                  <a:rPr lang="en-US" altLang="ja-JP" sz="1600" dirty="0" smtClean="0"/>
                  <a:t> </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𝑖</m:t>
                        </m:r>
                      </m:e>
                      <m:sub>
                        <m:r>
                          <a:rPr lang="en-US" altLang="ja-JP" sz="1400" i="1">
                            <a:latin typeface="Cambria Math" panose="02040503050406030204" pitchFamily="18" charset="0"/>
                          </a:rPr>
                          <m:t>𝑖𝑛𝑖</m:t>
                        </m:r>
                      </m:sub>
                    </m:sSub>
                    <m:r>
                      <a:rPr lang="en-US" altLang="ja-JP" sz="1400" i="1">
                        <a:latin typeface="Cambria Math" panose="02040503050406030204" pitchFamily="18" charset="0"/>
                      </a:rPr>
                      <m:t>=</m:t>
                    </m:r>
                    <m:r>
                      <a:rPr lang="en-US" altLang="ja-JP" sz="1400" i="1">
                        <a:latin typeface="Cambria Math" panose="02040503050406030204" pitchFamily="18" charset="0"/>
                      </a:rPr>
                      <m:t>𝑖</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1</m:t>
                            </m:r>
                          </m:sub>
                        </m:sSub>
                        <m:r>
                          <a:rPr lang="en-US" altLang="ja-JP" sz="1400" i="1">
                            <a:latin typeface="Cambria Math" panose="02040503050406030204" pitchFamily="18" charset="0"/>
                          </a:rPr>
                          <m:t>:</m:t>
                        </m:r>
                        <m:r>
                          <a:rPr lang="en-US" altLang="ja-JP" sz="1400" i="1">
                            <a:latin typeface="Cambria Math" panose="02040503050406030204" pitchFamily="18" charset="0"/>
                          </a:rPr>
                          <m:t>𝑝𝑎</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1</m:t>
                                </m:r>
                              </m:sub>
                            </m:sSub>
                          </m:e>
                        </m:d>
                      </m:e>
                    </m:d>
                  </m:oMath>
                </a14:m>
                <a:endParaRPr lang="en-US" altLang="ja-JP" sz="1400" dirty="0"/>
              </a:p>
              <a:p>
                <a:r>
                  <a:rPr lang="ja-JP" altLang="en-US" sz="1600" dirty="0" smtClean="0"/>
                  <a:t>終</a:t>
                </a:r>
                <a:r>
                  <a:rPr kumimoji="1" lang="ja-JP" altLang="en-US" sz="1600" dirty="0" smtClean="0"/>
                  <a:t>相関：</a:t>
                </a:r>
                <a14:m>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𝐼</m:t>
                        </m:r>
                      </m:e>
                      <m:sub>
                        <m:r>
                          <a:rPr kumimoji="1" lang="en-US" altLang="ja-JP" sz="1600" b="0" i="1" smtClean="0">
                            <a:latin typeface="Cambria Math" panose="02040503050406030204" pitchFamily="18" charset="0"/>
                          </a:rPr>
                          <m:t>𝑓𝑖𝑛</m:t>
                        </m:r>
                      </m:sub>
                    </m:sSub>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𝐼</m:t>
                    </m:r>
                    <m:d>
                      <m:dPr>
                        <m:ctrlPr>
                          <a:rPr kumimoji="1" lang="en-US" altLang="ja-JP" sz="1600" b="0" i="1" smtClean="0">
                            <a:latin typeface="Cambria Math" panose="02040503050406030204" pitchFamily="18" charset="0"/>
                          </a:rPr>
                        </m:ctrlPr>
                      </m:dPr>
                      <m:e>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𝑀</m:t>
                            </m:r>
                          </m:sub>
                        </m:sSub>
                        <m:r>
                          <a:rPr kumimoji="1" lang="en-US" altLang="ja-JP" sz="1600" b="0" i="1" smtClean="0">
                            <a:latin typeface="Cambria Math" panose="02040503050406030204" pitchFamily="18" charset="0"/>
                          </a:rPr>
                          <m:t>:</m:t>
                        </m:r>
                        <m:acc>
                          <m:accPr>
                            <m:chr m:val="̃"/>
                            <m:ctrlPr>
                              <a:rPr kumimoji="1" lang="en-US" altLang="ja-JP" sz="1600" b="0" i="1" smtClean="0">
                                <a:latin typeface="Cambria Math" panose="02040503050406030204" pitchFamily="18" charset="0"/>
                              </a:rPr>
                            </m:ctrlPr>
                          </m:accPr>
                          <m:e>
                            <m:r>
                              <a:rPr kumimoji="1" lang="en-US" altLang="ja-JP" sz="1600" b="0" i="1" smtClean="0">
                                <a:latin typeface="Cambria Math" panose="02040503050406030204" pitchFamily="18" charset="0"/>
                              </a:rPr>
                              <m:t>𝐶</m:t>
                            </m:r>
                          </m:e>
                        </m:acc>
                        <m:r>
                          <a:rPr kumimoji="1" lang="en-US" altLang="ja-JP" sz="1600" b="0" i="1" smtClean="0">
                            <a:latin typeface="Cambria Math" panose="02040503050406030204" pitchFamily="18" charset="0"/>
                          </a:rPr>
                          <m:t>′</m:t>
                        </m:r>
                      </m:e>
                    </m:d>
                  </m:oMath>
                </a14:m>
                <a:r>
                  <a:rPr kumimoji="1" lang="ja-JP" altLang="en-US" sz="1600" dirty="0" smtClean="0"/>
                  <a:t>　　</a:t>
                </a:r>
                <a14:m>
                  <m:oMath xmlns:m="http://schemas.openxmlformats.org/officeDocument/2006/math">
                    <m:r>
                      <a:rPr lang="ja-JP" altLang="en-US" sz="1600" i="1">
                        <a:latin typeface="Cambria Math" panose="02040503050406030204" pitchFamily="18" charset="0"/>
                      </a:rPr>
                      <m:t>　</m:t>
                    </m:r>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𝑖</m:t>
                        </m:r>
                      </m:e>
                      <m:sub>
                        <m:r>
                          <a:rPr lang="en-US" altLang="ja-JP" sz="1400" i="1">
                            <a:latin typeface="Cambria Math" panose="02040503050406030204" pitchFamily="18" charset="0"/>
                          </a:rPr>
                          <m:t>𝑓𝑖𝑛</m:t>
                        </m:r>
                      </m:sub>
                    </m:sSub>
                    <m:r>
                      <a:rPr lang="en-US" altLang="ja-JP" sz="1400" i="1">
                        <a:latin typeface="Cambria Math" panose="02040503050406030204" pitchFamily="18" charset="0"/>
                      </a:rPr>
                      <m:t>=</m:t>
                    </m:r>
                    <m:r>
                      <a:rPr lang="en-US" altLang="ja-JP" sz="1400" b="0" i="1" smtClean="0">
                        <a:latin typeface="Cambria Math" panose="02040503050406030204" pitchFamily="18" charset="0"/>
                      </a:rPr>
                      <m:t>𝑖</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𝑀</m:t>
                            </m:r>
                          </m:sub>
                        </m:sSub>
                        <m:r>
                          <a:rPr lang="en-US" altLang="ja-JP" sz="1400" i="1">
                            <a:latin typeface="Cambria Math" panose="02040503050406030204" pitchFamily="18" charset="0"/>
                          </a:rPr>
                          <m:t>:</m:t>
                        </m:r>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𝐶</m:t>
                            </m:r>
                          </m:e>
                        </m:acc>
                        <m:r>
                          <a:rPr lang="en-US" altLang="ja-JP" sz="1400" i="1">
                            <a:latin typeface="Cambria Math" panose="02040503050406030204" pitchFamily="18" charset="0"/>
                          </a:rPr>
                          <m:t>′</m:t>
                        </m:r>
                      </m:e>
                    </m:d>
                    <m:r>
                      <a:rPr lang="ja-JP" altLang="en-US" sz="1400" i="1" smtClean="0">
                        <a:latin typeface="Cambria Math" panose="02040503050406030204" pitchFamily="18" charset="0"/>
                      </a:rPr>
                      <m:t>　</m:t>
                    </m:r>
                  </m:oMath>
                </a14:m>
                <a:endParaRPr kumimoji="1" lang="en-US" altLang="ja-JP" sz="1400" dirty="0"/>
              </a:p>
              <a:p>
                <a:endParaRPr kumimoji="1" lang="en-US" altLang="ja-JP" dirty="0" smtClean="0"/>
              </a:p>
              <a:p>
                <a14:m>
                  <m:oMath xmlns:m="http://schemas.openxmlformats.org/officeDocument/2006/math">
                    <m:r>
                      <a:rPr lang="ja-JP" altLang="en-US" sz="1600" i="1">
                        <a:latin typeface="Cambria Math" panose="02040503050406030204" pitchFamily="18" charset="0"/>
                      </a:rPr>
                      <m:t>𝜎</m:t>
                    </m:r>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𝑖</m:t>
                        </m:r>
                      </m:e>
                      <m:sub>
                        <m:r>
                          <a:rPr lang="en-US" altLang="ja-JP" sz="1600" i="1">
                            <a:latin typeface="Cambria Math" panose="02040503050406030204" pitchFamily="18" charset="0"/>
                          </a:rPr>
                          <m:t>𝑓𝑖𝑛</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𝑖</m:t>
                        </m:r>
                      </m:e>
                      <m:sub>
                        <m:r>
                          <a:rPr lang="en-US" altLang="ja-JP" sz="1600" i="1">
                            <a:latin typeface="Cambria Math" panose="02040503050406030204" pitchFamily="18" charset="0"/>
                          </a:rPr>
                          <m:t>𝑖𝑛𝑖</m:t>
                        </m:r>
                      </m:sub>
                    </m:sSub>
                    <m:r>
                      <a:rPr lang="en-US" altLang="ja-JP" sz="1600" b="0" i="1" smtClean="0">
                        <a:latin typeface="Cambria Math" panose="02040503050406030204" pitchFamily="18" charset="0"/>
                      </a:rPr>
                      <m:t>+</m:t>
                    </m:r>
                    <m:nary>
                      <m:naryPr>
                        <m:chr m:val="∑"/>
                        <m:supHide m:val="on"/>
                        <m:ctrlPr>
                          <a:rPr lang="en-US" altLang="ja-JP" sz="1600" b="0" i="1" smtClean="0">
                            <a:latin typeface="Cambria Math" panose="02040503050406030204" pitchFamily="18" charset="0"/>
                          </a:rPr>
                        </m:ctrlPr>
                      </m:naryPr>
                      <m:sub>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𝑐</m:t>
                            </m:r>
                          </m:e>
                          <m:sub>
                            <m:r>
                              <a:rPr lang="en-US" altLang="ja-JP" sz="1600" b="0" i="1" smtClean="0">
                                <a:latin typeface="Cambria Math" panose="02040503050406030204" pitchFamily="18" charset="0"/>
                              </a:rPr>
                              <m:t>𝑙</m:t>
                            </m:r>
                          </m:sub>
                        </m:sSub>
                        <m:r>
                          <m:rPr>
                            <m:brk m:alnAt="7"/>
                          </m:rPr>
                          <a:rPr lang="en-US" altLang="ja-JP" sz="1600" b="0" i="1" smtClean="0">
                            <a:latin typeface="Cambria Math" panose="02040503050406030204" pitchFamily="18" charset="0"/>
                            <a:ea typeface="Cambria Math" panose="02040503050406030204" pitchFamily="18" charset="0"/>
                          </a:rPr>
                          <m:t>∈</m:t>
                        </m:r>
                        <m:acc>
                          <m:accPr>
                            <m:chr m:val="̃"/>
                            <m:ctrlPr>
                              <a:rPr lang="en-US" altLang="ja-JP" sz="1600" b="0" i="1" smtClean="0">
                                <a:latin typeface="Cambria Math" panose="02040503050406030204" pitchFamily="18" charset="0"/>
                                <a:ea typeface="Cambria Math" panose="02040503050406030204" pitchFamily="18" charset="0"/>
                              </a:rPr>
                            </m:ctrlPr>
                          </m:accPr>
                          <m:e>
                            <m:r>
                              <a:rPr lang="en-US" altLang="ja-JP" sz="1600" b="0" i="1" smtClean="0">
                                <a:latin typeface="Cambria Math" panose="02040503050406030204" pitchFamily="18" charset="0"/>
                                <a:ea typeface="Cambria Math" panose="02040503050406030204" pitchFamily="18" charset="0"/>
                              </a:rPr>
                              <m:t>𝐶</m:t>
                            </m:r>
                          </m:e>
                        </m:acc>
                      </m:sub>
                      <m:sup/>
                      <m:e>
                        <m:sSubSup>
                          <m:sSubSupPr>
                            <m:ctrlPr>
                              <a:rPr lang="en-US" altLang="ja-JP" sz="1600" b="0" i="1" smtClean="0">
                                <a:latin typeface="Cambria Math" panose="02040503050406030204" pitchFamily="18" charset="0"/>
                              </a:rPr>
                            </m:ctrlPr>
                          </m:sSubSupPr>
                          <m:e>
                            <m:r>
                              <a:rPr lang="en-US" altLang="ja-JP" sz="1600" b="0" i="1" smtClean="0">
                                <a:latin typeface="Cambria Math" panose="02040503050406030204" pitchFamily="18" charset="0"/>
                              </a:rPr>
                              <m:t>𝑖</m:t>
                            </m:r>
                          </m:e>
                          <m:sub>
                            <m:r>
                              <a:rPr lang="en-US" altLang="ja-JP" sz="1600" b="0" i="1" smtClean="0">
                                <a:latin typeface="Cambria Math" panose="02040503050406030204" pitchFamily="18" charset="0"/>
                              </a:rPr>
                              <m:t>𝑡𝑟</m:t>
                            </m:r>
                          </m:sub>
                          <m:sup>
                            <m:r>
                              <a:rPr lang="en-US" altLang="ja-JP" sz="1600" b="0" i="1" smtClean="0">
                                <a:latin typeface="Cambria Math" panose="02040503050406030204" pitchFamily="18" charset="0"/>
                              </a:rPr>
                              <m:t>𝑙</m:t>
                            </m:r>
                          </m:sup>
                        </m:sSubSup>
                      </m:e>
                    </m:nary>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𝑑</m:t>
                        </m:r>
                      </m:e>
                      <m:sub>
                        <m:r>
                          <a:rPr lang="en-US" altLang="ja-JP" sz="1600" i="1">
                            <a:latin typeface="Cambria Math" panose="02040503050406030204" pitchFamily="18" charset="0"/>
                          </a:rPr>
                          <m:t>𝐾𝐿</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b="0" i="1" smtClean="0">
                                    <a:latin typeface="Cambria Math" panose="02040503050406030204" pitchFamily="18" charset="0"/>
                                  </a:rPr>
                                  <m:t>𝑁</m:t>
                                </m:r>
                              </m:sub>
                            </m:sSub>
                          </m:e>
                        </m:d>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𝑝</m:t>
                            </m:r>
                          </m:e>
                          <m:sub>
                            <m:r>
                              <a:rPr lang="en-US" altLang="ja-JP" sz="1600" i="1">
                                <a:latin typeface="Cambria Math" panose="02040503050406030204" pitchFamily="18" charset="0"/>
                              </a:rPr>
                              <m:t>𝐵</m:t>
                            </m:r>
                          </m:sub>
                        </m:sSub>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𝑎</m:t>
                                </m:r>
                              </m:e>
                              <m:sub>
                                <m:r>
                                  <a:rPr lang="en-US" altLang="ja-JP" sz="1600" b="0" i="1" smtClean="0">
                                    <a:latin typeface="Cambria Math" panose="02040503050406030204" pitchFamily="18" charset="0"/>
                                  </a:rPr>
                                  <m:t>𝑁</m:t>
                                </m:r>
                              </m:sub>
                            </m:sSub>
                          </m:e>
                        </m:d>
                      </m:e>
                    </m:d>
                  </m:oMath>
                </a14:m>
                <a:r>
                  <a:rPr kumimoji="1" lang="en-US" altLang="ja-JP" sz="1600" dirty="0" smtClean="0"/>
                  <a:t> </a:t>
                </a:r>
                <a:r>
                  <a:rPr kumimoji="1" lang="ja-JP" altLang="en-US" sz="1600" dirty="0" smtClean="0"/>
                  <a:t>が成り立つ</a:t>
                </a:r>
                <a:endParaRPr kumimoji="1" lang="en-US" altLang="ja-JP" sz="1600" dirty="0" smtClean="0"/>
              </a:p>
              <a:p>
                <a14:m>
                  <m:oMath xmlns:m="http://schemas.openxmlformats.org/officeDocument/2006/math">
                    <m:d>
                      <m:dPr>
                        <m:begChr m:val="⟨"/>
                        <m:endChr m:val="⟩"/>
                        <m:ctrlPr>
                          <a:rPr lang="en-US" altLang="ja-JP" sz="1600" i="1">
                            <a:latin typeface="Cambria Math" panose="02040503050406030204" pitchFamily="18" charset="0"/>
                          </a:rPr>
                        </m:ctrlPr>
                      </m:dPr>
                      <m:e>
                        <m:r>
                          <a:rPr lang="en-US" altLang="ja-JP" sz="1600" i="1">
                            <a:latin typeface="Cambria Math" panose="02040503050406030204" pitchFamily="18" charset="0"/>
                          </a:rPr>
                          <m:t>𝑒𝑥𝑝</m:t>
                        </m:r>
                        <m:d>
                          <m:dPr>
                            <m:begChr m:val="["/>
                            <m:endChr m:val="]"/>
                            <m:ctrlPr>
                              <a:rPr lang="en-US" altLang="ja-JP" sz="1600" i="1">
                                <a:latin typeface="Cambria Math" panose="02040503050406030204" pitchFamily="18" charset="0"/>
                              </a:rPr>
                            </m:ctrlPr>
                          </m:dPr>
                          <m:e>
                            <m:r>
                              <a:rPr lang="ja-JP" altLang="en-US" sz="1600" i="1">
                                <a:latin typeface="Cambria Math" panose="02040503050406030204" pitchFamily="18" charset="0"/>
                              </a:rPr>
                              <m:t>𝜎</m:t>
                            </m:r>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𝑖</m:t>
                                </m:r>
                              </m:e>
                              <m:sub>
                                <m:r>
                                  <a:rPr lang="en-US" altLang="ja-JP" sz="1600" i="1">
                                    <a:latin typeface="Cambria Math" panose="02040503050406030204" pitchFamily="18" charset="0"/>
                                  </a:rPr>
                                  <m:t>𝑓𝑖𝑛</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𝑖</m:t>
                                </m:r>
                              </m:e>
                              <m:sub>
                                <m:r>
                                  <a:rPr lang="en-US" altLang="ja-JP" sz="1600" i="1">
                                    <a:latin typeface="Cambria Math" panose="02040503050406030204" pitchFamily="18" charset="0"/>
                                  </a:rPr>
                                  <m:t>𝑖𝑛𝑖</m:t>
                                </m:r>
                              </m:sub>
                            </m:sSub>
                            <m:r>
                              <a:rPr lang="en-US" altLang="ja-JP" sz="1600" i="1">
                                <a:latin typeface="Cambria Math" panose="02040503050406030204" pitchFamily="18" charset="0"/>
                              </a:rPr>
                              <m:t>+</m:t>
                            </m:r>
                            <m:nary>
                              <m:naryPr>
                                <m:chr m:val="∑"/>
                                <m:supHide m:val="on"/>
                                <m:ctrlPr>
                                  <a:rPr lang="en-US" altLang="ja-JP" sz="1600" i="1">
                                    <a:latin typeface="Cambria Math" panose="02040503050406030204" pitchFamily="18" charset="0"/>
                                  </a:rPr>
                                </m:ctrlPr>
                              </m:naryPr>
                              <m: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𝑐</m:t>
                                    </m:r>
                                  </m:e>
                                  <m:sub>
                                    <m:r>
                                      <a:rPr lang="en-US" altLang="ja-JP" sz="1600" i="1">
                                        <a:latin typeface="Cambria Math" panose="02040503050406030204" pitchFamily="18" charset="0"/>
                                      </a:rPr>
                                      <m:t>𝑙</m:t>
                                    </m:r>
                                  </m:sub>
                                </m:sSub>
                                <m:r>
                                  <m:rPr>
                                    <m:brk m:alnAt="7"/>
                                  </m:rPr>
                                  <a:rPr lang="en-US" altLang="ja-JP" sz="1600" i="1">
                                    <a:latin typeface="Cambria Math" panose="02040503050406030204" pitchFamily="18" charset="0"/>
                                    <a:ea typeface="Cambria Math" panose="02040503050406030204" pitchFamily="18" charset="0"/>
                                  </a:rPr>
                                  <m:t>∈</m:t>
                                </m:r>
                                <m:acc>
                                  <m:accPr>
                                    <m:chr m:val="̃"/>
                                    <m:ctrlPr>
                                      <a:rPr lang="en-US" altLang="ja-JP" sz="1600" i="1">
                                        <a:latin typeface="Cambria Math" panose="02040503050406030204" pitchFamily="18" charset="0"/>
                                        <a:ea typeface="Cambria Math" panose="02040503050406030204" pitchFamily="18" charset="0"/>
                                      </a:rPr>
                                    </m:ctrlPr>
                                  </m:accPr>
                                  <m:e>
                                    <m:r>
                                      <a:rPr lang="en-US" altLang="ja-JP" sz="1600" i="1">
                                        <a:latin typeface="Cambria Math" panose="02040503050406030204" pitchFamily="18" charset="0"/>
                                        <a:ea typeface="Cambria Math" panose="02040503050406030204" pitchFamily="18" charset="0"/>
                                      </a:rPr>
                                      <m:t>𝐶</m:t>
                                    </m:r>
                                  </m:e>
                                </m:acc>
                              </m:sub>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𝑖</m:t>
                                    </m:r>
                                  </m:e>
                                  <m:sub>
                                    <m:r>
                                      <a:rPr lang="en-US" altLang="ja-JP" sz="1600" i="1">
                                        <a:latin typeface="Cambria Math" panose="02040503050406030204" pitchFamily="18" charset="0"/>
                                      </a:rPr>
                                      <m:t>𝑡𝑟</m:t>
                                    </m:r>
                                  </m:sub>
                                  <m:sup>
                                    <m:r>
                                      <a:rPr lang="en-US" altLang="ja-JP" sz="1600" i="1">
                                        <a:latin typeface="Cambria Math" panose="02040503050406030204" pitchFamily="18" charset="0"/>
                                      </a:rPr>
                                      <m:t>𝑙</m:t>
                                    </m:r>
                                  </m:sup>
                                </m:sSubSup>
                              </m:e>
                            </m:nary>
                          </m:e>
                        </m:d>
                      </m:e>
                    </m:d>
                    <m:r>
                      <a:rPr lang="en-US" altLang="ja-JP" sz="1600" i="1">
                        <a:latin typeface="Cambria Math" panose="02040503050406030204" pitchFamily="18" charset="0"/>
                      </a:rPr>
                      <m:t>=1</m:t>
                    </m:r>
                    <m:r>
                      <a:rPr lang="ja-JP" altLang="en-US" sz="1600" i="1" smtClean="0">
                        <a:latin typeface="Cambria Math" panose="02040503050406030204" pitchFamily="18" charset="0"/>
                      </a:rPr>
                      <m:t>　</m:t>
                    </m:r>
                  </m:oMath>
                </a14:m>
                <a:r>
                  <a:rPr kumimoji="1" lang="ja-JP" altLang="en-US" sz="1600" dirty="0" smtClean="0"/>
                  <a:t>：部分系についての</a:t>
                </a:r>
                <a:endParaRPr kumimoji="1" lang="en-US" altLang="ja-JP" sz="1600" dirty="0" smtClean="0"/>
              </a:p>
              <a:p>
                <a:endParaRPr lang="en-US" altLang="ja-JP" sz="1600" dirty="0"/>
              </a:p>
              <a:p>
                <a14:m>
                  <m:oMath xmlns:m="http://schemas.openxmlformats.org/officeDocument/2006/math">
                    <m:d>
                      <m:dPr>
                        <m:begChr m:val="⟨"/>
                        <m:endChr m:val="⟩"/>
                        <m:ctrlPr>
                          <a:rPr kumimoji="1" lang="en-US" altLang="ja-JP" i="1" smtClean="0">
                            <a:latin typeface="Cambria Math" panose="02040503050406030204" pitchFamily="18" charset="0"/>
                          </a:rPr>
                        </m:ctrlPr>
                      </m:dPr>
                      <m:e>
                        <m:r>
                          <a:rPr kumimoji="1" lang="ja-JP" altLang="en-US" i="1" smtClean="0">
                            <a:latin typeface="Cambria Math" panose="02040503050406030204" pitchFamily="18" charset="0"/>
                          </a:rPr>
                          <m:t>𝜎</m:t>
                        </m:r>
                      </m:e>
                    </m:d>
                    <m:r>
                      <a:rPr kumimoji="1" lang="en-US" altLang="ja-JP"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i="1">
                            <a:latin typeface="Cambria Math" panose="02040503050406030204" pitchFamily="18" charset="0"/>
                          </a:rPr>
                          <m:t>𝑓𝑖𝑛</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i="1">
                            <a:latin typeface="Cambria Math" panose="02040503050406030204" pitchFamily="18" charset="0"/>
                          </a:rPr>
                          <m:t>𝑖𝑛𝑖</m:t>
                        </m:r>
                      </m:sub>
                    </m:sSub>
                    <m:r>
                      <a:rPr lang="en-US" altLang="ja-JP" b="0" i="1" smtClean="0">
                        <a:latin typeface="Cambria Math" panose="02040503050406030204" pitchFamily="18" charset="0"/>
                      </a:rPr>
                      <m:t>−</m:t>
                    </m:r>
                    <m:nary>
                      <m:naryPr>
                        <m:chr m:val="∑"/>
                        <m:supHide m:val="on"/>
                        <m:ctrlPr>
                          <a:rPr lang="en-US" altLang="ja-JP" i="1">
                            <a:latin typeface="Cambria Math" panose="02040503050406030204" pitchFamily="18" charset="0"/>
                          </a:rPr>
                        </m:ctrlPr>
                      </m:naryPr>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𝑙</m:t>
                            </m:r>
                          </m:sub>
                        </m:sSub>
                        <m:r>
                          <m:rPr>
                            <m:brk m:alnAt="7"/>
                          </m:rP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𝐶</m:t>
                            </m:r>
                          </m:e>
                        </m:acc>
                      </m:sub>
                      <m:sup/>
                      <m:e>
                        <m:sSubSup>
                          <m:sSubSupPr>
                            <m:ctrlPr>
                              <a:rPr lang="en-US" altLang="ja-JP" i="1">
                                <a:latin typeface="Cambria Math" panose="02040503050406030204" pitchFamily="18" charset="0"/>
                              </a:rPr>
                            </m:ctrlPr>
                          </m:sSubSupPr>
                          <m:e>
                            <m:r>
                              <a:rPr lang="en-US" altLang="ja-JP" b="0" i="1" smtClean="0">
                                <a:latin typeface="Cambria Math" panose="02040503050406030204" pitchFamily="18" charset="0"/>
                              </a:rPr>
                              <m:t>𝐼</m:t>
                            </m:r>
                          </m:e>
                          <m:sub>
                            <m:r>
                              <a:rPr lang="en-US" altLang="ja-JP" i="1">
                                <a:latin typeface="Cambria Math" panose="02040503050406030204" pitchFamily="18" charset="0"/>
                              </a:rPr>
                              <m:t>𝑡𝑟</m:t>
                            </m:r>
                          </m:sub>
                          <m:sup>
                            <m:r>
                              <a:rPr lang="en-US" altLang="ja-JP" i="1">
                                <a:latin typeface="Cambria Math" panose="02040503050406030204" pitchFamily="18" charset="0"/>
                              </a:rPr>
                              <m:t>𝑙</m:t>
                            </m:r>
                          </m:sup>
                        </m:sSubSup>
                      </m:e>
                    </m:nary>
                    <m:r>
                      <a:rPr lang="ja-JP" altLang="en-US" i="1" smtClean="0">
                        <a:latin typeface="Cambria Math" panose="02040503050406030204" pitchFamily="18" charset="0"/>
                      </a:rPr>
                      <m:t>　</m:t>
                    </m:r>
                  </m:oMath>
                </a14:m>
                <a:endParaRPr lang="en-US" altLang="ja-JP" dirty="0" smtClean="0"/>
              </a:p>
              <a:p>
                <a:pPr marL="0" indent="0">
                  <a:buNone/>
                </a:pPr>
                <a:r>
                  <a:rPr kumimoji="1" lang="en-US" altLang="ja-JP" dirty="0" smtClean="0"/>
                  <a:t>	</a:t>
                </a:r>
                <a:r>
                  <a:rPr kumimoji="1" lang="ja-JP" altLang="en-US" dirty="0" smtClean="0"/>
                  <a:t>：部分系についての一般化熱力学第二法則</a:t>
                </a:r>
                <a:r>
                  <a:rPr kumimoji="1" lang="en-US" altLang="ja-JP" dirty="0" smtClean="0"/>
                  <a:t>(Ito-Sagawa)</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4" y="1268626"/>
                <a:ext cx="9084504" cy="5420497"/>
              </a:xfrm>
              <a:blipFill rotWithShape="0">
                <a:blip r:embed="rId2"/>
                <a:stretch>
                  <a:fillRect l="-134" t="-1012" r="-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6138410" y="2061709"/>
                <a:ext cx="3623428" cy="527645"/>
              </a:xfrm>
              <a:prstGeom prst="rect">
                <a:avLst/>
              </a:prstGeom>
              <a:noFill/>
            </p:spPr>
            <p:txBody>
              <a:bodyPr wrap="none" rtlCol="0">
                <a:spAutoFit/>
              </a:bodyPr>
              <a:lstStyle/>
              <a:p>
                <a:r>
                  <a:rPr kumimoji="1" lang="ja-JP" altLang="en-US" sz="1400" dirty="0"/>
                  <a:t>系 </a:t>
                </a:r>
                <a14:m>
                  <m:oMath xmlns:m="http://schemas.openxmlformats.org/officeDocument/2006/math">
                    <m:acc>
                      <m:accPr>
                        <m:chr m:val="̃"/>
                        <m:ctrlPr>
                          <a:rPr kumimoji="1" lang="ja-JP" altLang="en-US" sz="1400" i="1" dirty="0">
                            <a:latin typeface="Cambria Math" panose="02040503050406030204" pitchFamily="18" charset="0"/>
                          </a:rPr>
                        </m:ctrlPr>
                      </m:accPr>
                      <m:e>
                        <m:r>
                          <a:rPr kumimoji="1" lang="en-US" altLang="ja-JP" sz="1400" i="1" dirty="0">
                            <a:latin typeface="Cambria Math" panose="02040503050406030204" pitchFamily="18" charset="0"/>
                          </a:rPr>
                          <m:t>𝑋</m:t>
                        </m:r>
                      </m:e>
                    </m:acc>
                  </m:oMath>
                </a14:m>
                <a:r>
                  <a:rPr kumimoji="1" lang="ja-JP" altLang="en-US" sz="1400" dirty="0"/>
                  <a:t> のおかげで時刻</a:t>
                </a:r>
                <a14:m>
                  <m:oMath xmlns:m="http://schemas.openxmlformats.org/officeDocument/2006/math">
                    <m:r>
                      <a:rPr kumimoji="1" lang="en-US" altLang="ja-JP" sz="1400">
                        <a:latin typeface="Cambria Math" panose="02040503050406030204" pitchFamily="18" charset="0"/>
                      </a:rPr>
                      <m:t> </m:t>
                    </m:r>
                    <m:r>
                      <a:rPr kumimoji="1" lang="en-US" altLang="ja-JP" sz="1400" i="1">
                        <a:latin typeface="Cambria Math" panose="02040503050406030204" pitchFamily="18" charset="0"/>
                      </a:rPr>
                      <m:t>𝑙</m:t>
                    </m:r>
                    <m:r>
                      <a:rPr kumimoji="1" lang="en-US" altLang="ja-JP" sz="1400" i="1">
                        <a:latin typeface="Cambria Math" panose="02040503050406030204" pitchFamily="18" charset="0"/>
                      </a:rPr>
                      <m:t> </m:t>
                    </m:r>
                  </m:oMath>
                </a14:m>
                <a:r>
                  <a:rPr kumimoji="1" lang="ja-JP" altLang="en-US" sz="1400" dirty="0"/>
                  <a:t>での</a:t>
                </a:r>
                <a14:m>
                  <m:oMath xmlns:m="http://schemas.openxmlformats.org/officeDocument/2006/math">
                    <m:r>
                      <a:rPr kumimoji="1" lang="en-US" altLang="ja-JP" sz="1400" dirty="0">
                        <a:latin typeface="Cambria Math" panose="02040503050406030204" pitchFamily="18" charset="0"/>
                      </a:rPr>
                      <m:t> </m:t>
                    </m:r>
                    <m:acc>
                      <m:accPr>
                        <m:chr m:val="̃"/>
                        <m:ctrlPr>
                          <a:rPr kumimoji="1" lang="ja-JP" altLang="en-US" sz="1400" i="1" dirty="0">
                            <a:latin typeface="Cambria Math" panose="02040503050406030204" pitchFamily="18" charset="0"/>
                          </a:rPr>
                        </m:ctrlPr>
                      </m:accPr>
                      <m:e>
                        <m:r>
                          <a:rPr kumimoji="1" lang="en-US" altLang="ja-JP" sz="1400" i="1" dirty="0">
                            <a:latin typeface="Cambria Math" panose="02040503050406030204" pitchFamily="18" charset="0"/>
                          </a:rPr>
                          <m:t>𝐶</m:t>
                        </m:r>
                      </m:e>
                    </m:acc>
                    <m:r>
                      <a:rPr kumimoji="1" lang="en-US" altLang="ja-JP" sz="1400" i="1" dirty="0">
                        <a:latin typeface="Cambria Math" panose="02040503050406030204" pitchFamily="18" charset="0"/>
                      </a:rPr>
                      <m:t> </m:t>
                    </m:r>
                    <m:r>
                      <a:rPr lang="ja-JP" altLang="en-US" sz="1400" i="1" dirty="0">
                        <a:latin typeface="Cambria Math" panose="02040503050406030204" pitchFamily="18" charset="0"/>
                      </a:rPr>
                      <m:t>の</m:t>
                    </m:r>
                  </m:oMath>
                </a14:m>
                <a:r>
                  <a:rPr kumimoji="1" lang="ja-JP" altLang="en-US" sz="1400" dirty="0"/>
                  <a:t>時間発展</a:t>
                </a:r>
                <a:r>
                  <a:rPr kumimoji="1" lang="ja-JP" altLang="en-US" sz="1400" dirty="0" smtClean="0"/>
                  <a:t>に</a:t>
                </a:r>
                <a:endParaRPr kumimoji="1" lang="en-US" altLang="ja-JP" sz="1400" dirty="0" smtClean="0"/>
              </a:p>
              <a:p>
                <a:r>
                  <a:rPr kumimoji="1" lang="ja-JP" altLang="en-US" sz="1400" dirty="0" smtClean="0"/>
                  <a:t>情報</a:t>
                </a:r>
                <a:r>
                  <a:rPr kumimoji="1" lang="ja-JP" altLang="en-US" sz="1400" dirty="0"/>
                  <a:t>エントロピー的にどれだけ得をしたか</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138410" y="2061709"/>
                <a:ext cx="3623428" cy="527645"/>
              </a:xfrm>
              <a:prstGeom prst="rect">
                <a:avLst/>
              </a:prstGeom>
              <a:blipFill rotWithShape="0">
                <a:blip r:embed="rId3"/>
                <a:stretch>
                  <a:fillRect l="-505" t="-2299" b="-11494"/>
                </a:stretch>
              </a:blipFill>
            </p:spPr>
            <p:txBody>
              <a:bodyPr/>
              <a:lstStyle/>
              <a:p>
                <a:r>
                  <a:rPr lang="ja-JP" altLang="en-US">
                    <a:noFill/>
                  </a:rPr>
                  <a:t> </a:t>
                </a:r>
              </a:p>
            </p:txBody>
          </p:sp>
        </mc:Fallback>
      </mc:AlternateContent>
      <p:grpSp>
        <p:nvGrpSpPr>
          <p:cNvPr id="10" name="グループ化 9"/>
          <p:cNvGrpSpPr/>
          <p:nvPr/>
        </p:nvGrpSpPr>
        <p:grpSpPr>
          <a:xfrm>
            <a:off x="5609968" y="2061709"/>
            <a:ext cx="4151870" cy="470989"/>
            <a:chOff x="5609968" y="2098745"/>
            <a:chExt cx="4151870" cy="470989"/>
          </a:xfrm>
        </p:grpSpPr>
        <p:cxnSp>
          <p:nvCxnSpPr>
            <p:cNvPr id="6" name="直線矢印コネクタ 5"/>
            <p:cNvCxnSpPr>
              <a:stCxn id="4" idx="1"/>
            </p:cNvCxnSpPr>
            <p:nvPr/>
          </p:nvCxnSpPr>
          <p:spPr>
            <a:xfrm flipH="1" flipV="1">
              <a:off x="5609968" y="2325531"/>
              <a:ext cx="5284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正方形/長方形 7"/>
            <p:cNvSpPr/>
            <p:nvPr/>
          </p:nvSpPr>
          <p:spPr>
            <a:xfrm>
              <a:off x="6138410" y="2098745"/>
              <a:ext cx="3623428" cy="4709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0892" y="2820484"/>
            <a:ext cx="2777126" cy="2777126"/>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2009740" y="3769255"/>
                <a:ext cx="2850903" cy="3122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400" i="1" smtClean="0">
                              <a:latin typeface="Cambria Math" panose="02040503050406030204" pitchFamily="18" charset="0"/>
                            </a:rPr>
                          </m:ctrlPr>
                        </m:accPr>
                        <m:e>
                          <m:r>
                            <a:rPr lang="en-US" altLang="ja-JP" sz="1400" i="1">
                              <a:latin typeface="Cambria Math" panose="02040503050406030204" pitchFamily="18" charset="0"/>
                            </a:rPr>
                            <m:t>𝐶</m:t>
                          </m:r>
                        </m:e>
                      </m:acc>
                      <m:r>
                        <a:rPr lang="en-US" altLang="ja-JP" sz="1400" i="1">
                          <a:latin typeface="Cambria Math" panose="02040503050406030204" pitchFamily="18" charset="0"/>
                        </a:rPr>
                        <m:t>′</m:t>
                      </m:r>
                      <m:box>
                        <m:boxPr>
                          <m:ctrlPr>
                            <a:rPr lang="en-US" altLang="ja-JP" sz="1400" i="1" smtClean="0">
                              <a:latin typeface="Cambria Math" panose="02040503050406030204" pitchFamily="18" charset="0"/>
                            </a:rPr>
                          </m:ctrlPr>
                        </m:boxPr>
                        <m:e>
                          <m:r>
                            <a:rPr lang="en-US" altLang="ja-JP" sz="1400" i="1" smtClean="0">
                              <a:latin typeface="Cambria Math" panose="02040503050406030204" pitchFamily="18" charset="0"/>
                            </a:rPr>
                            <m:t>≔</m:t>
                          </m:r>
                        </m:e>
                      </m:box>
                      <m:acc>
                        <m:accPr>
                          <m:chr m:val="̃"/>
                          <m:ctrlPr>
                            <a:rPr lang="en-US" altLang="ja-JP" sz="1400" i="1" smtClean="0">
                              <a:latin typeface="Cambria Math" panose="02040503050406030204" pitchFamily="18" charset="0"/>
                            </a:rPr>
                          </m:ctrlPr>
                        </m:accPr>
                        <m:e>
                          <m:r>
                            <a:rPr lang="en-US" altLang="ja-JP" sz="1400" b="0" i="1" smtClean="0">
                              <a:latin typeface="Cambria Math" panose="02040503050406030204" pitchFamily="18" charset="0"/>
                            </a:rPr>
                            <m:t>𝐶</m:t>
                          </m:r>
                        </m:e>
                      </m:acc>
                      <m:r>
                        <a:rPr lang="en-US" altLang="ja-JP" sz="1400" i="1" smtClean="0">
                          <a:latin typeface="Cambria Math" panose="02040503050406030204" pitchFamily="18" charset="0"/>
                          <a:ea typeface="Cambria Math" panose="02040503050406030204" pitchFamily="18" charset="0"/>
                        </a:rPr>
                        <m:t>∩</m:t>
                      </m:r>
                      <m:d>
                        <m:dPr>
                          <m:ctrlPr>
                            <a:rPr lang="en-US" altLang="ja-JP" sz="1400" i="1" smtClean="0">
                              <a:latin typeface="Cambria Math" panose="02040503050406030204" pitchFamily="18" charset="0"/>
                              <a:ea typeface="Cambria Math" panose="02040503050406030204" pitchFamily="18" charset="0"/>
                            </a:rPr>
                          </m:ctrlPr>
                        </m:dPr>
                        <m:e>
                          <m:sSub>
                            <m:sSubPr>
                              <m:ctrlPr>
                                <a:rPr lang="en-US" altLang="ja-JP" sz="1400" i="1" smtClean="0">
                                  <a:latin typeface="Cambria Math" panose="02040503050406030204" pitchFamily="18" charset="0"/>
                                  <a:ea typeface="Cambria Math" panose="02040503050406030204" pitchFamily="18" charset="0"/>
                                </a:rPr>
                              </m:ctrlPr>
                            </m:sSubPr>
                            <m:e>
                              <m:r>
                                <a:rPr lang="en-US" altLang="ja-JP" sz="1400" b="0" i="1" smtClean="0">
                                  <a:latin typeface="Cambria Math" panose="02040503050406030204" pitchFamily="18" charset="0"/>
                                  <a:ea typeface="Cambria Math" panose="02040503050406030204" pitchFamily="18" charset="0"/>
                                </a:rPr>
                                <m:t>𝑥</m:t>
                              </m:r>
                            </m:e>
                            <m:sub>
                              <m:r>
                                <a:rPr lang="en-US" altLang="ja-JP" sz="1400" b="0" i="1" smtClean="0">
                                  <a:latin typeface="Cambria Math" panose="02040503050406030204" pitchFamily="18" charset="0"/>
                                  <a:ea typeface="Cambria Math" panose="02040503050406030204" pitchFamily="18" charset="0"/>
                                </a:rPr>
                                <m:t>𝑀</m:t>
                              </m:r>
                            </m:sub>
                          </m:sSub>
                          <m:r>
                            <a:rPr lang="ja-JP" altLang="en-US" sz="1400" i="1">
                              <a:latin typeface="Cambria Math" panose="02040503050406030204" pitchFamily="18" charset="0"/>
                              <a:ea typeface="Cambria Math" panose="02040503050406030204" pitchFamily="18" charset="0"/>
                            </a:rPr>
                            <m:t>の</m:t>
                          </m:r>
                          <m:r>
                            <a:rPr lang="en-US" altLang="ja-JP" sz="1400" b="0" i="1" smtClean="0">
                              <a:latin typeface="Cambria Math" panose="02040503050406030204" pitchFamily="18" charset="0"/>
                              <a:ea typeface="Cambria Math" panose="02040503050406030204" pitchFamily="18" charset="0"/>
                            </a:rPr>
                            <m:t>𝑎𝑛𝑐𝑒𝑠𝑡𝑜𝑟</m:t>
                          </m:r>
                        </m:e>
                      </m:d>
                    </m:oMath>
                  </m:oMathPara>
                </a14:m>
                <a:endParaRPr kumimoji="1" lang="ja-JP" altLang="en-US" sz="14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009740" y="3769255"/>
                <a:ext cx="2850903" cy="312201"/>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p:cNvSpPr txBox="1"/>
          <p:nvPr/>
        </p:nvSpPr>
        <p:spPr>
          <a:xfrm>
            <a:off x="4975668" y="4928943"/>
            <a:ext cx="2053767" cy="338554"/>
          </a:xfrm>
          <a:prstGeom prst="rect">
            <a:avLst/>
          </a:prstGeom>
          <a:noFill/>
        </p:spPr>
        <p:txBody>
          <a:bodyPr wrap="none" rtlCol="0">
            <a:spAutoFit/>
          </a:bodyPr>
          <a:lstStyle/>
          <a:p>
            <a:r>
              <a:rPr lang="ja-JP" altLang="en-US" sz="1600" dirty="0"/>
              <a:t>一般化</a:t>
            </a:r>
            <a:r>
              <a:rPr lang="en-US" altLang="ja-JP" sz="1600" dirty="0" err="1"/>
              <a:t>Jarzynski</a:t>
            </a:r>
            <a:r>
              <a:rPr lang="ja-JP" altLang="en-US" sz="1600" dirty="0" smtClean="0"/>
              <a:t>等式</a:t>
            </a:r>
            <a:endParaRPr lang="en-US" altLang="ja-JP" sz="1600" dirty="0"/>
          </a:p>
        </p:txBody>
      </p:sp>
      <p:sp>
        <p:nvSpPr>
          <p:cNvPr id="13" name="正方形/長方形 12"/>
          <p:cNvSpPr/>
          <p:nvPr/>
        </p:nvSpPr>
        <p:spPr>
          <a:xfrm>
            <a:off x="1045028" y="5461686"/>
            <a:ext cx="5984408" cy="86944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874189" y="6288004"/>
            <a:ext cx="2008627" cy="523220"/>
          </a:xfrm>
          <a:prstGeom prst="rect">
            <a:avLst/>
          </a:prstGeom>
          <a:noFill/>
        </p:spPr>
        <p:txBody>
          <a:bodyPr wrap="none" rtlCol="0">
            <a:spAutoFit/>
          </a:bodyPr>
          <a:lstStyle/>
          <a:p>
            <a:r>
              <a:rPr kumimoji="1" lang="en-US" altLang="ja-JP" sz="1400" dirty="0" smtClean="0"/>
              <a:t>Ito, Sagawa,.</a:t>
            </a:r>
          </a:p>
          <a:p>
            <a:r>
              <a:rPr kumimoji="1" lang="en-US" altLang="ja-JP" sz="1400" dirty="0" smtClean="0"/>
              <a:t>PRL 111,180603 (2013)</a:t>
            </a:r>
            <a:endParaRPr kumimoji="1" lang="ja-JP" altLang="en-US" sz="1400" dirty="0"/>
          </a:p>
        </p:txBody>
      </p:sp>
    </p:spTree>
    <p:extLst>
      <p:ext uri="{BB962C8B-B14F-4D97-AF65-F5344CB8AC3E}">
        <p14:creationId xmlns:p14="http://schemas.microsoft.com/office/powerpoint/2010/main" val="3970635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53143"/>
          </a:xfrm>
        </p:spPr>
        <p:txBody>
          <a:bodyPr/>
          <a:lstStyle/>
          <a:p>
            <a:r>
              <a:rPr lang="ja-JP" altLang="en-US" dirty="0">
                <a:solidFill>
                  <a:srgbClr val="0070C0"/>
                </a:solidFill>
              </a:rPr>
              <a:t>情報熱力学の</a:t>
            </a:r>
            <a:r>
              <a:rPr lang="ja-JP" altLang="en-US" dirty="0" smtClean="0">
                <a:solidFill>
                  <a:srgbClr val="0070C0"/>
                </a:solidFill>
              </a:rPr>
              <a:t>生体シグナル伝達</a:t>
            </a:r>
            <a:r>
              <a:rPr kumimoji="1" lang="ja-JP" altLang="en-US" dirty="0" smtClean="0">
                <a:solidFill>
                  <a:srgbClr val="0070C0"/>
                </a:solidFill>
              </a:rPr>
              <a:t>への適用</a:t>
            </a:r>
            <a:endParaRPr kumimoji="1" lang="ja-JP" altLang="en-US" dirty="0">
              <a:solidFill>
                <a:srgbClr val="0070C0"/>
              </a:solidFill>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77334" y="1358537"/>
                <a:ext cx="8977412" cy="4803366"/>
              </a:xfrm>
            </p:spPr>
            <p:txBody>
              <a:bodyPr>
                <a:normAutofit/>
              </a:bodyPr>
              <a:lstStyle/>
              <a:p>
                <a:r>
                  <a:rPr kumimoji="1" lang="en-US" altLang="ja-JP" dirty="0" smtClean="0"/>
                  <a:t>E. coli </a:t>
                </a:r>
                <a:r>
                  <a:rPr kumimoji="1" lang="ja-JP" altLang="en-US" dirty="0" smtClean="0"/>
                  <a:t>走化性の</a:t>
                </a:r>
                <a:r>
                  <a:rPr lang="ja-JP" altLang="en-US" dirty="0" smtClean="0"/>
                  <a:t>シグナル伝達</a:t>
                </a:r>
                <a:endParaRPr lang="en-US" altLang="ja-JP" dirty="0" smtClean="0"/>
              </a:p>
              <a:p>
                <a:pPr lvl="1"/>
                <a:r>
                  <a:rPr lang="ja-JP" altLang="en-US" dirty="0" smtClean="0">
                    <a:solidFill>
                      <a:srgbClr val="0070C0"/>
                    </a:solidFill>
                  </a:rPr>
                  <a:t>負の</a:t>
                </a:r>
                <a:r>
                  <a:rPr lang="en-US" altLang="ja-JP" dirty="0" smtClean="0">
                    <a:solidFill>
                      <a:srgbClr val="0070C0"/>
                    </a:solidFill>
                  </a:rPr>
                  <a:t>Feedback loop</a:t>
                </a:r>
                <a:r>
                  <a:rPr lang="ja-JP" altLang="en-US" dirty="0" smtClean="0"/>
                  <a:t>による</a:t>
                </a:r>
                <a:r>
                  <a:rPr lang="en-US" altLang="ja-JP" dirty="0" smtClean="0"/>
                  <a:t>sensory adaptation</a:t>
                </a:r>
              </a:p>
              <a:p>
                <a:pPr lvl="1"/>
                <a:r>
                  <a:rPr kumimoji="1" lang="ja-JP" altLang="en-US" dirty="0" smtClean="0"/>
                  <a:t>ロバストなシグナル伝達</a:t>
                </a:r>
                <a:endParaRPr kumimoji="1" lang="en-US" altLang="ja-JP" dirty="0"/>
              </a:p>
              <a:p>
                <a:r>
                  <a:rPr lang="en-US" altLang="ja-JP" dirty="0" smtClean="0"/>
                  <a:t>2D </a:t>
                </a:r>
                <a:r>
                  <a:rPr lang="en-US" altLang="ja-JP" dirty="0" err="1" smtClean="0"/>
                  <a:t>Langevin</a:t>
                </a:r>
                <a:r>
                  <a:rPr lang="ja-JP" altLang="en-US" dirty="0" smtClean="0"/>
                  <a:t>方程式によるモデル化</a:t>
                </a:r>
                <a:endParaRPr lang="en-US" altLang="ja-JP" b="0" dirty="0" smtClean="0"/>
              </a:p>
              <a:p>
                <a:pPr marL="0" indent="0">
                  <a:buNone/>
                </a:pPr>
                <a:r>
                  <a:rPr lang="en-US" altLang="ja-JP" dirty="0" smtClean="0"/>
                  <a:t>	</a:t>
                </a:r>
                <a14:m>
                  <m:oMath xmlns:m="http://schemas.openxmlformats.org/officeDocument/2006/math">
                    <m:d>
                      <m:dPr>
                        <m:begChr m:val="{"/>
                        <m:endChr m:val=""/>
                        <m:ctrlPr>
                          <a:rPr lang="en-US" altLang="ja-JP" sz="1600" i="1" smtClean="0">
                            <a:latin typeface="Cambria Math" panose="02040503050406030204" pitchFamily="18" charset="0"/>
                          </a:rPr>
                        </m:ctrlPr>
                      </m:dPr>
                      <m:e>
                        <m:eqArr>
                          <m:eqArrPr>
                            <m:ctrlPr>
                              <a:rPr lang="en-US" altLang="ja-JP" sz="1600" i="1" smtClean="0">
                                <a:latin typeface="Cambria Math" panose="02040503050406030204" pitchFamily="18" charset="0"/>
                              </a:rPr>
                            </m:ctrlPr>
                          </m:eqArrPr>
                          <m:e>
                            <m:sSub>
                              <m:sSubPr>
                                <m:ctrlPr>
                                  <a:rPr lang="en-US" altLang="ja-JP" sz="1600" i="1">
                                    <a:latin typeface="Cambria Math" panose="02040503050406030204" pitchFamily="18" charset="0"/>
                                  </a:rPr>
                                </m:ctrlPr>
                              </m:sSubPr>
                              <m:e>
                                <m:acc>
                                  <m:accPr>
                                    <m:chr m:val="̇"/>
                                    <m:ctrlPr>
                                      <a:rPr lang="en-US" altLang="ja-JP" sz="1600" i="1">
                                        <a:latin typeface="Cambria Math" panose="02040503050406030204" pitchFamily="18" charset="0"/>
                                      </a:rPr>
                                    </m:ctrlPr>
                                  </m:accPr>
                                  <m:e>
                                    <m:r>
                                      <a:rPr lang="en-US" altLang="ja-JP" sz="1600" i="1">
                                        <a:latin typeface="Cambria Math" panose="02040503050406030204" pitchFamily="18" charset="0"/>
                                      </a:rPr>
                                      <m:t>𝑎</m:t>
                                    </m:r>
                                  </m:e>
                                </m:acc>
                              </m:e>
                              <m:sub>
                                <m:r>
                                  <a:rPr lang="en-US" altLang="ja-JP" sz="1600" i="1">
                                    <a:latin typeface="Cambria Math" panose="02040503050406030204" pitchFamily="18" charset="0"/>
                                  </a:rPr>
                                  <m:t>𝑡</m:t>
                                </m:r>
                              </m:sub>
                            </m:sSub>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sSup>
                                  <m:sSupPr>
                                    <m:ctrlPr>
                                      <a:rPr lang="en-US" altLang="ja-JP" sz="1600" i="1">
                                        <a:latin typeface="Cambria Math" panose="02040503050406030204" pitchFamily="18" charset="0"/>
                                      </a:rPr>
                                    </m:ctrlPr>
                                  </m:sSupPr>
                                  <m:e>
                                    <m:r>
                                      <a:rPr lang="ja-JP" altLang="en-US" sz="1600" i="1">
                                        <a:latin typeface="Cambria Math" panose="02040503050406030204" pitchFamily="18" charset="0"/>
                                      </a:rPr>
                                      <m:t>𝜏</m:t>
                                    </m:r>
                                  </m:e>
                                  <m:sup>
                                    <m:r>
                                      <a:rPr lang="en-US" altLang="ja-JP" sz="1600" i="1">
                                        <a:latin typeface="Cambria Math" panose="02040503050406030204" pitchFamily="18" charset="0"/>
                                      </a:rPr>
                                      <m:t>𝑎</m:t>
                                    </m:r>
                                  </m:sup>
                                </m:sSup>
                              </m:den>
                            </m:f>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𝑡</m:t>
                                    </m:r>
                                  </m:sub>
                                </m:sSub>
                                <m:r>
                                  <a:rPr lang="en-US" altLang="ja-JP" sz="1600" i="1">
                                    <a:latin typeface="Cambria Math" panose="02040503050406030204" pitchFamily="18" charset="0"/>
                                  </a:rPr>
                                  <m:t>−</m:t>
                                </m:r>
                                <m:r>
                                  <a:rPr lang="ja-JP" altLang="en-US" sz="1600" i="1">
                                    <a:latin typeface="Cambria Math" panose="02040503050406030204" pitchFamily="18" charset="0"/>
                                  </a:rPr>
                                  <m:t>𝛼</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𝑚</m:t>
                                    </m:r>
                                  </m:e>
                                  <m:sub>
                                    <m:r>
                                      <a:rPr lang="en-US" altLang="ja-JP" sz="1600" i="1">
                                        <a:latin typeface="Cambria Math" panose="02040503050406030204" pitchFamily="18" charset="0"/>
                                      </a:rPr>
                                      <m:t>𝑡</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ja-JP" altLang="en-US" sz="1600" i="1">
                                        <a:latin typeface="Cambria Math" panose="02040503050406030204" pitchFamily="18" charset="0"/>
                                      </a:rPr>
                                      <m:t>𝛽</m:t>
                                    </m:r>
                                    <m:r>
                                      <a:rPr lang="en-US" altLang="ja-JP" sz="1600" i="1">
                                        <a:latin typeface="Cambria Math" panose="02040503050406030204" pitchFamily="18" charset="0"/>
                                      </a:rPr>
                                      <m:t>𝑙</m:t>
                                    </m:r>
                                  </m:e>
                                  <m:sub>
                                    <m:r>
                                      <a:rPr lang="en-US" altLang="ja-JP" sz="1600" i="1">
                                        <a:latin typeface="Cambria Math" panose="02040503050406030204" pitchFamily="18" charset="0"/>
                                      </a:rPr>
                                      <m:t>𝑡</m:t>
                                    </m:r>
                                  </m:sub>
                                </m:sSub>
                              </m:e>
                            </m:d>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m:rPr>
                                    <m:sty m:val="p"/>
                                  </m:rPr>
                                  <a:rPr lang="en-US" altLang="ja-JP" sz="1600" i="1">
                                    <a:latin typeface="Cambria Math" panose="02040503050406030204" pitchFamily="18" charset="0"/>
                                  </a:rPr>
                                  <m:t>ξ</m:t>
                                </m:r>
                              </m:e>
                              <m:sub>
                                <m:r>
                                  <a:rPr lang="en-US" altLang="ja-JP" sz="1600" i="1">
                                    <a:latin typeface="Cambria Math" panose="02040503050406030204" pitchFamily="18" charset="0"/>
                                  </a:rPr>
                                  <m:t>𝑡</m:t>
                                </m:r>
                              </m:sub>
                              <m:sup>
                                <m:r>
                                  <a:rPr lang="en-US" altLang="ja-JP" sz="1600" i="1">
                                    <a:latin typeface="Cambria Math" panose="02040503050406030204" pitchFamily="18" charset="0"/>
                                  </a:rPr>
                                  <m:t>𝑎</m:t>
                                </m:r>
                              </m:sup>
                            </m:sSubSup>
                          </m:e>
                          <m:e>
                            <m:sSub>
                              <m:sSubPr>
                                <m:ctrlPr>
                                  <a:rPr lang="en-US" altLang="ja-JP" sz="1600" i="1">
                                    <a:latin typeface="Cambria Math" panose="02040503050406030204" pitchFamily="18" charset="0"/>
                                  </a:rPr>
                                </m:ctrlPr>
                              </m:sSubPr>
                              <m:e>
                                <m:acc>
                                  <m:accPr>
                                    <m:chr m:val="̇"/>
                                    <m:ctrlPr>
                                      <a:rPr lang="en-US" altLang="ja-JP" sz="1600" i="1">
                                        <a:latin typeface="Cambria Math" panose="02040503050406030204" pitchFamily="18" charset="0"/>
                                      </a:rPr>
                                    </m:ctrlPr>
                                  </m:accPr>
                                  <m:e>
                                    <m:r>
                                      <a:rPr lang="en-US" altLang="ja-JP" sz="1600" i="1">
                                        <a:latin typeface="Cambria Math" panose="02040503050406030204" pitchFamily="18" charset="0"/>
                                      </a:rPr>
                                      <m:t>𝑚</m:t>
                                    </m:r>
                                  </m:e>
                                </m:acc>
                              </m:e>
                              <m:sub>
                                <m:r>
                                  <a:rPr lang="en-US" altLang="ja-JP" sz="1600" i="1">
                                    <a:latin typeface="Cambria Math" panose="02040503050406030204" pitchFamily="18" charset="0"/>
                                  </a:rPr>
                                  <m:t>𝑡</m:t>
                                </m:r>
                              </m:sub>
                            </m:sSub>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sSup>
                                  <m:sSupPr>
                                    <m:ctrlPr>
                                      <a:rPr lang="en-US" altLang="ja-JP" sz="1600" i="1">
                                        <a:latin typeface="Cambria Math" panose="02040503050406030204" pitchFamily="18" charset="0"/>
                                      </a:rPr>
                                    </m:ctrlPr>
                                  </m:sSupPr>
                                  <m:e>
                                    <m:r>
                                      <a:rPr lang="ja-JP" altLang="en-US" sz="1600" i="1">
                                        <a:latin typeface="Cambria Math" panose="02040503050406030204" pitchFamily="18" charset="0"/>
                                      </a:rPr>
                                      <m:t>𝜏</m:t>
                                    </m:r>
                                  </m:e>
                                  <m:sup>
                                    <m:r>
                                      <a:rPr lang="en-US" altLang="ja-JP" sz="1600" i="1">
                                        <a:latin typeface="Cambria Math" panose="02040503050406030204" pitchFamily="18" charset="0"/>
                                      </a:rPr>
                                      <m:t>𝑚</m:t>
                                    </m:r>
                                  </m:sup>
                                </m:sSup>
                              </m:den>
                            </m:f>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𝑡</m:t>
                                </m:r>
                              </m:sub>
                            </m:sSub>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m:rPr>
                                    <m:sty m:val="p"/>
                                  </m:rPr>
                                  <a:rPr lang="en-US" altLang="ja-JP" sz="1600" i="1">
                                    <a:latin typeface="Cambria Math" panose="02040503050406030204" pitchFamily="18" charset="0"/>
                                  </a:rPr>
                                  <m:t>ξ</m:t>
                                </m:r>
                              </m:e>
                              <m:sub>
                                <m:r>
                                  <a:rPr lang="en-US" altLang="ja-JP" sz="1600" i="1">
                                    <a:latin typeface="Cambria Math" panose="02040503050406030204" pitchFamily="18" charset="0"/>
                                  </a:rPr>
                                  <m:t>𝑡</m:t>
                                </m:r>
                              </m:sub>
                              <m:sup>
                                <m:r>
                                  <a:rPr lang="en-US" altLang="ja-JP" sz="1600" i="1">
                                    <a:latin typeface="Cambria Math" panose="02040503050406030204" pitchFamily="18" charset="0"/>
                                  </a:rPr>
                                  <m:t>𝑚</m:t>
                                </m:r>
                              </m:sup>
                            </m:sSubSup>
                          </m:e>
                        </m:eqArr>
                      </m:e>
                    </m:d>
                  </m:oMath>
                </a14:m>
                <a:endParaRPr lang="en-US" altLang="ja-JP" sz="1600" dirty="0" smtClean="0"/>
              </a:p>
              <a:p>
                <a:pPr marL="0" indent="0">
                  <a:buNone/>
                </a:pPr>
                <a:r>
                  <a:rPr kumimoji="1" lang="en-US" altLang="ja-JP" dirty="0" smtClean="0"/>
                  <a:t>						</a:t>
                </a:r>
                <a:r>
                  <a:rPr lang="ja-JP" altLang="en-US" sz="1500" dirty="0" smtClean="0">
                    <a:solidFill>
                      <a:srgbClr val="FF3399"/>
                    </a:solidFill>
                  </a:rPr>
                  <a:t>リガンド</a:t>
                </a:r>
                <a14:m>
                  <m:oMath xmlns:m="http://schemas.openxmlformats.org/officeDocument/2006/math">
                    <m:sSub>
                      <m:sSubPr>
                        <m:ctrlPr>
                          <a:rPr lang="en-US" altLang="ja-JP" sz="1500" i="1">
                            <a:solidFill>
                              <a:srgbClr val="FF3399"/>
                            </a:solidFill>
                            <a:latin typeface="Cambria Math" panose="02040503050406030204" pitchFamily="18" charset="0"/>
                          </a:rPr>
                        </m:ctrlPr>
                      </m:sSubPr>
                      <m:e>
                        <m:r>
                          <a:rPr lang="en-US" altLang="ja-JP" sz="1500" i="1">
                            <a:solidFill>
                              <a:srgbClr val="FF3399"/>
                            </a:solidFill>
                            <a:latin typeface="Cambria Math" panose="02040503050406030204" pitchFamily="18" charset="0"/>
                          </a:rPr>
                          <m:t>𝑙</m:t>
                        </m:r>
                      </m:e>
                      <m:sub>
                        <m:r>
                          <a:rPr lang="en-US" altLang="ja-JP" sz="1500" i="1">
                            <a:solidFill>
                              <a:srgbClr val="FF3399"/>
                            </a:solidFill>
                            <a:latin typeface="Cambria Math" panose="02040503050406030204" pitchFamily="18" charset="0"/>
                          </a:rPr>
                          <m:t>𝑡</m:t>
                        </m:r>
                      </m:sub>
                    </m:sSub>
                  </m:oMath>
                </a14:m>
                <a:r>
                  <a:rPr lang="ja-JP" altLang="en-US" sz="1500" dirty="0" smtClean="0"/>
                  <a:t>の</a:t>
                </a:r>
                <a:r>
                  <a:rPr lang="ja-JP" altLang="en-US" sz="1500" dirty="0"/>
                  <a:t>変化</a:t>
                </a:r>
                <a:r>
                  <a:rPr lang="ja-JP" altLang="en-US" sz="1500" dirty="0" smtClean="0"/>
                  <a:t>が</a:t>
                </a:r>
                <a:r>
                  <a:rPr lang="ja-JP" altLang="en-US" sz="1500" dirty="0" smtClean="0">
                    <a:solidFill>
                      <a:srgbClr val="009900"/>
                    </a:solidFill>
                  </a:rPr>
                  <a:t>キナーゼ</a:t>
                </a:r>
                <a14:m>
                  <m:oMath xmlns:m="http://schemas.openxmlformats.org/officeDocument/2006/math">
                    <m:sSub>
                      <m:sSubPr>
                        <m:ctrlPr>
                          <a:rPr lang="en-US" altLang="ja-JP" sz="1500" i="1">
                            <a:solidFill>
                              <a:srgbClr val="009900"/>
                            </a:solidFill>
                            <a:latin typeface="Cambria Math" panose="02040503050406030204" pitchFamily="18" charset="0"/>
                          </a:rPr>
                        </m:ctrlPr>
                      </m:sSubPr>
                      <m:e>
                        <m:r>
                          <a:rPr lang="en-US" altLang="ja-JP" sz="1500" i="1">
                            <a:solidFill>
                              <a:srgbClr val="009900"/>
                            </a:solidFill>
                            <a:latin typeface="Cambria Math" panose="02040503050406030204" pitchFamily="18" charset="0"/>
                          </a:rPr>
                          <m:t>𝑎</m:t>
                        </m:r>
                      </m:e>
                      <m:sub>
                        <m:r>
                          <a:rPr lang="en-US" altLang="ja-JP" sz="1500" i="1">
                            <a:solidFill>
                              <a:srgbClr val="009900"/>
                            </a:solidFill>
                            <a:latin typeface="Cambria Math" panose="02040503050406030204" pitchFamily="18" charset="0"/>
                          </a:rPr>
                          <m:t>𝑡</m:t>
                        </m:r>
                      </m:sub>
                    </m:sSub>
                  </m:oMath>
                </a14:m>
                <a:r>
                  <a:rPr lang="ja-JP" altLang="en-US" sz="1500" dirty="0" smtClean="0"/>
                  <a:t>の</a:t>
                </a:r>
                <a:r>
                  <a:rPr lang="ja-JP" altLang="en-US" sz="1500" dirty="0"/>
                  <a:t>変化を</a:t>
                </a:r>
                <a:r>
                  <a:rPr lang="ja-JP" altLang="en-US" sz="1500" dirty="0" smtClean="0"/>
                  <a:t>引き起こす：シグナル伝達</a:t>
                </a:r>
                <a:endParaRPr lang="en-US" altLang="ja-JP" sz="1500" dirty="0" smtClean="0"/>
              </a:p>
              <a:p>
                <a:pPr marL="0" indent="0">
                  <a:buNone/>
                </a:pPr>
                <a:r>
                  <a:rPr lang="en-US" altLang="ja-JP" sz="1500" dirty="0"/>
                  <a:t>	</a:t>
                </a:r>
                <a:r>
                  <a:rPr lang="en-US" altLang="ja-JP" sz="1500" dirty="0" smtClean="0"/>
                  <a:t>					</a:t>
                </a:r>
                <a:r>
                  <a:rPr lang="ja-JP" altLang="en-US" sz="1500" dirty="0" smtClean="0">
                    <a:solidFill>
                      <a:srgbClr val="0070C0"/>
                    </a:solidFill>
                  </a:rPr>
                  <a:t>メチル化</a:t>
                </a:r>
                <a14:m>
                  <m:oMath xmlns:m="http://schemas.openxmlformats.org/officeDocument/2006/math">
                    <m:sSub>
                      <m:sSubPr>
                        <m:ctrlPr>
                          <a:rPr lang="en-US" altLang="ja-JP" sz="1500" i="1">
                            <a:solidFill>
                              <a:srgbClr val="0070C0"/>
                            </a:solidFill>
                            <a:latin typeface="Cambria Math" panose="02040503050406030204" pitchFamily="18" charset="0"/>
                          </a:rPr>
                        </m:ctrlPr>
                      </m:sSubPr>
                      <m:e>
                        <m:r>
                          <a:rPr lang="en-US" altLang="ja-JP" sz="1500" i="1">
                            <a:solidFill>
                              <a:srgbClr val="0070C0"/>
                            </a:solidFill>
                            <a:latin typeface="Cambria Math" panose="02040503050406030204" pitchFamily="18" charset="0"/>
                          </a:rPr>
                          <m:t>𝑚</m:t>
                        </m:r>
                      </m:e>
                      <m:sub>
                        <m:r>
                          <a:rPr lang="en-US" altLang="ja-JP" sz="1500" i="1">
                            <a:solidFill>
                              <a:srgbClr val="0070C0"/>
                            </a:solidFill>
                            <a:latin typeface="Cambria Math" panose="02040503050406030204" pitchFamily="18" charset="0"/>
                          </a:rPr>
                          <m:t>𝑡</m:t>
                        </m:r>
                      </m:sub>
                    </m:sSub>
                  </m:oMath>
                </a14:m>
                <a:r>
                  <a:rPr lang="ja-JP" altLang="en-US" sz="1500" dirty="0"/>
                  <a:t>によって</a:t>
                </a:r>
                <a:r>
                  <a:rPr lang="ja-JP" altLang="en-US" sz="1500" dirty="0" smtClean="0">
                    <a:solidFill>
                      <a:srgbClr val="009900"/>
                    </a:solidFill>
                  </a:rPr>
                  <a:t>キナーゼ</a:t>
                </a:r>
                <a14:m>
                  <m:oMath xmlns:m="http://schemas.openxmlformats.org/officeDocument/2006/math">
                    <m:sSub>
                      <m:sSubPr>
                        <m:ctrlPr>
                          <a:rPr lang="en-US" altLang="ja-JP" sz="1500" i="1">
                            <a:solidFill>
                              <a:srgbClr val="009900"/>
                            </a:solidFill>
                            <a:latin typeface="Cambria Math" panose="02040503050406030204" pitchFamily="18" charset="0"/>
                          </a:rPr>
                        </m:ctrlPr>
                      </m:sSubPr>
                      <m:e>
                        <m:r>
                          <a:rPr lang="en-US" altLang="ja-JP" sz="1500" i="1">
                            <a:solidFill>
                              <a:srgbClr val="009900"/>
                            </a:solidFill>
                            <a:latin typeface="Cambria Math" panose="02040503050406030204" pitchFamily="18" charset="0"/>
                          </a:rPr>
                          <m:t>𝑎</m:t>
                        </m:r>
                      </m:e>
                      <m:sub>
                        <m:r>
                          <a:rPr lang="en-US" altLang="ja-JP" sz="1500" i="1">
                            <a:solidFill>
                              <a:srgbClr val="009900"/>
                            </a:solidFill>
                            <a:latin typeface="Cambria Math" panose="02040503050406030204" pitchFamily="18" charset="0"/>
                          </a:rPr>
                          <m:t>𝑡</m:t>
                        </m:r>
                      </m:sub>
                    </m:sSub>
                  </m:oMath>
                </a14:m>
                <a:r>
                  <a:rPr lang="ja-JP" altLang="en-US" sz="1500" dirty="0"/>
                  <a:t>の変化が抑制</a:t>
                </a:r>
                <a:r>
                  <a:rPr lang="ja-JP" altLang="en-US" sz="1500" dirty="0" smtClean="0"/>
                  <a:t>される：</a:t>
                </a:r>
                <a:r>
                  <a:rPr lang="ja-JP" altLang="en-US" sz="1500" b="1" dirty="0" smtClean="0">
                    <a:solidFill>
                      <a:srgbClr val="0070C0"/>
                    </a:solidFill>
                  </a:rPr>
                  <a:t>フィードバック</a:t>
                </a:r>
                <a:endParaRPr lang="en-US" altLang="ja-JP" sz="1500" b="1" dirty="0">
                  <a:solidFill>
                    <a:srgbClr val="0070C0"/>
                  </a:solidFill>
                </a:endParaRPr>
              </a:p>
              <a:p>
                <a:pPr marL="0" indent="0">
                  <a:buNone/>
                </a:pPr>
                <a:r>
                  <a:rPr lang="en-US" altLang="ja-JP" dirty="0" smtClean="0"/>
                  <a:t>						</a:t>
                </a:r>
                <a:r>
                  <a:rPr lang="ja-JP" altLang="en-US" dirty="0" smtClean="0"/>
                  <a:t>→</a:t>
                </a:r>
                <a:r>
                  <a:rPr lang="en-US" altLang="ja-JP" dirty="0" smtClean="0">
                    <a:solidFill>
                      <a:srgbClr val="0070C0"/>
                    </a:solidFill>
                  </a:rPr>
                  <a:t>Negative Feedback</a:t>
                </a:r>
                <a:r>
                  <a:rPr lang="ja-JP" altLang="en-US" dirty="0" smtClean="0"/>
                  <a:t>によって「熱力学的」に得を</a:t>
                </a:r>
                <a:r>
                  <a:rPr lang="ja-JP" altLang="en-US" dirty="0"/>
                  <a:t>す</a:t>
                </a:r>
                <a:r>
                  <a:rPr lang="ja-JP" altLang="en-US" dirty="0" smtClean="0"/>
                  <a:t>る</a:t>
                </a:r>
                <a:endParaRPr lang="en-US" altLang="ja-JP" dirty="0" smtClean="0"/>
              </a:p>
              <a:p>
                <a:pPr marL="0" indent="0">
                  <a:buNone/>
                </a:pPr>
                <a:r>
                  <a:rPr lang="en-US" altLang="ja-JP" dirty="0"/>
                  <a:t>	</a:t>
                </a:r>
                <a:r>
                  <a:rPr lang="en-US" altLang="ja-JP" dirty="0" smtClean="0"/>
                  <a:t>					</a:t>
                </a:r>
                <a:r>
                  <a:rPr lang="ja-JP" altLang="en-US" dirty="0" smtClean="0"/>
                  <a:t>→つまり、エントロピー生成 </a:t>
                </a:r>
                <a14:m>
                  <m:oMath xmlns:m="http://schemas.openxmlformats.org/officeDocument/2006/math">
                    <m:r>
                      <a:rPr lang="ja-JP" altLang="en-US" i="1" smtClean="0">
                        <a:latin typeface="Cambria Math" panose="02040503050406030204" pitchFamily="18" charset="0"/>
                      </a:rPr>
                      <m:t>𝜎</m:t>
                    </m:r>
                    <m:r>
                      <a:rPr lang="en-US" altLang="ja-JP" b="0" i="1" smtClean="0">
                        <a:latin typeface="Cambria Math" panose="02040503050406030204" pitchFamily="18" charset="0"/>
                      </a:rPr>
                      <m:t> </m:t>
                    </m:r>
                  </m:oMath>
                </a14:m>
                <a:r>
                  <a:rPr lang="ja-JP" altLang="en-US" dirty="0" err="1" smtClean="0"/>
                  <a:t>は</a:t>
                </a:r>
                <a:r>
                  <a:rPr lang="ja-JP" altLang="en-US" b="1" dirty="0" err="1" smtClean="0">
                    <a:solidFill>
                      <a:srgbClr val="0070C0"/>
                    </a:solidFill>
                  </a:rPr>
                  <a:t>負</a:t>
                </a:r>
                <a:endParaRPr lang="en-US" altLang="ja-JP" b="1" dirty="0" smtClean="0">
                  <a:solidFill>
                    <a:srgbClr val="0070C0"/>
                  </a:solidFill>
                </a:endParaRPr>
              </a:p>
              <a:p>
                <a:r>
                  <a:rPr kumimoji="1" lang="ja-JP" altLang="en-US" dirty="0" smtClean="0"/>
                  <a:t>「得をすることができる量</a:t>
                </a:r>
                <a:r>
                  <a:rPr kumimoji="1" lang="en-US" altLang="ja-JP" dirty="0" smtClean="0"/>
                  <a:t>(</a:t>
                </a:r>
                <a14:m>
                  <m:oMath xmlns:m="http://schemas.openxmlformats.org/officeDocument/2006/math">
                    <m:r>
                      <a:rPr kumimoji="1" lang="en-US" altLang="ja-JP" b="0" i="1" smtClean="0">
                        <a:latin typeface="Cambria Math" panose="02040503050406030204" pitchFamily="18" charset="0"/>
                      </a:rPr>
                      <m:t>−</m:t>
                    </m:r>
                    <m:r>
                      <a:rPr kumimoji="1" lang="ja-JP" altLang="en-US" b="0" i="1" smtClean="0">
                        <a:latin typeface="Cambria Math" panose="02040503050406030204" pitchFamily="18" charset="0"/>
                      </a:rPr>
                      <m:t>𝜎</m:t>
                    </m:r>
                  </m:oMath>
                </a14:m>
                <a:r>
                  <a:rPr kumimoji="1" lang="en-US" altLang="ja-JP" dirty="0" smtClean="0"/>
                  <a:t>)</a:t>
                </a:r>
                <a:r>
                  <a:rPr kumimoji="1" lang="ja-JP" altLang="en-US" dirty="0" smtClean="0"/>
                  <a:t>」は</a:t>
                </a:r>
                <a:r>
                  <a:rPr lang="en-US" altLang="ja-JP" dirty="0"/>
                  <a:t>	</a:t>
                </a:r>
                <a:r>
                  <a:rPr lang="en-US" altLang="ja-JP" dirty="0" smtClean="0"/>
                  <a:t>										Feedback loop</a:t>
                </a:r>
                <a:r>
                  <a:rPr lang="ja-JP" altLang="en-US" dirty="0" smtClean="0"/>
                  <a:t>での</a:t>
                </a:r>
                <a:r>
                  <a:rPr kumimoji="1" lang="ja-JP" altLang="en-US" b="1" dirty="0" smtClean="0">
                    <a:solidFill>
                      <a:srgbClr val="FF0000"/>
                    </a:solidFill>
                  </a:rPr>
                  <a:t>「情報の流れ」</a:t>
                </a:r>
                <a:r>
                  <a:rPr kumimoji="1" lang="ja-JP" altLang="en-US" dirty="0" smtClean="0"/>
                  <a:t>によって上限を与えられる</a:t>
                </a:r>
                <a:endParaRPr kumimoji="1" lang="en-US" altLang="ja-JP" dirty="0"/>
              </a:p>
              <a:p>
                <a:endParaRPr lang="en-US" altLang="ja-JP" dirty="0" smtClean="0"/>
              </a:p>
              <a:p>
                <a:endParaRPr kumimoji="1"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4" y="1358537"/>
                <a:ext cx="8977412" cy="4803366"/>
              </a:xfrm>
              <a:blipFill rotWithShape="0">
                <a:blip r:embed="rId2"/>
                <a:stretch>
                  <a:fillRect l="-136" t="-1269" b="-1650"/>
                </a:stretch>
              </a:blipFill>
            </p:spPr>
            <p:txBody>
              <a:bodyPr/>
              <a:lstStyle/>
              <a:p>
                <a:r>
                  <a:rPr lang="ja-JP" altLang="en-US">
                    <a:noFill/>
                  </a:rPr>
                  <a:t> </a:t>
                </a:r>
              </a:p>
            </p:txBody>
          </p:sp>
        </mc:Fallback>
      </mc:AlternateContent>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598" y="1262743"/>
            <a:ext cx="5343083" cy="2101085"/>
          </a:xfrm>
          <a:prstGeom prst="rect">
            <a:avLst/>
          </a:prstGeom>
        </p:spPr>
      </p:pic>
      <p:sp>
        <p:nvSpPr>
          <p:cNvPr id="5" name="テキスト ボックス 4"/>
          <p:cNvSpPr txBox="1"/>
          <p:nvPr/>
        </p:nvSpPr>
        <p:spPr>
          <a:xfrm>
            <a:off x="5642919" y="2973859"/>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7" name="テキスト ボックス 6"/>
              <p:cNvSpPr txBox="1"/>
              <p:nvPr/>
            </p:nvSpPr>
            <p:spPr>
              <a:xfrm>
                <a:off x="4465206" y="3056051"/>
                <a:ext cx="915700"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500" i="1" smtClean="0">
                              <a:latin typeface="Cambria Math" panose="02040503050406030204" pitchFamily="18" charset="0"/>
                            </a:rPr>
                          </m:ctrlPr>
                        </m:dPr>
                        <m:e>
                          <m:sSubSup>
                            <m:sSubSupPr>
                              <m:ctrlPr>
                                <a:rPr lang="en-US" altLang="ja-JP" sz="1500" i="1">
                                  <a:latin typeface="Cambria Math" panose="02040503050406030204" pitchFamily="18" charset="0"/>
                                </a:rPr>
                              </m:ctrlPr>
                            </m:sSubSupPr>
                            <m:e>
                              <m:r>
                                <m:rPr>
                                  <m:sty m:val="p"/>
                                </m:rPr>
                                <a:rPr lang="en-US" altLang="ja-JP" sz="1500" i="1">
                                  <a:latin typeface="Cambria Math" panose="02040503050406030204" pitchFamily="18" charset="0"/>
                                </a:rPr>
                                <m:t>ξ</m:t>
                              </m:r>
                            </m:e>
                            <m:sub>
                              <m:r>
                                <a:rPr lang="en-US" altLang="ja-JP" sz="1500" i="1">
                                  <a:latin typeface="Cambria Math" panose="02040503050406030204" pitchFamily="18" charset="0"/>
                                </a:rPr>
                                <m:t>𝑡</m:t>
                              </m:r>
                            </m:sub>
                            <m:sup>
                              <m:r>
                                <a:rPr lang="en-US" altLang="ja-JP" sz="1500" b="0" i="1" smtClean="0">
                                  <a:latin typeface="Cambria Math" panose="02040503050406030204" pitchFamily="18" charset="0"/>
                                </a:rPr>
                                <m:t>𝑥</m:t>
                              </m:r>
                            </m:sup>
                          </m:sSubSup>
                        </m:e>
                      </m:d>
                      <m:r>
                        <a:rPr kumimoji="1" lang="en-US" altLang="ja-JP" sz="1500" b="0" i="1" smtClean="0">
                          <a:latin typeface="Cambria Math" panose="02040503050406030204" pitchFamily="18" charset="0"/>
                        </a:rPr>
                        <m:t>=0</m:t>
                      </m:r>
                    </m:oMath>
                  </m:oMathPara>
                </a14:m>
                <a:endParaRPr kumimoji="1" lang="ja-JP" altLang="en-US" sz="1500"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4465206" y="3056051"/>
                <a:ext cx="915700" cy="323165"/>
              </a:xfrm>
              <a:prstGeom prst="rect">
                <a:avLst/>
              </a:prstGeom>
              <a:blipFill rotWithShape="0">
                <a:blip r:embed="rId4"/>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4465206" y="3363828"/>
                <a:ext cx="2392771"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500" i="1" smtClean="0">
                              <a:latin typeface="Cambria Math" panose="02040503050406030204" pitchFamily="18" charset="0"/>
                            </a:rPr>
                          </m:ctrlPr>
                        </m:dPr>
                        <m:e>
                          <m:sSubSup>
                            <m:sSubSupPr>
                              <m:ctrlPr>
                                <a:rPr lang="en-US" altLang="ja-JP" sz="1500" i="1">
                                  <a:latin typeface="Cambria Math" panose="02040503050406030204" pitchFamily="18" charset="0"/>
                                </a:rPr>
                              </m:ctrlPr>
                            </m:sSubSupPr>
                            <m:e>
                              <m:r>
                                <m:rPr>
                                  <m:sty m:val="p"/>
                                </m:rPr>
                                <a:rPr lang="en-US" altLang="ja-JP" sz="1500" i="1">
                                  <a:latin typeface="Cambria Math" panose="02040503050406030204" pitchFamily="18" charset="0"/>
                                </a:rPr>
                                <m:t>ξ</m:t>
                              </m:r>
                            </m:e>
                            <m:sub>
                              <m:r>
                                <a:rPr lang="en-US" altLang="ja-JP" sz="1500" i="1">
                                  <a:latin typeface="Cambria Math" panose="02040503050406030204" pitchFamily="18" charset="0"/>
                                </a:rPr>
                                <m:t>𝑡</m:t>
                              </m:r>
                            </m:sub>
                            <m:sup>
                              <m:r>
                                <a:rPr lang="en-US" altLang="ja-JP" sz="1500" b="0" i="1" smtClean="0">
                                  <a:latin typeface="Cambria Math" panose="02040503050406030204" pitchFamily="18" charset="0"/>
                                </a:rPr>
                                <m:t>𝑥</m:t>
                              </m:r>
                            </m:sup>
                          </m:sSubSup>
                          <m:sSubSup>
                            <m:sSubSupPr>
                              <m:ctrlPr>
                                <a:rPr lang="en-US" altLang="ja-JP" sz="1500" i="1">
                                  <a:latin typeface="Cambria Math" panose="02040503050406030204" pitchFamily="18" charset="0"/>
                                </a:rPr>
                              </m:ctrlPr>
                            </m:sSubSupPr>
                            <m:e>
                              <m:r>
                                <m:rPr>
                                  <m:sty m:val="p"/>
                                </m:rPr>
                                <a:rPr lang="en-US" altLang="ja-JP" sz="1500" i="1">
                                  <a:latin typeface="Cambria Math" panose="02040503050406030204" pitchFamily="18" charset="0"/>
                                </a:rPr>
                                <m:t>ξ</m:t>
                              </m:r>
                            </m:e>
                            <m:sub>
                              <m:r>
                                <a:rPr lang="en-US" altLang="ja-JP" sz="1500" i="1">
                                  <a:latin typeface="Cambria Math" panose="02040503050406030204" pitchFamily="18" charset="0"/>
                                </a:rPr>
                                <m:t>𝑡</m:t>
                              </m:r>
                              <m:r>
                                <a:rPr lang="en-US" altLang="ja-JP" sz="1500" b="0" i="1" smtClean="0">
                                  <a:latin typeface="Cambria Math" panose="02040503050406030204" pitchFamily="18" charset="0"/>
                                </a:rPr>
                                <m:t>′</m:t>
                              </m:r>
                            </m:sub>
                            <m:sup>
                              <m:r>
                                <a:rPr lang="en-US" altLang="ja-JP" sz="1500" i="1">
                                  <a:latin typeface="Cambria Math" panose="02040503050406030204" pitchFamily="18" charset="0"/>
                                </a:rPr>
                                <m:t>𝑥</m:t>
                              </m:r>
                              <m:r>
                                <a:rPr lang="en-US" altLang="ja-JP" sz="1500" b="0" i="1" smtClean="0">
                                  <a:latin typeface="Cambria Math" panose="02040503050406030204" pitchFamily="18" charset="0"/>
                                </a:rPr>
                                <m:t>′</m:t>
                              </m:r>
                            </m:sup>
                          </m:sSubSup>
                        </m:e>
                      </m:d>
                      <m:r>
                        <a:rPr kumimoji="1" lang="en-US" altLang="ja-JP" sz="1500" b="0" i="1" smtClean="0">
                          <a:latin typeface="Cambria Math" panose="02040503050406030204" pitchFamily="18" charset="0"/>
                        </a:rPr>
                        <m:t>=2</m:t>
                      </m:r>
                      <m:sSubSup>
                        <m:sSubSupPr>
                          <m:ctrlPr>
                            <a:rPr kumimoji="1" lang="en-US" altLang="ja-JP" sz="1500" b="0" i="1" smtClean="0">
                              <a:latin typeface="Cambria Math" panose="02040503050406030204" pitchFamily="18" charset="0"/>
                            </a:rPr>
                          </m:ctrlPr>
                        </m:sSubSupPr>
                        <m:e>
                          <m:r>
                            <a:rPr kumimoji="1" lang="en-US" altLang="ja-JP" sz="1500" b="0" i="1" smtClean="0">
                              <a:latin typeface="Cambria Math" panose="02040503050406030204" pitchFamily="18" charset="0"/>
                            </a:rPr>
                            <m:t>𝑇</m:t>
                          </m:r>
                        </m:e>
                        <m:sub>
                          <m:r>
                            <a:rPr kumimoji="1" lang="en-US" altLang="ja-JP" sz="1500" b="0" i="1" smtClean="0">
                              <a:latin typeface="Cambria Math" panose="02040503050406030204" pitchFamily="18" charset="0"/>
                            </a:rPr>
                            <m:t>𝑡</m:t>
                          </m:r>
                        </m:sub>
                        <m:sup>
                          <m:r>
                            <a:rPr kumimoji="1" lang="en-US" altLang="ja-JP" sz="1500" b="0" i="1" smtClean="0">
                              <a:latin typeface="Cambria Math" panose="02040503050406030204" pitchFamily="18" charset="0"/>
                            </a:rPr>
                            <m:t>𝑥</m:t>
                          </m:r>
                        </m:sup>
                      </m:sSubSup>
                      <m:sSub>
                        <m:sSubPr>
                          <m:ctrlPr>
                            <a:rPr kumimoji="1" lang="en-US" altLang="ja-JP" sz="1500" b="0" i="1" smtClean="0">
                              <a:latin typeface="Cambria Math" panose="02040503050406030204" pitchFamily="18" charset="0"/>
                            </a:rPr>
                          </m:ctrlPr>
                        </m:sSubPr>
                        <m:e>
                          <m:r>
                            <a:rPr kumimoji="1" lang="ja-JP" altLang="en-US" sz="1500" b="0" i="1" smtClean="0">
                              <a:latin typeface="Cambria Math" panose="02040503050406030204" pitchFamily="18" charset="0"/>
                            </a:rPr>
                            <m:t>𝛿</m:t>
                          </m:r>
                        </m:e>
                        <m:sub>
                          <m:r>
                            <a:rPr kumimoji="1" lang="en-US" altLang="ja-JP" sz="1500" b="0" i="1" smtClean="0">
                              <a:latin typeface="Cambria Math" panose="02040503050406030204" pitchFamily="18" charset="0"/>
                            </a:rPr>
                            <m:t>𝑥𝑥</m:t>
                          </m:r>
                          <m:r>
                            <a:rPr kumimoji="1" lang="en-US" altLang="ja-JP" sz="1500" b="0" i="1" smtClean="0">
                              <a:latin typeface="Cambria Math" panose="02040503050406030204" pitchFamily="18" charset="0"/>
                            </a:rPr>
                            <m:t>′</m:t>
                          </m:r>
                        </m:sub>
                      </m:sSub>
                      <m:r>
                        <a:rPr kumimoji="1" lang="ja-JP" altLang="en-US" sz="1500" b="0" i="1" smtClean="0">
                          <a:latin typeface="Cambria Math" panose="02040503050406030204" pitchFamily="18" charset="0"/>
                        </a:rPr>
                        <m:t>𝛿</m:t>
                      </m:r>
                      <m:d>
                        <m:dPr>
                          <m:ctrlPr>
                            <a:rPr kumimoji="1" lang="en-US" altLang="ja-JP" sz="1500" b="0" i="1" smtClean="0">
                              <a:latin typeface="Cambria Math" panose="02040503050406030204" pitchFamily="18" charset="0"/>
                            </a:rPr>
                          </m:ctrlPr>
                        </m:dPr>
                        <m:e>
                          <m:r>
                            <a:rPr kumimoji="1" lang="en-US" altLang="ja-JP" sz="1500" b="0" i="1" smtClean="0">
                              <a:latin typeface="Cambria Math" panose="02040503050406030204" pitchFamily="18" charset="0"/>
                            </a:rPr>
                            <m:t>𝑡</m:t>
                          </m:r>
                          <m:r>
                            <a:rPr kumimoji="1" lang="en-US" altLang="ja-JP" sz="1500" b="0" i="1" smtClean="0">
                              <a:latin typeface="Cambria Math" panose="02040503050406030204" pitchFamily="18" charset="0"/>
                            </a:rPr>
                            <m:t>−</m:t>
                          </m:r>
                          <m:r>
                            <a:rPr kumimoji="1" lang="en-US" altLang="ja-JP" sz="1500" b="0" i="1" smtClean="0">
                              <a:latin typeface="Cambria Math" panose="02040503050406030204" pitchFamily="18" charset="0"/>
                            </a:rPr>
                            <m:t>𝑡</m:t>
                          </m:r>
                          <m:r>
                            <a:rPr kumimoji="1" lang="en-US" altLang="ja-JP" sz="1500" b="0" i="1" smtClean="0">
                              <a:latin typeface="Cambria Math" panose="02040503050406030204" pitchFamily="18" charset="0"/>
                            </a:rPr>
                            <m:t>′</m:t>
                          </m:r>
                        </m:e>
                      </m:d>
                    </m:oMath>
                  </m:oMathPara>
                </a14:m>
                <a:endParaRPr kumimoji="1" lang="ja-JP" altLang="en-US" sz="15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4465206" y="3363828"/>
                <a:ext cx="2392771" cy="323165"/>
              </a:xfrm>
              <a:prstGeom prst="rect">
                <a:avLst/>
              </a:prstGeom>
              <a:blipFill rotWithShape="0">
                <a:blip r:embed="rId5"/>
                <a:stretch>
                  <a:fillRect b="-11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1303889" y="3930156"/>
                <a:ext cx="2032436" cy="1253933"/>
              </a:xfrm>
              <a:prstGeom prst="rect">
                <a:avLst/>
              </a:prstGeom>
              <a:noFill/>
              <a:ln w="19050">
                <a:solidFill>
                  <a:schemeClr val="accent4"/>
                </a:solidFill>
              </a:ln>
            </p:spPr>
            <p:txBody>
              <a:bodyPr wrap="square" rtlCol="0">
                <a:spAutoFit/>
              </a:bodyPr>
              <a:lstStyle/>
              <a:p>
                <a14:m>
                  <m:oMath xmlns:m="http://schemas.openxmlformats.org/officeDocument/2006/math">
                    <m:sSub>
                      <m:sSubPr>
                        <m:ctrlPr>
                          <a:rPr lang="en-US" altLang="ja-JP" sz="1500" i="1" smtClean="0">
                            <a:latin typeface="Cambria Math" panose="02040503050406030204" pitchFamily="18" charset="0"/>
                          </a:rPr>
                        </m:ctrlPr>
                      </m:sSubPr>
                      <m:e>
                        <m:r>
                          <a:rPr lang="en-US" altLang="ja-JP" sz="1500" i="1">
                            <a:latin typeface="Cambria Math" panose="02040503050406030204" pitchFamily="18" charset="0"/>
                          </a:rPr>
                          <m:t>𝑎</m:t>
                        </m:r>
                      </m:e>
                      <m:sub>
                        <m:r>
                          <a:rPr lang="en-US" altLang="ja-JP" sz="1500" i="1">
                            <a:latin typeface="Cambria Math" panose="02040503050406030204" pitchFamily="18" charset="0"/>
                          </a:rPr>
                          <m:t>𝑡</m:t>
                        </m:r>
                      </m:sub>
                    </m:sSub>
                    <m:r>
                      <a:rPr lang="ja-JP" altLang="en-US" sz="1500" i="1">
                        <a:latin typeface="Cambria Math" panose="02040503050406030204" pitchFamily="18" charset="0"/>
                      </a:rPr>
                      <m:t>：キナーゼ</m:t>
                    </m:r>
                  </m:oMath>
                </a14:m>
                <a:r>
                  <a:rPr kumimoji="1" lang="ja-JP" altLang="en-US" sz="1500" dirty="0" smtClean="0"/>
                  <a:t>活性</a:t>
                </a:r>
                <a:endParaRPr kumimoji="1" lang="en-US" altLang="ja-JP" sz="1500" dirty="0" smtClean="0"/>
              </a:p>
              <a:p>
                <a14:m>
                  <m:oMath xmlns:m="http://schemas.openxmlformats.org/officeDocument/2006/math">
                    <m:sSub>
                      <m:sSubPr>
                        <m:ctrlPr>
                          <a:rPr lang="en-US" altLang="ja-JP" sz="1500" i="1">
                            <a:latin typeface="Cambria Math" panose="02040503050406030204" pitchFamily="18" charset="0"/>
                          </a:rPr>
                        </m:ctrlPr>
                      </m:sSubPr>
                      <m:e>
                        <m:r>
                          <a:rPr lang="en-US" altLang="ja-JP" sz="1500" i="1">
                            <a:latin typeface="Cambria Math" panose="02040503050406030204" pitchFamily="18" charset="0"/>
                          </a:rPr>
                          <m:t>𝑚</m:t>
                        </m:r>
                      </m:e>
                      <m:sub>
                        <m:r>
                          <a:rPr lang="en-US" altLang="ja-JP" sz="1500" i="1">
                            <a:latin typeface="Cambria Math" panose="02040503050406030204" pitchFamily="18" charset="0"/>
                          </a:rPr>
                          <m:t>𝑡</m:t>
                        </m:r>
                      </m:sub>
                    </m:sSub>
                  </m:oMath>
                </a14:m>
                <a:r>
                  <a:rPr kumimoji="1" lang="ja-JP" altLang="en-US" sz="1500" dirty="0" smtClean="0"/>
                  <a:t>：メチル化レベル</a:t>
                </a:r>
                <a:endParaRPr kumimoji="1" lang="en-US" altLang="ja-JP" sz="1500" dirty="0" smtClean="0"/>
              </a:p>
              <a:p>
                <a14:m>
                  <m:oMath xmlns:m="http://schemas.openxmlformats.org/officeDocument/2006/math">
                    <m:sSub>
                      <m:sSubPr>
                        <m:ctrlPr>
                          <a:rPr lang="en-US" altLang="ja-JP" sz="1500" i="1">
                            <a:latin typeface="Cambria Math" panose="02040503050406030204" pitchFamily="18" charset="0"/>
                          </a:rPr>
                        </m:ctrlPr>
                      </m:sSubPr>
                      <m:e>
                        <m:r>
                          <a:rPr lang="en-US" altLang="ja-JP" sz="1500" i="1">
                            <a:latin typeface="Cambria Math" panose="02040503050406030204" pitchFamily="18" charset="0"/>
                          </a:rPr>
                          <m:t>𝑙</m:t>
                        </m:r>
                      </m:e>
                      <m:sub>
                        <m:r>
                          <a:rPr lang="en-US" altLang="ja-JP" sz="1500" i="1">
                            <a:latin typeface="Cambria Math" panose="02040503050406030204" pitchFamily="18" charset="0"/>
                          </a:rPr>
                          <m:t>𝑡</m:t>
                        </m:r>
                      </m:sub>
                    </m:sSub>
                    <m:r>
                      <a:rPr lang="ja-JP" altLang="en-US" sz="1500" i="1">
                        <a:latin typeface="Cambria Math" panose="02040503050406030204" pitchFamily="18" charset="0"/>
                      </a:rPr>
                      <m:t>：</m:t>
                    </m:r>
                  </m:oMath>
                </a14:m>
                <a:r>
                  <a:rPr kumimoji="1" lang="ja-JP" altLang="en-US" sz="1500" dirty="0" smtClean="0"/>
                  <a:t>リガンド濃度</a:t>
                </a:r>
                <a:endParaRPr kumimoji="1" lang="en-US" altLang="ja-JP" sz="1500" dirty="0" smtClean="0"/>
              </a:p>
              <a:p>
                <a14:m>
                  <m:oMath xmlns:m="http://schemas.openxmlformats.org/officeDocument/2006/math">
                    <m:sSup>
                      <m:sSupPr>
                        <m:ctrlPr>
                          <a:rPr kumimoji="1" lang="en-US" altLang="ja-JP" sz="1500" i="1" smtClean="0">
                            <a:latin typeface="Cambria Math" panose="02040503050406030204" pitchFamily="18" charset="0"/>
                          </a:rPr>
                        </m:ctrlPr>
                      </m:sSupPr>
                      <m:e>
                        <m:r>
                          <a:rPr kumimoji="1" lang="ja-JP" altLang="en-US" sz="1500" i="1" smtClean="0">
                            <a:latin typeface="Cambria Math" panose="02040503050406030204" pitchFamily="18" charset="0"/>
                          </a:rPr>
                          <m:t>𝜏</m:t>
                        </m:r>
                      </m:e>
                      <m:sup>
                        <m:r>
                          <a:rPr kumimoji="1" lang="en-US" altLang="ja-JP" sz="1500" b="0" i="1" smtClean="0">
                            <a:latin typeface="Cambria Math" panose="02040503050406030204" pitchFamily="18" charset="0"/>
                          </a:rPr>
                          <m:t>𝑚</m:t>
                        </m:r>
                      </m:sup>
                    </m:sSup>
                    <m:r>
                      <a:rPr kumimoji="1" lang="en-US" altLang="ja-JP" sz="1500" i="1" smtClean="0">
                        <a:latin typeface="Cambria Math" panose="02040503050406030204" pitchFamily="18" charset="0"/>
                        <a:ea typeface="Cambria Math" panose="02040503050406030204" pitchFamily="18" charset="0"/>
                      </a:rPr>
                      <m:t>≫</m:t>
                    </m:r>
                    <m:sSup>
                      <m:sSupPr>
                        <m:ctrlPr>
                          <a:rPr kumimoji="1" lang="en-US" altLang="ja-JP" sz="1500" i="1" smtClean="0">
                            <a:latin typeface="Cambria Math" panose="02040503050406030204" pitchFamily="18" charset="0"/>
                            <a:ea typeface="Cambria Math" panose="02040503050406030204" pitchFamily="18" charset="0"/>
                          </a:rPr>
                        </m:ctrlPr>
                      </m:sSupPr>
                      <m:e>
                        <m:r>
                          <a:rPr kumimoji="1" lang="ja-JP" altLang="en-US" sz="1500" i="1" smtClean="0">
                            <a:latin typeface="Cambria Math" panose="02040503050406030204" pitchFamily="18" charset="0"/>
                            <a:ea typeface="Cambria Math" panose="02040503050406030204" pitchFamily="18" charset="0"/>
                          </a:rPr>
                          <m:t>𝜏</m:t>
                        </m:r>
                      </m:e>
                      <m:sup>
                        <m:r>
                          <a:rPr kumimoji="1" lang="en-US" altLang="ja-JP" sz="1500" b="0" i="1" smtClean="0">
                            <a:latin typeface="Cambria Math" panose="02040503050406030204" pitchFamily="18" charset="0"/>
                            <a:ea typeface="Cambria Math" panose="02040503050406030204" pitchFamily="18" charset="0"/>
                          </a:rPr>
                          <m:t>𝑎</m:t>
                        </m:r>
                      </m:sup>
                    </m:sSup>
                    <m:r>
                      <a:rPr kumimoji="1" lang="en-US" altLang="ja-JP" sz="1500" i="1" smtClean="0">
                        <a:latin typeface="Cambria Math" panose="02040503050406030204" pitchFamily="18" charset="0"/>
                        <a:ea typeface="Cambria Math" panose="02040503050406030204" pitchFamily="18" charset="0"/>
                      </a:rPr>
                      <m:t>&gt;</m:t>
                    </m:r>
                    <m:r>
                      <a:rPr kumimoji="1" lang="en-US" altLang="ja-JP" sz="1500" b="0" i="1" smtClean="0">
                        <a:latin typeface="Cambria Math" panose="02040503050406030204" pitchFamily="18" charset="0"/>
                        <a:ea typeface="Cambria Math" panose="02040503050406030204" pitchFamily="18" charset="0"/>
                      </a:rPr>
                      <m:t>0</m:t>
                    </m:r>
                    <m:r>
                      <a:rPr kumimoji="1" lang="ja-JP" altLang="en-US" sz="1500" i="1">
                        <a:latin typeface="Cambria Math" panose="02040503050406030204" pitchFamily="18" charset="0"/>
                        <a:ea typeface="Cambria Math" panose="02040503050406030204" pitchFamily="18" charset="0"/>
                      </a:rPr>
                      <m:t>：</m:t>
                    </m:r>
                  </m:oMath>
                </a14:m>
                <a:r>
                  <a:rPr kumimoji="1" lang="ja-JP" altLang="en-US" sz="1500" dirty="0" smtClean="0"/>
                  <a:t>時定数</a:t>
                </a:r>
                <a:endParaRPr kumimoji="1" lang="en-US" altLang="ja-JP" sz="1500" dirty="0" smtClean="0"/>
              </a:p>
              <a:p>
                <a14:m>
                  <m:oMath xmlns:m="http://schemas.openxmlformats.org/officeDocument/2006/math">
                    <m:r>
                      <a:rPr kumimoji="1" lang="ja-JP" altLang="en-US" sz="1500" i="1" smtClean="0">
                        <a:latin typeface="Cambria Math" panose="02040503050406030204" pitchFamily="18" charset="0"/>
                      </a:rPr>
                      <m:t>𝛼</m:t>
                    </m:r>
                    <m:r>
                      <a:rPr kumimoji="1" lang="en-US" altLang="ja-JP" sz="1500" b="0" i="1" smtClean="0">
                        <a:latin typeface="Cambria Math" panose="02040503050406030204" pitchFamily="18" charset="0"/>
                      </a:rPr>
                      <m:t>, </m:t>
                    </m:r>
                    <m:r>
                      <a:rPr kumimoji="1" lang="ja-JP" altLang="en-US" sz="1500" b="0" i="1" smtClean="0">
                        <a:latin typeface="Cambria Math" panose="02040503050406030204" pitchFamily="18" charset="0"/>
                      </a:rPr>
                      <m:t>𝛽</m:t>
                    </m:r>
                    <m:r>
                      <a:rPr kumimoji="1" lang="en-US" altLang="ja-JP" sz="1500" b="0" i="1" smtClean="0">
                        <a:latin typeface="Cambria Math" panose="02040503050406030204" pitchFamily="18" charset="0"/>
                        <a:ea typeface="Cambria Math" panose="02040503050406030204" pitchFamily="18" charset="0"/>
                      </a:rPr>
                      <m:t>&gt;0</m:t>
                    </m:r>
                  </m:oMath>
                </a14:m>
                <a:r>
                  <a:rPr kumimoji="1" lang="en-US" altLang="ja-JP" sz="1500" b="0" dirty="0" smtClean="0">
                    <a:ea typeface="Cambria Math" panose="02040503050406030204" pitchFamily="18" charset="0"/>
                  </a:rPr>
                  <a:t>	</a:t>
                </a: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1303889" y="3930156"/>
                <a:ext cx="2032436" cy="1253933"/>
              </a:xfrm>
              <a:prstGeom prst="rect">
                <a:avLst/>
              </a:prstGeom>
              <a:blipFill rotWithShape="0">
                <a:blip r:embed="rId6"/>
                <a:stretch>
                  <a:fillRect b="-1923"/>
                </a:stretch>
              </a:blipFill>
              <a:ln w="19050">
                <a:solidFill>
                  <a:schemeClr val="accent4"/>
                </a:solidFill>
              </a:ln>
            </p:spPr>
            <p:txBody>
              <a:bodyPr/>
              <a:lstStyle/>
              <a:p>
                <a:r>
                  <a:rPr lang="ja-JP" altLang="en-US">
                    <a:noFill/>
                  </a:rPr>
                  <a:t> </a:t>
                </a:r>
              </a:p>
            </p:txBody>
          </p:sp>
        </mc:Fallback>
      </mc:AlternateContent>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2336" y="5062765"/>
            <a:ext cx="2660821" cy="1755130"/>
          </a:xfrm>
          <a:prstGeom prst="rect">
            <a:avLst/>
          </a:prstGeom>
        </p:spPr>
      </p:pic>
      <p:sp>
        <p:nvSpPr>
          <p:cNvPr id="12" name="テキスト ボックス 11"/>
          <p:cNvSpPr txBox="1"/>
          <p:nvPr/>
        </p:nvSpPr>
        <p:spPr>
          <a:xfrm>
            <a:off x="9316661" y="6510118"/>
            <a:ext cx="2875339" cy="307777"/>
          </a:xfrm>
          <a:prstGeom prst="rect">
            <a:avLst/>
          </a:prstGeom>
          <a:noFill/>
        </p:spPr>
        <p:txBody>
          <a:bodyPr wrap="none" rtlCol="0">
            <a:spAutoFit/>
          </a:bodyPr>
          <a:lstStyle/>
          <a:p>
            <a:r>
              <a:rPr kumimoji="1" lang="en-US" altLang="ja-JP" sz="1400" dirty="0" err="1" smtClean="0"/>
              <a:t>Tu</a:t>
            </a:r>
            <a:r>
              <a:rPr kumimoji="1" lang="en-US" altLang="ja-JP" sz="1400" dirty="0" smtClean="0"/>
              <a:t> et al., PNAS 105, 14855 (2008)</a:t>
            </a:r>
            <a:endParaRPr kumimoji="1" lang="ja-JP" altLang="en-US" sz="1400" dirty="0"/>
          </a:p>
        </p:txBody>
      </p:sp>
    </p:spTree>
    <p:extLst>
      <p:ext uri="{BB962C8B-B14F-4D97-AF65-F5344CB8AC3E}">
        <p14:creationId xmlns:p14="http://schemas.microsoft.com/office/powerpoint/2010/main" val="7430037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724930"/>
          </a:xfrm>
        </p:spPr>
        <p:txBody>
          <a:bodyPr/>
          <a:lstStyle/>
          <a:p>
            <a:r>
              <a:rPr lang="ja-JP" altLang="en-US" dirty="0">
                <a:solidFill>
                  <a:srgbClr val="0070C0"/>
                </a:solidFill>
              </a:rPr>
              <a:t>情報熱力学の生体シグナル伝達への適用</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77334" y="1334531"/>
                <a:ext cx="8596668" cy="4706832"/>
              </a:xfrm>
            </p:spPr>
            <p:txBody>
              <a:bodyPr>
                <a:norm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𝑎</m:t>
                        </m:r>
                      </m:e>
                      <m:sub>
                        <m:r>
                          <a:rPr lang="en-US" altLang="ja-JP" i="1">
                            <a:latin typeface="Cambria Math" panose="02040503050406030204" pitchFamily="18" charset="0"/>
                          </a:rPr>
                          <m:t>𝑡</m:t>
                        </m:r>
                      </m:sub>
                    </m:sSub>
                  </m:oMath>
                </a14:m>
                <a:r>
                  <a:rPr kumimoji="1" lang="ja-JP" altLang="en-US" dirty="0" smtClean="0"/>
                  <a:t>と</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𝑚</m:t>
                        </m:r>
                      </m:e>
                      <m:sub>
                        <m:r>
                          <a:rPr lang="en-US" altLang="ja-JP" i="1">
                            <a:latin typeface="Cambria Math" panose="02040503050406030204" pitchFamily="18" charset="0"/>
                          </a:rPr>
                          <m:t>𝑡</m:t>
                        </m:r>
                      </m:sub>
                    </m:sSub>
                  </m:oMath>
                </a14:m>
                <a:r>
                  <a:rPr kumimoji="1" lang="ja-JP" altLang="en-US" dirty="0" smtClean="0"/>
                  <a:t>の間での</a:t>
                </a:r>
                <a:r>
                  <a:rPr kumimoji="1" lang="en-US" altLang="ja-JP" dirty="0" smtClean="0"/>
                  <a:t>Markov</a:t>
                </a:r>
                <a:r>
                  <a:rPr kumimoji="1" lang="ja-JP" altLang="en-US" dirty="0" smtClean="0"/>
                  <a:t>的な</a:t>
                </a:r>
                <a:r>
                  <a:rPr kumimoji="1" lang="en-US" altLang="ja-JP" dirty="0" smtClean="0"/>
                  <a:t>2</a:t>
                </a:r>
                <a:r>
                  <a:rPr kumimoji="1" lang="ja-JP" altLang="en-US" dirty="0" smtClean="0"/>
                  <a:t>体相互作用</a:t>
                </a:r>
                <a:endParaRPr kumimoji="1" lang="en-US" altLang="ja-JP" dirty="0" smtClean="0"/>
              </a:p>
              <a:p>
                <a:pPr marL="0" indent="0">
                  <a:buNone/>
                </a:pPr>
                <a:r>
                  <a:rPr lang="ja-JP" altLang="en-US" sz="1600" dirty="0" smtClean="0"/>
                  <a:t>→</a:t>
                </a:r>
                <a14:m>
                  <m:oMath xmlns:m="http://schemas.openxmlformats.org/officeDocument/2006/math">
                    <m:d>
                      <m:dPr>
                        <m:begChr m:val="{"/>
                        <m:endChr m:val="}"/>
                        <m:ctrlPr>
                          <a:rPr lang="en-US" altLang="ja-JP" sz="1600" i="1" smtClean="0">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𝑡</m:t>
                            </m:r>
                          </m:sub>
                        </m:sSub>
                      </m:e>
                    </m:d>
                    <m:r>
                      <a:rPr lang="en-US" altLang="ja-JP" sz="1600" b="0" i="1" smtClean="0">
                        <a:latin typeface="Cambria Math" panose="02040503050406030204" pitchFamily="18" charset="0"/>
                      </a:rPr>
                      <m:t>=</m:t>
                    </m:r>
                    <m:acc>
                      <m:accPr>
                        <m:chr m:val="̃"/>
                        <m:ctrlPr>
                          <a:rPr lang="en-US" altLang="ja-JP" sz="1600" b="0" i="1" smtClean="0">
                            <a:latin typeface="Cambria Math" panose="02040503050406030204" pitchFamily="18" charset="0"/>
                          </a:rPr>
                        </m:ctrlPr>
                      </m:accPr>
                      <m:e>
                        <m:r>
                          <a:rPr lang="en-US" altLang="ja-JP" sz="1600" b="0" i="1" smtClean="0">
                            <a:latin typeface="Cambria Math" panose="02040503050406030204" pitchFamily="18" charset="0"/>
                          </a:rPr>
                          <m:t>𝑋</m:t>
                        </m:r>
                      </m:e>
                    </m:acc>
                  </m:oMath>
                </a14:m>
                <a:r>
                  <a:rPr lang="en-US" altLang="ja-JP" sz="1600" dirty="0" smtClean="0"/>
                  <a:t>, </a:t>
                </a:r>
                <a14:m>
                  <m:oMath xmlns:m="http://schemas.openxmlformats.org/officeDocument/2006/math">
                    <m:d>
                      <m:dPr>
                        <m:begChr m:val="{"/>
                        <m:endChr m:val="}"/>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𝑚</m:t>
                            </m:r>
                          </m:e>
                          <m:sub>
                            <m:r>
                              <a:rPr lang="en-US" altLang="ja-JP" sz="1600" i="1">
                                <a:latin typeface="Cambria Math" panose="02040503050406030204" pitchFamily="18" charset="0"/>
                              </a:rPr>
                              <m:t>𝑡</m:t>
                            </m:r>
                          </m:sub>
                        </m:sSub>
                      </m:e>
                    </m:d>
                    <m:r>
                      <a:rPr lang="en-US" altLang="ja-JP" sz="1600" i="1">
                        <a:latin typeface="Cambria Math" panose="02040503050406030204" pitchFamily="18" charset="0"/>
                      </a:rPr>
                      <m:t>=</m:t>
                    </m:r>
                    <m:acc>
                      <m:accPr>
                        <m:chr m:val="̃"/>
                        <m:ctrlPr>
                          <a:rPr lang="en-US" altLang="ja-JP" sz="1600" i="1">
                            <a:latin typeface="Cambria Math" panose="02040503050406030204" pitchFamily="18" charset="0"/>
                          </a:rPr>
                        </m:ctrlPr>
                      </m:accPr>
                      <m:e>
                        <m:r>
                          <a:rPr lang="en-US" altLang="ja-JP" sz="1600" b="0" i="1" smtClean="0">
                            <a:latin typeface="Cambria Math" panose="02040503050406030204" pitchFamily="18" charset="0"/>
                          </a:rPr>
                          <m:t>𝐶</m:t>
                        </m:r>
                      </m:e>
                    </m:acc>
                  </m:oMath>
                </a14:m>
                <a:r>
                  <a:rPr lang="ja-JP" altLang="en-US" sz="1600" dirty="0" smtClean="0"/>
                  <a:t>と考える（つまり、</a:t>
                </a:r>
                <a:r>
                  <a:rPr lang="ja-JP" altLang="en-US" sz="1600" b="1" dirty="0" smtClean="0">
                    <a:solidFill>
                      <a:srgbClr val="FFC000"/>
                    </a:solidFill>
                  </a:rPr>
                  <a:t>メチル化機構＝</a:t>
                </a:r>
                <a:r>
                  <a:rPr lang="en-US" altLang="ja-JP" sz="1600" b="1" dirty="0" smtClean="0">
                    <a:solidFill>
                      <a:srgbClr val="FFC000"/>
                    </a:solidFill>
                  </a:rPr>
                  <a:t>Maxwell’s Demon</a:t>
                </a:r>
                <a:r>
                  <a:rPr lang="ja-JP" altLang="en-US" sz="1600" dirty="0" smtClean="0"/>
                  <a:t>にあたる）</a:t>
                </a:r>
                <a:endParaRPr lang="en-US" altLang="ja-JP" sz="1600" dirty="0"/>
              </a:p>
              <a:p>
                <a:pPr marL="0" indent="0">
                  <a:buNone/>
                </a:pPr>
                <a:r>
                  <a:rPr lang="ja-JP" altLang="en-US" sz="1600" dirty="0" smtClean="0"/>
                  <a:t>単位時間の変化</a:t>
                </a:r>
                <a:r>
                  <a:rPr lang="en-US" altLang="ja-JP" sz="1600" dirty="0" smtClean="0"/>
                  <a:t>t</a:t>
                </a:r>
                <a:r>
                  <a:rPr lang="ja-JP" altLang="en-US" sz="1600" dirty="0" smtClean="0"/>
                  <a:t>→</a:t>
                </a:r>
                <a:r>
                  <a:rPr lang="en-US" altLang="ja-JP" sz="1600" dirty="0" err="1" smtClean="0"/>
                  <a:t>t+dt</a:t>
                </a:r>
                <a:r>
                  <a:rPr lang="ja-JP" altLang="en-US" sz="1600" dirty="0" smtClean="0"/>
                  <a:t>で　</a:t>
                </a:r>
                <a14:m>
                  <m:oMath xmlns:m="http://schemas.openxmlformats.org/officeDocument/2006/math">
                    <m:r>
                      <a:rPr lang="en-US" altLang="ja-JP" sz="1400" b="0" i="1" smtClean="0">
                        <a:latin typeface="Cambria Math" panose="02040503050406030204" pitchFamily="18" charset="0"/>
                      </a:rPr>
                      <m:t>𝑝</m:t>
                    </m:r>
                    <m:d>
                      <m:dPr>
                        <m:ctrlPr>
                          <a:rPr lang="en-US" altLang="ja-JP" sz="1400" b="0" i="1" smtClean="0">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𝑎</m:t>
                            </m:r>
                          </m:e>
                          <m:sub>
                            <m:r>
                              <a:rPr lang="en-US" altLang="ja-JP" sz="1400" i="1">
                                <a:latin typeface="Cambria Math" panose="02040503050406030204" pitchFamily="18" charset="0"/>
                              </a:rPr>
                              <m:t>𝑡</m:t>
                            </m:r>
                          </m:sub>
                        </m:sSub>
                        <m:r>
                          <a:rPr lang="en-US" altLang="ja-JP" sz="1400" b="0" i="1" smtClean="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𝑎</m:t>
                            </m:r>
                          </m:e>
                          <m:sub>
                            <m:r>
                              <a:rPr lang="en-US" altLang="ja-JP" sz="1400" i="1">
                                <a:latin typeface="Cambria Math" panose="02040503050406030204" pitchFamily="18" charset="0"/>
                              </a:rPr>
                              <m:t>𝑡</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𝑑𝑡</m:t>
                            </m:r>
                          </m:sub>
                        </m:sSub>
                        <m:r>
                          <a:rPr lang="en-US" altLang="ja-JP" sz="1400" b="0" i="1" smtClean="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𝑚</m:t>
                            </m:r>
                          </m:e>
                          <m:sub>
                            <m:r>
                              <a:rPr lang="en-US" altLang="ja-JP" sz="1400" i="1">
                                <a:latin typeface="Cambria Math" panose="02040503050406030204" pitchFamily="18" charset="0"/>
                              </a:rPr>
                              <m:t>𝑡</m:t>
                            </m:r>
                          </m:sub>
                        </m:sSub>
                        <m:r>
                          <a:rPr lang="en-US" altLang="ja-JP" sz="1400" b="0" i="1" smtClean="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𝑚</m:t>
                            </m:r>
                          </m:e>
                          <m:sub>
                            <m:r>
                              <a:rPr lang="en-US" altLang="ja-JP" sz="1400" i="1">
                                <a:latin typeface="Cambria Math" panose="02040503050406030204" pitchFamily="18" charset="0"/>
                              </a:rPr>
                              <m:t>𝑡</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𝑑𝑡</m:t>
                            </m:r>
                          </m:sub>
                        </m:sSub>
                      </m:e>
                    </m:d>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𝑝</m:t>
                    </m:r>
                    <m:d>
                      <m:dPr>
                        <m:ctrlPr>
                          <a:rPr lang="en-US" altLang="ja-JP" sz="1400" b="0" i="1" smtClean="0">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𝑎</m:t>
                            </m:r>
                          </m:e>
                          <m:sub>
                            <m:r>
                              <a:rPr lang="en-US" altLang="ja-JP" sz="1400" i="1">
                                <a:latin typeface="Cambria Math" panose="02040503050406030204" pitchFamily="18" charset="0"/>
                              </a:rPr>
                              <m:t>𝑡</m:t>
                            </m:r>
                          </m:sub>
                        </m:sSub>
                        <m:r>
                          <a:rPr lang="en-US" altLang="ja-JP" sz="1400" i="1">
                            <a:latin typeface="Cambria Math" panose="02040503050406030204" pitchFamily="18" charset="0"/>
                          </a:rPr>
                          <m:t>,</m:t>
                        </m:r>
                        <m:r>
                          <a:rPr lang="en-US" altLang="ja-JP" sz="1400" i="1" smtClean="0">
                            <a:latin typeface="Cambria Math" panose="02040503050406030204" pitchFamily="18" charset="0"/>
                          </a:rPr>
                          <m:t> </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𝑚</m:t>
                            </m:r>
                          </m:e>
                          <m:sub>
                            <m:r>
                              <a:rPr lang="en-US" altLang="ja-JP" sz="1400" i="1">
                                <a:latin typeface="Cambria Math" panose="02040503050406030204" pitchFamily="18" charset="0"/>
                              </a:rPr>
                              <m:t>𝑡</m:t>
                            </m:r>
                          </m:sub>
                        </m:sSub>
                      </m:e>
                    </m:d>
                    <m:r>
                      <a:rPr lang="en-US" altLang="ja-JP" sz="1400" b="0" i="1" smtClean="0">
                        <a:latin typeface="Cambria Math" panose="02040503050406030204" pitchFamily="18" charset="0"/>
                      </a:rPr>
                      <m:t>𝑝</m:t>
                    </m:r>
                    <m:d>
                      <m:dPr>
                        <m:ctrlPr>
                          <a:rPr lang="en-US" altLang="ja-JP" sz="1400" b="0" i="1" smtClean="0">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𝑎</m:t>
                            </m:r>
                          </m:e>
                          <m:sub>
                            <m:r>
                              <a:rPr lang="en-US" altLang="ja-JP" sz="1400" i="1">
                                <a:latin typeface="Cambria Math" panose="02040503050406030204" pitchFamily="18" charset="0"/>
                              </a:rPr>
                              <m:t>𝑡</m:t>
                            </m:r>
                            <m:r>
                              <a:rPr lang="en-US" altLang="ja-JP" sz="1400" i="1">
                                <a:latin typeface="Cambria Math" panose="02040503050406030204" pitchFamily="18" charset="0"/>
                              </a:rPr>
                              <m:t>+</m:t>
                            </m:r>
                            <m:r>
                              <a:rPr lang="en-US" altLang="ja-JP" sz="1400" i="1">
                                <a:latin typeface="Cambria Math" panose="02040503050406030204" pitchFamily="18" charset="0"/>
                              </a:rPr>
                              <m:t>𝑑𝑡</m:t>
                            </m:r>
                          </m:sub>
                        </m:sSub>
                      </m:e>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𝑎</m:t>
                            </m:r>
                          </m:e>
                          <m:sub>
                            <m:r>
                              <a:rPr lang="en-US" altLang="ja-JP" sz="1400" i="1">
                                <a:latin typeface="Cambria Math" panose="02040503050406030204" pitchFamily="18" charset="0"/>
                              </a:rPr>
                              <m:t>𝑡</m:t>
                            </m:r>
                          </m:sub>
                        </m:sSub>
                        <m:r>
                          <a:rPr lang="en-US" altLang="ja-JP" sz="1400" i="1">
                            <a:latin typeface="Cambria Math" panose="02040503050406030204" pitchFamily="18" charset="0"/>
                          </a:rPr>
                          <m:t>, </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𝑚</m:t>
                            </m:r>
                          </m:e>
                          <m:sub>
                            <m:r>
                              <a:rPr lang="en-US" altLang="ja-JP" sz="1400" i="1">
                                <a:latin typeface="Cambria Math" panose="02040503050406030204" pitchFamily="18" charset="0"/>
                              </a:rPr>
                              <m:t>𝑡</m:t>
                            </m:r>
                          </m:sub>
                        </m:sSub>
                      </m:e>
                    </m:d>
                    <m:r>
                      <a:rPr lang="en-US" altLang="ja-JP" sz="1400" b="0" i="1" smtClean="0">
                        <a:latin typeface="Cambria Math" panose="02040503050406030204" pitchFamily="18" charset="0"/>
                      </a:rPr>
                      <m:t>𝑝</m:t>
                    </m:r>
                    <m:d>
                      <m:dPr>
                        <m:ctrlPr>
                          <a:rPr lang="en-US" altLang="ja-JP" sz="1400" b="0" i="1" smtClean="0">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𝑚</m:t>
                            </m:r>
                          </m:e>
                          <m:sub>
                            <m:r>
                              <a:rPr lang="en-US" altLang="ja-JP" sz="1400" i="1">
                                <a:latin typeface="Cambria Math" panose="02040503050406030204" pitchFamily="18" charset="0"/>
                              </a:rPr>
                              <m:t>𝑡</m:t>
                            </m:r>
                            <m:r>
                              <a:rPr lang="en-US" altLang="ja-JP" sz="1400" i="1">
                                <a:latin typeface="Cambria Math" panose="02040503050406030204" pitchFamily="18" charset="0"/>
                              </a:rPr>
                              <m:t>+</m:t>
                            </m:r>
                            <m:r>
                              <a:rPr lang="en-US" altLang="ja-JP" sz="1400" i="1">
                                <a:latin typeface="Cambria Math" panose="02040503050406030204" pitchFamily="18" charset="0"/>
                              </a:rPr>
                              <m:t>𝑑𝑡</m:t>
                            </m:r>
                          </m:sub>
                        </m:sSub>
                      </m:e>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𝑎</m:t>
                            </m:r>
                          </m:e>
                          <m:sub>
                            <m:r>
                              <a:rPr lang="en-US" altLang="ja-JP" sz="1400" i="1">
                                <a:latin typeface="Cambria Math" panose="02040503050406030204" pitchFamily="18" charset="0"/>
                              </a:rPr>
                              <m:t>𝑡</m:t>
                            </m:r>
                          </m:sub>
                        </m:sSub>
                        <m:r>
                          <a:rPr lang="en-US" altLang="ja-JP" sz="1400" i="1">
                            <a:latin typeface="Cambria Math" panose="02040503050406030204" pitchFamily="18" charset="0"/>
                          </a:rPr>
                          <m:t>, </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𝑚</m:t>
                            </m:r>
                          </m:e>
                          <m:sub>
                            <m:r>
                              <a:rPr lang="en-US" altLang="ja-JP" sz="1400" i="1">
                                <a:latin typeface="Cambria Math" panose="02040503050406030204" pitchFamily="18" charset="0"/>
                              </a:rPr>
                              <m:t>𝑡</m:t>
                            </m:r>
                          </m:sub>
                        </m:sSub>
                      </m:e>
                    </m:d>
                  </m:oMath>
                </a14:m>
                <a:r>
                  <a:rPr lang="en-US" altLang="ja-JP" sz="1400" dirty="0" smtClean="0"/>
                  <a:t>	</a:t>
                </a:r>
                <a:endParaRPr kumimoji="1" lang="en-US" altLang="ja-JP" sz="1400" dirty="0" smtClean="0"/>
              </a:p>
              <a:p>
                <a:r>
                  <a:rPr lang="en-US" altLang="ja-JP" sz="1600" dirty="0" smtClean="0"/>
                  <a:t>Ito-Sagawa</a:t>
                </a:r>
                <a:r>
                  <a:rPr lang="ja-JP" altLang="en-US" sz="1600" dirty="0" smtClean="0"/>
                  <a:t>を解</a:t>
                </a:r>
                <a14:m>
                  <m:oMath xmlns:m="http://schemas.openxmlformats.org/officeDocument/2006/math">
                    <m:r>
                      <a:rPr lang="ja-JP" altLang="en-US" sz="1600" i="1" smtClean="0">
                        <a:latin typeface="Cambria Math" panose="02040503050406030204" pitchFamily="18" charset="0"/>
                      </a:rPr>
                      <m:t>く</m:t>
                    </m:r>
                    <m:r>
                      <a:rPr lang="ja-JP" altLang="en-US" sz="1600" i="1">
                        <a:latin typeface="Cambria Math" panose="02040503050406030204" pitchFamily="18" charset="0"/>
                      </a:rPr>
                      <m:t>と</m:t>
                    </m:r>
                    <m:r>
                      <a:rPr lang="ja-JP" altLang="en-US" sz="1600" i="1" smtClean="0">
                        <a:latin typeface="Cambria Math" panose="02040503050406030204" pitchFamily="18" charset="0"/>
                      </a:rPr>
                      <m:t>　</m:t>
                    </m:r>
                    <m:d>
                      <m:dPr>
                        <m:begChr m:val="⟨"/>
                        <m:endChr m:val="⟩"/>
                        <m:ctrlPr>
                          <a:rPr lang="en-US" altLang="ja-JP" sz="1600" i="1" smtClean="0">
                            <a:latin typeface="Cambria Math" panose="02040503050406030204" pitchFamily="18" charset="0"/>
                          </a:rPr>
                        </m:ctrlPr>
                      </m:dPr>
                      <m:e>
                        <m:r>
                          <a:rPr lang="ja-JP" altLang="en-US" sz="1600" i="1" smtClean="0">
                            <a:latin typeface="Cambria Math" panose="02040503050406030204" pitchFamily="18" charset="0"/>
                          </a:rPr>
                          <m:t>𝜎</m:t>
                        </m:r>
                      </m:e>
                    </m:d>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𝐼</m:t>
                    </m:r>
                    <m:d>
                      <m:dPr>
                        <m:ctrlPr>
                          <a:rPr lang="en-US" altLang="ja-JP" sz="1600" b="0" i="1" smtClean="0">
                            <a:latin typeface="Cambria Math" panose="02040503050406030204" pitchFamily="18" charset="0"/>
                            <a:ea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𝑡</m:t>
                            </m:r>
                            <m:r>
                              <a:rPr lang="en-US" altLang="ja-JP" sz="1600" i="1">
                                <a:latin typeface="Cambria Math" panose="02040503050406030204" pitchFamily="18" charset="0"/>
                              </a:rPr>
                              <m:t>+</m:t>
                            </m:r>
                            <m:r>
                              <a:rPr lang="en-US" altLang="ja-JP" sz="1600" i="1">
                                <a:latin typeface="Cambria Math" panose="02040503050406030204" pitchFamily="18" charset="0"/>
                              </a:rPr>
                              <m:t>𝑑𝑡</m:t>
                            </m:r>
                          </m:sub>
                        </m:sSub>
                        <m:r>
                          <a:rPr lang="en-US" altLang="ja-JP" sz="1600" b="0" i="1" smtClean="0">
                            <a:latin typeface="Cambria Math" panose="02040503050406030204" pitchFamily="18" charset="0"/>
                          </a:rPr>
                          <m:t>:</m:t>
                        </m:r>
                        <m:d>
                          <m:dPr>
                            <m:begChr m:val="{"/>
                            <m:endChr m:val="}"/>
                            <m:ctrlPr>
                              <a:rPr lang="en-US" altLang="ja-JP" sz="1600" b="0" i="1" smtClean="0">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𝑚</m:t>
                                </m:r>
                              </m:e>
                              <m:sub>
                                <m:r>
                                  <a:rPr lang="en-US" altLang="ja-JP" sz="1600" i="1">
                                    <a:latin typeface="Cambria Math" panose="02040503050406030204" pitchFamily="18" charset="0"/>
                                  </a:rPr>
                                  <m:t>𝑡</m:t>
                                </m:r>
                                <m:r>
                                  <a:rPr lang="en-US" altLang="ja-JP" sz="1600" i="1">
                                    <a:latin typeface="Cambria Math" panose="02040503050406030204" pitchFamily="18" charset="0"/>
                                  </a:rPr>
                                  <m:t>+</m:t>
                                </m:r>
                                <m:r>
                                  <a:rPr lang="en-US" altLang="ja-JP" sz="1600" i="1">
                                    <a:latin typeface="Cambria Math" panose="02040503050406030204" pitchFamily="18" charset="0"/>
                                  </a:rPr>
                                  <m:t>𝑑𝑡</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𝑚</m:t>
                                </m:r>
                              </m:e>
                              <m:sub>
                                <m:r>
                                  <a:rPr lang="en-US" altLang="ja-JP" sz="1600" i="1">
                                    <a:latin typeface="Cambria Math" panose="02040503050406030204" pitchFamily="18" charset="0"/>
                                  </a:rPr>
                                  <m:t>𝑡</m:t>
                                </m:r>
                              </m:sub>
                            </m:sSub>
                          </m:e>
                        </m:d>
                      </m:e>
                    </m:d>
                    <m:r>
                      <a:rPr lang="en-US" altLang="ja-JP" sz="1600" b="0" i="1" smtClean="0">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𝐼</m:t>
                    </m:r>
                    <m:d>
                      <m:dPr>
                        <m:ctrlPr>
                          <a:rPr lang="en-US" altLang="ja-JP" sz="1600" i="1" smtClean="0">
                            <a:latin typeface="Cambria Math" panose="02040503050406030204" pitchFamily="18" charset="0"/>
                            <a:ea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𝑡</m:t>
                            </m:r>
                          </m:sub>
                        </m:sSub>
                        <m:r>
                          <a:rPr lang="en-US" altLang="ja-JP" sz="1600" i="1">
                            <a:latin typeface="Cambria Math" panose="02040503050406030204" pitchFamily="18" charset="0"/>
                          </a:rPr>
                          <m:t>:</m:t>
                        </m:r>
                        <m:d>
                          <m:dPr>
                            <m:begChr m:val="{"/>
                            <m:endChr m:val="}"/>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𝑚</m:t>
                                </m:r>
                              </m:e>
                              <m:sub>
                                <m:r>
                                  <a:rPr lang="en-US" altLang="ja-JP" sz="1600" i="1">
                                    <a:latin typeface="Cambria Math" panose="02040503050406030204" pitchFamily="18" charset="0"/>
                                  </a:rPr>
                                  <m:t>𝑡</m:t>
                                </m:r>
                                <m:r>
                                  <a:rPr lang="en-US" altLang="ja-JP" sz="1600" i="1">
                                    <a:latin typeface="Cambria Math" panose="02040503050406030204" pitchFamily="18" charset="0"/>
                                  </a:rPr>
                                  <m:t>+</m:t>
                                </m:r>
                                <m:r>
                                  <a:rPr lang="en-US" altLang="ja-JP" sz="1600" i="1">
                                    <a:latin typeface="Cambria Math" panose="02040503050406030204" pitchFamily="18" charset="0"/>
                                  </a:rPr>
                                  <m:t>𝑑𝑡</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𝑚</m:t>
                                </m:r>
                              </m:e>
                              <m:sub>
                                <m:r>
                                  <a:rPr lang="en-US" altLang="ja-JP" sz="1600" i="1">
                                    <a:latin typeface="Cambria Math" panose="02040503050406030204" pitchFamily="18" charset="0"/>
                                  </a:rPr>
                                  <m:t>𝑡</m:t>
                                </m:r>
                              </m:sub>
                            </m:sSub>
                          </m:e>
                        </m:d>
                      </m:e>
                    </m:d>
                  </m:oMath>
                </a14:m>
                <a:endParaRPr lang="en-US" altLang="ja-JP" sz="1600" dirty="0" smtClean="0"/>
              </a:p>
              <a:p>
                <a:pPr marL="0" indent="0">
                  <a:buNone/>
                </a:pPr>
                <a:r>
                  <a:rPr lang="en-US" altLang="ja-JP" sz="1600" dirty="0"/>
                  <a:t>	</a:t>
                </a:r>
                <a:r>
                  <a:rPr lang="en-US" altLang="ja-JP" sz="1600" dirty="0" smtClean="0"/>
                  <a:t>				</a:t>
                </a:r>
                <a:r>
                  <a:rPr lang="ja-JP" altLang="en-US" sz="1600" dirty="0" smtClean="0"/>
                  <a:t>　   </a:t>
                </a:r>
                <a14:m>
                  <m:oMath xmlns:m="http://schemas.openxmlformats.org/officeDocument/2006/math">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𝐼</m:t>
                    </m:r>
                    <m:d>
                      <m:dPr>
                        <m:ctrlPr>
                          <a:rPr lang="en-US" altLang="ja-JP" sz="1600" b="0" i="1" smtClean="0">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𝑡</m:t>
                            </m:r>
                            <m:r>
                              <a:rPr lang="en-US" altLang="ja-JP" sz="1600" i="1">
                                <a:latin typeface="Cambria Math" panose="02040503050406030204" pitchFamily="18" charset="0"/>
                              </a:rPr>
                              <m:t>+</m:t>
                            </m:r>
                            <m:r>
                              <a:rPr lang="en-US" altLang="ja-JP" sz="1600" i="1">
                                <a:latin typeface="Cambria Math" panose="02040503050406030204" pitchFamily="18" charset="0"/>
                              </a:rPr>
                              <m:t>𝑑𝑡</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𝑚</m:t>
                            </m:r>
                          </m:e>
                          <m:sub>
                            <m:r>
                              <a:rPr lang="en-US" altLang="ja-JP" sz="1600" i="1">
                                <a:latin typeface="Cambria Math" panose="02040503050406030204" pitchFamily="18" charset="0"/>
                              </a:rPr>
                              <m:t>𝑡</m:t>
                            </m:r>
                            <m:r>
                              <a:rPr lang="en-US" altLang="ja-JP" sz="1600" i="1">
                                <a:latin typeface="Cambria Math" panose="02040503050406030204" pitchFamily="18" charset="0"/>
                              </a:rPr>
                              <m:t>+</m:t>
                            </m:r>
                            <m:r>
                              <a:rPr lang="en-US" altLang="ja-JP" sz="1600" i="1">
                                <a:latin typeface="Cambria Math" panose="02040503050406030204" pitchFamily="18" charset="0"/>
                              </a:rPr>
                              <m:t>𝑑𝑡</m:t>
                            </m:r>
                          </m:sub>
                        </m:sSub>
                      </m:e>
                    </m:d>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𝐼</m:t>
                    </m:r>
                    <m:d>
                      <m:dPr>
                        <m:ctrlPr>
                          <a:rPr lang="en-US" altLang="ja-JP" sz="1600" b="0" i="1" smtClean="0">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𝑎</m:t>
                            </m:r>
                          </m:e>
                          <m:sub>
                            <m:r>
                              <a:rPr lang="en-US" altLang="ja-JP" sz="1600" i="1">
                                <a:latin typeface="Cambria Math" panose="02040503050406030204" pitchFamily="18" charset="0"/>
                              </a:rPr>
                              <m:t>𝑡</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𝑚</m:t>
                            </m:r>
                          </m:e>
                          <m:sub>
                            <m:r>
                              <a:rPr lang="en-US" altLang="ja-JP" sz="1600" i="1">
                                <a:latin typeface="Cambria Math" panose="02040503050406030204" pitchFamily="18" charset="0"/>
                              </a:rPr>
                              <m:t>𝑡</m:t>
                            </m:r>
                          </m:sub>
                        </m:sSub>
                      </m:e>
                    </m:d>
                    <m:r>
                      <a:rPr lang="en-US" altLang="ja-JP" sz="1600" b="0" i="1" smtClean="0">
                        <a:latin typeface="Cambria Math" panose="02040503050406030204" pitchFamily="18" charset="0"/>
                      </a:rPr>
                      <m:t>+</m:t>
                    </m:r>
                    <m:sSubSup>
                      <m:sSubSupPr>
                        <m:ctrlPr>
                          <a:rPr lang="en-US" altLang="ja-JP" sz="1600" b="0" i="1" smtClean="0">
                            <a:latin typeface="Cambria Math" panose="02040503050406030204" pitchFamily="18" charset="0"/>
                          </a:rPr>
                        </m:ctrlPr>
                      </m:sSubSupPr>
                      <m:e>
                        <m:r>
                          <a:rPr lang="en-US" altLang="ja-JP" sz="1600" b="0" i="1" smtClean="0">
                            <a:latin typeface="Cambria Math" panose="02040503050406030204" pitchFamily="18" charset="0"/>
                          </a:rPr>
                          <m:t>𝑑𝐼</m:t>
                        </m:r>
                      </m:e>
                      <m:sub>
                        <m:r>
                          <a:rPr lang="en-US" altLang="ja-JP" sz="1600" b="0" i="1" smtClean="0">
                            <a:latin typeface="Cambria Math" panose="02040503050406030204" pitchFamily="18" charset="0"/>
                          </a:rPr>
                          <m:t>𝑡</m:t>
                        </m:r>
                      </m:sub>
                      <m:sup>
                        <m:r>
                          <a:rPr lang="en-US" altLang="ja-JP" sz="1600" b="0" i="1" smtClean="0">
                            <a:latin typeface="Cambria Math" panose="02040503050406030204" pitchFamily="18" charset="0"/>
                          </a:rPr>
                          <m:t>𝐵𝑡𝑟</m:t>
                        </m:r>
                      </m:sup>
                    </m:sSubSup>
                    <m:r>
                      <a:rPr lang="en-US" altLang="ja-JP" sz="1600" b="0" i="1" smtClean="0">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𝑑𝐼</m:t>
                        </m:r>
                      </m:e>
                      <m:sub>
                        <m:r>
                          <a:rPr lang="en-US" altLang="ja-JP" sz="1600" i="1">
                            <a:latin typeface="Cambria Math" panose="02040503050406030204" pitchFamily="18" charset="0"/>
                          </a:rPr>
                          <m:t>𝑡</m:t>
                        </m:r>
                      </m:sub>
                      <m:sup>
                        <m:r>
                          <a:rPr lang="en-US" altLang="ja-JP" sz="1600" i="1">
                            <a:latin typeface="Cambria Math" panose="02040503050406030204" pitchFamily="18" charset="0"/>
                          </a:rPr>
                          <m:t>𝑡𝑟</m:t>
                        </m:r>
                      </m:sup>
                    </m:sSubSup>
                  </m:oMath>
                </a14:m>
                <a:endParaRPr lang="en-US" altLang="ja-JP" sz="1600" dirty="0"/>
              </a:p>
              <a:p>
                <a:endParaRPr kumimoji="1" lang="en-US" altLang="ja-JP" dirty="0" smtClean="0"/>
              </a:p>
              <a:p>
                <a:r>
                  <a:rPr lang="ja-JP" altLang="en-US" sz="1600" dirty="0" smtClean="0"/>
                  <a:t>熱浴のエントロピー変化は</a:t>
                </a:r>
                <a:endParaRPr lang="en-US" altLang="ja-JP" sz="1600" dirty="0" smtClean="0"/>
              </a:p>
              <a:p>
                <a:pPr marL="457200" lvl="1" indent="0">
                  <a:buNone/>
                </a:pPr>
                <a:r>
                  <a:rPr lang="en-US" altLang="ja-JP" sz="1500" dirty="0" smtClean="0"/>
                  <a:t>Heat absorption</a:t>
                </a:r>
                <a:r>
                  <a:rPr lang="ja-JP" altLang="en-US" sz="1500" dirty="0" smtClean="0"/>
                  <a:t>：</a:t>
                </a:r>
                <a:r>
                  <a:rPr lang="en-US" altLang="ja-JP" sz="1500" dirty="0" smtClean="0"/>
                  <a:t>										</a:t>
                </a:r>
                <a:r>
                  <a:rPr kumimoji="1" lang="en-US" altLang="ja-JP" sz="1500" dirty="0" smtClean="0"/>
                  <a:t> 	</a:t>
                </a:r>
                <a:r>
                  <a:rPr kumimoji="1" lang="ja-JP" altLang="en-US" sz="1500" dirty="0" smtClean="0"/>
                  <a:t>を用いて</a:t>
                </a:r>
                <a:endParaRPr kumimoji="1" lang="en-US" altLang="ja-JP" sz="1500" dirty="0" smtClean="0"/>
              </a:p>
              <a:p>
                <a:pPr marL="457200" lvl="1" indent="0">
                  <a:buNone/>
                </a:pPr>
                <a14:m>
                  <m:oMath xmlns:m="http://schemas.openxmlformats.org/officeDocument/2006/math">
                    <m:d>
                      <m:dPr>
                        <m:begChr m:val="⟨"/>
                        <m:endChr m:val="⟩"/>
                        <m:ctrlPr>
                          <a:rPr kumimoji="1" lang="en-US" altLang="ja-JP" sz="1500" b="0" i="1" smtClean="0">
                            <a:latin typeface="Cambria Math" panose="02040503050406030204" pitchFamily="18" charset="0"/>
                          </a:rPr>
                        </m:ctrlPr>
                      </m:dPr>
                      <m:e>
                        <m:sSubSup>
                          <m:sSubSupPr>
                            <m:ctrlPr>
                              <a:rPr lang="en-US" altLang="ja-JP" sz="1500" i="1">
                                <a:latin typeface="Cambria Math" panose="02040503050406030204" pitchFamily="18" charset="0"/>
                              </a:rPr>
                            </m:ctrlPr>
                          </m:sSubSupPr>
                          <m:e>
                            <m:r>
                              <a:rPr lang="en-US" altLang="ja-JP" sz="1500" i="1">
                                <a:latin typeface="Cambria Math" panose="02040503050406030204" pitchFamily="18" charset="0"/>
                                <a:ea typeface="Cambria Math" panose="02040503050406030204" pitchFamily="18" charset="0"/>
                              </a:rPr>
                              <m:t>∆</m:t>
                            </m:r>
                            <m:r>
                              <a:rPr lang="en-US" altLang="ja-JP" sz="1500" i="1">
                                <a:latin typeface="Cambria Math" panose="02040503050406030204" pitchFamily="18" charset="0"/>
                                <a:ea typeface="Cambria Math" panose="02040503050406030204" pitchFamily="18" charset="0"/>
                              </a:rPr>
                              <m:t>𝑠</m:t>
                            </m:r>
                          </m:e>
                          <m:sub>
                            <m:r>
                              <a:rPr lang="en-US" altLang="ja-JP" sz="1500" i="1">
                                <a:latin typeface="Cambria Math" panose="02040503050406030204" pitchFamily="18" charset="0"/>
                              </a:rPr>
                              <m:t>𝑡</m:t>
                            </m:r>
                          </m:sub>
                          <m:sup>
                            <m:r>
                              <a:rPr lang="en-US" altLang="ja-JP" sz="1500" i="1">
                                <a:latin typeface="Cambria Math" panose="02040503050406030204" pitchFamily="18" charset="0"/>
                              </a:rPr>
                              <m:t>𝑏𝑎𝑡h</m:t>
                            </m:r>
                          </m:sup>
                        </m:sSubSup>
                      </m:e>
                    </m:d>
                    <m:r>
                      <a:rPr kumimoji="1" lang="en-US" altLang="ja-JP" sz="1500" b="0" i="1" smtClean="0">
                        <a:latin typeface="Cambria Math" panose="02040503050406030204" pitchFamily="18" charset="0"/>
                      </a:rPr>
                      <m:t>=−</m:t>
                    </m:r>
                    <m:f>
                      <m:fPr>
                        <m:ctrlPr>
                          <a:rPr kumimoji="1" lang="en-US" altLang="ja-JP" sz="1500" b="0" i="1" smtClean="0">
                            <a:latin typeface="Cambria Math" panose="02040503050406030204" pitchFamily="18" charset="0"/>
                          </a:rPr>
                        </m:ctrlPr>
                      </m:fPr>
                      <m:num>
                        <m:sSubSup>
                          <m:sSubSupPr>
                            <m:ctrlPr>
                              <a:rPr lang="en-US" altLang="ja-JP" sz="1500" i="1">
                                <a:latin typeface="Cambria Math" panose="02040503050406030204" pitchFamily="18" charset="0"/>
                              </a:rPr>
                            </m:ctrlPr>
                          </m:sSubSupPr>
                          <m:e>
                            <m:r>
                              <a:rPr lang="en-US" altLang="ja-JP" sz="1500" i="1">
                                <a:latin typeface="Cambria Math" panose="02040503050406030204" pitchFamily="18" charset="0"/>
                              </a:rPr>
                              <m:t>𝐽</m:t>
                            </m:r>
                          </m:e>
                          <m:sub>
                            <m:r>
                              <a:rPr lang="en-US" altLang="ja-JP" sz="1500" i="1">
                                <a:latin typeface="Cambria Math" panose="02040503050406030204" pitchFamily="18" charset="0"/>
                              </a:rPr>
                              <m:t>𝑡</m:t>
                            </m:r>
                          </m:sub>
                          <m:sup>
                            <m:r>
                              <a:rPr lang="en-US" altLang="ja-JP" sz="1500" i="1">
                                <a:latin typeface="Cambria Math" panose="02040503050406030204" pitchFamily="18" charset="0"/>
                              </a:rPr>
                              <m:t>𝑎</m:t>
                            </m:r>
                          </m:sup>
                        </m:sSubSup>
                      </m:num>
                      <m:den>
                        <m:sSubSup>
                          <m:sSubSupPr>
                            <m:ctrlPr>
                              <a:rPr lang="en-US" altLang="ja-JP" sz="1500" i="1">
                                <a:latin typeface="Cambria Math" panose="02040503050406030204" pitchFamily="18" charset="0"/>
                              </a:rPr>
                            </m:ctrlPr>
                          </m:sSubSupPr>
                          <m:e>
                            <m:r>
                              <a:rPr lang="en-US" altLang="ja-JP" sz="1500" i="1">
                                <a:latin typeface="Cambria Math" panose="02040503050406030204" pitchFamily="18" charset="0"/>
                              </a:rPr>
                              <m:t>𝑇</m:t>
                            </m:r>
                          </m:e>
                          <m:sub>
                            <m:r>
                              <a:rPr lang="en-US" altLang="ja-JP" sz="1500" i="1">
                                <a:latin typeface="Cambria Math" panose="02040503050406030204" pitchFamily="18" charset="0"/>
                              </a:rPr>
                              <m:t>𝑡</m:t>
                            </m:r>
                          </m:sub>
                          <m:sup>
                            <m:r>
                              <a:rPr lang="en-US" altLang="ja-JP" sz="1500" i="1">
                                <a:latin typeface="Cambria Math" panose="02040503050406030204" pitchFamily="18" charset="0"/>
                              </a:rPr>
                              <m:t>𝑎</m:t>
                            </m:r>
                          </m:sup>
                        </m:sSubSup>
                      </m:den>
                    </m:f>
                    <m:r>
                      <a:rPr kumimoji="1" lang="en-US" altLang="ja-JP" sz="1500" b="0" i="1" smtClean="0">
                        <a:latin typeface="Cambria Math" panose="02040503050406030204" pitchFamily="18" charset="0"/>
                      </a:rPr>
                      <m:t>𝑑𝑡</m:t>
                    </m:r>
                  </m:oMath>
                </a14:m>
                <a:r>
                  <a:rPr kumimoji="1" lang="en-US" altLang="ja-JP" sz="1500" dirty="0" smtClean="0"/>
                  <a:t> </a:t>
                </a:r>
                <a:r>
                  <a:rPr kumimoji="1" lang="ja-JP" altLang="en-US" sz="1500" dirty="0" smtClean="0"/>
                  <a:t>とかける</a:t>
                </a:r>
                <a:r>
                  <a:rPr kumimoji="1" lang="en-US" altLang="ja-JP" sz="1500" dirty="0" smtClean="0"/>
                  <a:t>	</a:t>
                </a:r>
              </a:p>
              <a:p>
                <a:pPr marL="0" indent="0">
                  <a:buNone/>
                </a:pPr>
                <a:r>
                  <a:rPr lang="en-US" altLang="ja-JP" sz="1400" dirty="0" smtClean="0"/>
                  <a:t>	</a:t>
                </a:r>
                <a14:m>
                  <m:oMath xmlns:m="http://schemas.openxmlformats.org/officeDocument/2006/math">
                    <m:sSubSup>
                      <m:sSubSupPr>
                        <m:ctrlPr>
                          <a:rPr lang="en-US" altLang="ja-JP" sz="1400" i="1" smtClean="0">
                            <a:latin typeface="Cambria Math" panose="02040503050406030204" pitchFamily="18" charset="0"/>
                          </a:rPr>
                        </m:ctrlPr>
                      </m:sSubSupPr>
                      <m:e>
                        <m:r>
                          <a:rPr lang="en-US" altLang="ja-JP" sz="1400" b="0" i="1" smtClean="0">
                            <a:latin typeface="Cambria Math" panose="02040503050406030204" pitchFamily="18" charset="0"/>
                          </a:rPr>
                          <m:t>𝑑𝑆</m:t>
                        </m:r>
                      </m:e>
                      <m:sub>
                        <m:r>
                          <a:rPr lang="en-US" altLang="ja-JP" sz="1400" b="0" i="1" smtClean="0">
                            <a:latin typeface="Cambria Math" panose="02040503050406030204" pitchFamily="18" charset="0"/>
                          </a:rPr>
                          <m:t>𝑡</m:t>
                        </m:r>
                      </m:sub>
                      <m:sup>
                        <m:r>
                          <a:rPr lang="en-US" altLang="ja-JP" sz="1400" b="0" i="1" smtClean="0">
                            <a:latin typeface="Cambria Math" panose="02040503050406030204" pitchFamily="18" charset="0"/>
                          </a:rPr>
                          <m:t>𝑎</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𝑚</m:t>
                        </m:r>
                      </m:sup>
                    </m:sSubSup>
                    <m:box>
                      <m:boxPr>
                        <m:ctrlPr>
                          <a:rPr lang="en-US" altLang="ja-JP" sz="1400" i="1" smtClean="0">
                            <a:latin typeface="Cambria Math" panose="02040503050406030204" pitchFamily="18" charset="0"/>
                          </a:rPr>
                        </m:ctrlPr>
                      </m:boxPr>
                      <m:e>
                        <m:r>
                          <a:rPr lang="en-US" altLang="ja-JP" sz="1400" i="1" smtClean="0">
                            <a:latin typeface="Cambria Math" panose="02040503050406030204" pitchFamily="18" charset="0"/>
                          </a:rPr>
                          <m:t>≔</m:t>
                        </m:r>
                      </m:e>
                    </m:box>
                    <m:r>
                      <a:rPr lang="en-US" altLang="ja-JP" sz="1400" b="0" i="1" smtClean="0">
                        <a:latin typeface="Cambria Math" panose="02040503050406030204" pitchFamily="18" charset="0"/>
                      </a:rPr>
                      <m:t>𝑆</m:t>
                    </m:r>
                    <m:d>
                      <m:dPr>
                        <m:ctrlPr>
                          <a:rPr lang="en-US" altLang="ja-JP" sz="1400" i="1" smtClean="0">
                            <a:latin typeface="Cambria Math" panose="02040503050406030204" pitchFamily="18" charset="0"/>
                          </a:rPr>
                        </m:ctrlPr>
                      </m:dPr>
                      <m:e>
                        <m:sSub>
                          <m:sSubPr>
                            <m:ctrlPr>
                              <a:rPr lang="en-US" altLang="ja-JP" sz="1400" i="1" smtClean="0">
                                <a:latin typeface="Cambria Math" panose="02040503050406030204" pitchFamily="18" charset="0"/>
                              </a:rPr>
                            </m:ctrlPr>
                          </m:sSubPr>
                          <m:e>
                            <m:r>
                              <a:rPr lang="en-US" altLang="ja-JP" sz="1400" b="0" i="1" smtClean="0">
                                <a:latin typeface="Cambria Math" panose="02040503050406030204" pitchFamily="18" charset="0"/>
                              </a:rPr>
                              <m:t>𝑎</m:t>
                            </m:r>
                          </m:e>
                          <m:sub>
                            <m:r>
                              <a:rPr lang="en-US" altLang="ja-JP" sz="1400" b="0" i="1" smtClean="0">
                                <a:latin typeface="Cambria Math" panose="02040503050406030204" pitchFamily="18" charset="0"/>
                              </a:rPr>
                              <m:t>𝑡</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𝑑𝑡</m:t>
                            </m:r>
                          </m:sub>
                        </m:sSub>
                      </m:e>
                      <m:e>
                        <m:sSub>
                          <m:sSubPr>
                            <m:ctrlPr>
                              <a:rPr lang="en-US" altLang="ja-JP" sz="1400" i="1" smtClean="0">
                                <a:latin typeface="Cambria Math" panose="02040503050406030204" pitchFamily="18" charset="0"/>
                              </a:rPr>
                            </m:ctrlPr>
                          </m:sSubPr>
                          <m:e>
                            <m:r>
                              <a:rPr lang="en-US" altLang="ja-JP" sz="1400" b="0" i="1" smtClean="0">
                                <a:latin typeface="Cambria Math" panose="02040503050406030204" pitchFamily="18" charset="0"/>
                              </a:rPr>
                              <m:t>𝑚</m:t>
                            </m:r>
                          </m:e>
                          <m:sub>
                            <m:r>
                              <a:rPr lang="en-US" altLang="ja-JP" sz="1400" b="0" i="1" smtClean="0">
                                <a:latin typeface="Cambria Math" panose="02040503050406030204" pitchFamily="18" charset="0"/>
                              </a:rPr>
                              <m:t>𝑡</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𝑑𝑡</m:t>
                            </m:r>
                          </m:sub>
                        </m:sSub>
                      </m:e>
                    </m:d>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𝑆</m:t>
                    </m:r>
                    <m:d>
                      <m:dPr>
                        <m:ctrlPr>
                          <a:rPr lang="en-US" altLang="ja-JP" sz="1400" i="1">
                            <a:latin typeface="Cambria Math" panose="02040503050406030204" pitchFamily="18" charset="0"/>
                          </a:rPr>
                        </m:ctrlPr>
                      </m:dPr>
                      <m:e>
                        <m:sSub>
                          <m:sSubPr>
                            <m:ctrlPr>
                              <a:rPr lang="en-US" altLang="ja-JP" sz="1400" i="1" smtClean="0">
                                <a:latin typeface="Cambria Math" panose="02040503050406030204" pitchFamily="18" charset="0"/>
                              </a:rPr>
                            </m:ctrlPr>
                          </m:sSubPr>
                          <m:e>
                            <m:r>
                              <a:rPr lang="en-US" altLang="ja-JP" sz="1400" b="0" i="1" smtClean="0">
                                <a:latin typeface="Cambria Math" panose="02040503050406030204" pitchFamily="18" charset="0"/>
                              </a:rPr>
                              <m:t>𝑎</m:t>
                            </m:r>
                          </m:e>
                          <m:sub>
                            <m:r>
                              <a:rPr lang="en-US" altLang="ja-JP" sz="1400" b="0" i="1" smtClean="0">
                                <a:latin typeface="Cambria Math" panose="02040503050406030204" pitchFamily="18" charset="0"/>
                              </a:rPr>
                              <m:t>𝑡</m:t>
                            </m:r>
                          </m:sub>
                        </m:sSub>
                      </m:e>
                      <m:e>
                        <m:sSub>
                          <m:sSubPr>
                            <m:ctrlPr>
                              <a:rPr lang="en-US" altLang="ja-JP" sz="1400" i="1" smtClean="0">
                                <a:latin typeface="Cambria Math" panose="02040503050406030204" pitchFamily="18" charset="0"/>
                              </a:rPr>
                            </m:ctrlPr>
                          </m:sSubPr>
                          <m:e>
                            <m:r>
                              <a:rPr lang="en-US" altLang="ja-JP" sz="1400" b="0" i="1" smtClean="0">
                                <a:latin typeface="Cambria Math" panose="02040503050406030204" pitchFamily="18" charset="0"/>
                              </a:rPr>
                              <m:t>𝑚</m:t>
                            </m:r>
                          </m:e>
                          <m:sub>
                            <m:r>
                              <a:rPr lang="en-US" altLang="ja-JP" sz="1400" b="0" i="1" smtClean="0">
                                <a:latin typeface="Cambria Math" panose="02040503050406030204" pitchFamily="18" charset="0"/>
                              </a:rPr>
                              <m:t>𝑡</m:t>
                            </m:r>
                          </m:sub>
                        </m:sSub>
                      </m:e>
                    </m:d>
                    <m:r>
                      <a:rPr lang="ja-JP" altLang="en-US" sz="1400" i="1" smtClean="0">
                        <a:latin typeface="Cambria Math" panose="02040503050406030204" pitchFamily="18" charset="0"/>
                      </a:rPr>
                      <m:t>：</m:t>
                    </m:r>
                  </m:oMath>
                </a14:m>
                <a:r>
                  <a:rPr lang="ja-JP" altLang="en-US" sz="1400" dirty="0" smtClean="0"/>
                  <a:t>系</a:t>
                </a:r>
                <a14:m>
                  <m:oMath xmlns:m="http://schemas.openxmlformats.org/officeDocument/2006/math">
                    <m:acc>
                      <m:accPr>
                        <m:chr m:val="̃"/>
                        <m:ctrlPr>
                          <a:rPr lang="en-US" altLang="ja-JP" sz="1400" i="1">
                            <a:latin typeface="Cambria Math" panose="02040503050406030204" pitchFamily="18" charset="0"/>
                          </a:rPr>
                        </m:ctrlPr>
                      </m:accPr>
                      <m:e>
                        <m:r>
                          <a:rPr lang="en-US" altLang="ja-JP" sz="1400" b="0" i="1" smtClean="0">
                            <a:latin typeface="Cambria Math" panose="02040503050406030204" pitchFamily="18" charset="0"/>
                          </a:rPr>
                          <m:t>𝑋</m:t>
                        </m:r>
                      </m:e>
                    </m:acc>
                  </m:oMath>
                </a14:m>
                <a:r>
                  <a:rPr lang="ja-JP" altLang="en-US" sz="1400" dirty="0" smtClean="0"/>
                  <a:t>の条件付きエントロピー変化　として、</a:t>
                </a:r>
                <a:endParaRPr lang="en-US" altLang="ja-JP" sz="1400" dirty="0"/>
              </a:p>
              <a:p>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𝑑𝐼</m:t>
                        </m:r>
                      </m:e>
                      <m:sub>
                        <m:r>
                          <a:rPr lang="en-US" altLang="ja-JP" i="1">
                            <a:latin typeface="Cambria Math" panose="02040503050406030204" pitchFamily="18" charset="0"/>
                          </a:rPr>
                          <m:t>𝑡</m:t>
                        </m:r>
                      </m:sub>
                      <m:sup>
                        <m:r>
                          <a:rPr lang="en-US" altLang="ja-JP" i="1">
                            <a:latin typeface="Cambria Math" panose="02040503050406030204" pitchFamily="18" charset="0"/>
                          </a:rPr>
                          <m:t>𝑡𝑟</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𝑑𝑆</m:t>
                        </m:r>
                      </m:e>
                      <m:sub>
                        <m:r>
                          <a:rPr lang="en-US" altLang="ja-JP" i="1">
                            <a:latin typeface="Cambria Math" panose="02040503050406030204" pitchFamily="18" charset="0"/>
                          </a:rPr>
                          <m:t>𝑡</m:t>
                        </m:r>
                      </m:sub>
                      <m:sup>
                        <m:r>
                          <a:rPr lang="en-US" altLang="ja-JP" i="1">
                            <a:latin typeface="Cambria Math" panose="02040503050406030204" pitchFamily="18" charset="0"/>
                          </a:rPr>
                          <m:t>𝑎</m:t>
                        </m:r>
                        <m:r>
                          <a:rPr lang="en-US" altLang="ja-JP" i="1">
                            <a:latin typeface="Cambria Math" panose="02040503050406030204" pitchFamily="18" charset="0"/>
                          </a:rPr>
                          <m:t>|</m:t>
                        </m:r>
                        <m:r>
                          <a:rPr lang="en-US" altLang="ja-JP" i="1">
                            <a:latin typeface="Cambria Math" panose="02040503050406030204" pitchFamily="18" charset="0"/>
                          </a:rPr>
                          <m:t>𝑚</m:t>
                        </m:r>
                      </m:sup>
                    </m:sSubSup>
                    <m:r>
                      <a:rPr lang="en-US" altLang="ja-JP" i="1" smtClean="0">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rPr>
                        </m:ctrlPr>
                      </m:fPr>
                      <m:num>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𝐽</m:t>
                            </m:r>
                          </m:e>
                          <m:sub>
                            <m:r>
                              <a:rPr lang="en-US" altLang="ja-JP" i="1">
                                <a:latin typeface="Cambria Math" panose="02040503050406030204" pitchFamily="18" charset="0"/>
                              </a:rPr>
                              <m:t>𝑡</m:t>
                            </m:r>
                          </m:sub>
                          <m:sup>
                            <m:r>
                              <a:rPr lang="en-US" altLang="ja-JP" i="1">
                                <a:latin typeface="Cambria Math" panose="02040503050406030204" pitchFamily="18" charset="0"/>
                              </a:rPr>
                              <m:t>𝑎</m:t>
                            </m:r>
                          </m:sup>
                        </m:sSubSup>
                      </m:num>
                      <m:den>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𝑇</m:t>
                            </m:r>
                          </m:e>
                          <m:sub>
                            <m:r>
                              <a:rPr lang="en-US" altLang="ja-JP" i="1">
                                <a:latin typeface="Cambria Math" panose="02040503050406030204" pitchFamily="18" charset="0"/>
                              </a:rPr>
                              <m:t>𝑡</m:t>
                            </m:r>
                          </m:sub>
                          <m:sup>
                            <m:r>
                              <a:rPr lang="en-US" altLang="ja-JP" i="1">
                                <a:latin typeface="Cambria Math" panose="02040503050406030204" pitchFamily="18" charset="0"/>
                              </a:rPr>
                              <m:t>𝑎</m:t>
                            </m:r>
                          </m:sup>
                        </m:sSubSup>
                      </m:den>
                    </m:f>
                    <m:r>
                      <a:rPr lang="en-US" altLang="ja-JP" i="1">
                        <a:latin typeface="Cambria Math" panose="02040503050406030204" pitchFamily="18" charset="0"/>
                      </a:rPr>
                      <m:t>𝑑𝑡</m:t>
                    </m:r>
                  </m:oMath>
                </a14:m>
                <a:r>
                  <a:rPr lang="en-US" altLang="ja-JP" dirty="0" smtClean="0"/>
                  <a:t>	</a:t>
                </a:r>
                <a:r>
                  <a:rPr lang="ja-JP" altLang="en-US" dirty="0" smtClean="0"/>
                  <a:t>→定常状態では </a:t>
                </a:r>
                <a:r>
                  <a:rPr lang="en-US" altLang="ja-JP" dirty="0"/>
                  <a:t>	 </a:t>
                </a:r>
                <a:r>
                  <a:rPr lang="en-US" altLang="ja-JP" dirty="0" smtClean="0"/>
                  <a:t> </a:t>
                </a:r>
                <a14:m>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𝑑𝐼</m:t>
                            </m:r>
                          </m:e>
                          <m:sub>
                            <m:r>
                              <a:rPr lang="en-US" altLang="ja-JP" sz="2400" i="1">
                                <a:latin typeface="Cambria Math" panose="02040503050406030204" pitchFamily="18" charset="0"/>
                              </a:rPr>
                              <m:t>𝑡</m:t>
                            </m:r>
                          </m:sub>
                          <m:sup>
                            <m:r>
                              <a:rPr lang="en-US" altLang="ja-JP" sz="2400" i="1">
                                <a:latin typeface="Cambria Math" panose="02040503050406030204" pitchFamily="18" charset="0"/>
                              </a:rPr>
                              <m:t>𝑡𝑟</m:t>
                            </m:r>
                          </m:sup>
                        </m:sSubSup>
                      </m:num>
                      <m:den>
                        <m:r>
                          <a:rPr lang="en-US" altLang="ja-JP" sz="2400" b="0" i="1" smtClean="0">
                            <a:latin typeface="Cambria Math" panose="02040503050406030204" pitchFamily="18" charset="0"/>
                            <a:ea typeface="Cambria Math" panose="02040503050406030204" pitchFamily="18" charset="0"/>
                          </a:rPr>
                          <m:t>𝑑𝑡</m:t>
                        </m:r>
                      </m:den>
                    </m:f>
                    <m:r>
                      <a:rPr lang="en-US" altLang="ja-JP" sz="2400" i="1">
                        <a:latin typeface="Cambria Math" panose="02040503050406030204" pitchFamily="18" charset="0"/>
                        <a:ea typeface="Cambria Math" panose="02040503050406030204" pitchFamily="18" charset="0"/>
                      </a:rPr>
                      <m:t>≥</m:t>
                    </m:r>
                    <m:f>
                      <m:fPr>
                        <m:ctrlPr>
                          <a:rPr lang="en-US" altLang="ja-JP" sz="2400" i="1">
                            <a:latin typeface="Cambria Math" panose="02040503050406030204" pitchFamily="18" charset="0"/>
                          </a:rPr>
                        </m:ctrlPr>
                      </m:fPr>
                      <m:num>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𝐽</m:t>
                            </m:r>
                          </m:e>
                          <m:sub>
                            <m:r>
                              <a:rPr lang="en-US" altLang="ja-JP" sz="2400" i="1">
                                <a:latin typeface="Cambria Math" panose="02040503050406030204" pitchFamily="18" charset="0"/>
                              </a:rPr>
                              <m:t>𝑡</m:t>
                            </m:r>
                          </m:sub>
                          <m:sup>
                            <m:r>
                              <a:rPr lang="en-US" altLang="ja-JP" sz="2400" i="1">
                                <a:latin typeface="Cambria Math" panose="02040503050406030204" pitchFamily="18" charset="0"/>
                              </a:rPr>
                              <m:t>𝑎</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𝑇</m:t>
                            </m:r>
                          </m:e>
                          <m:sub>
                            <m:r>
                              <a:rPr lang="en-US" altLang="ja-JP" sz="2400" i="1">
                                <a:latin typeface="Cambria Math" panose="02040503050406030204" pitchFamily="18" charset="0"/>
                              </a:rPr>
                              <m:t>𝑡</m:t>
                            </m:r>
                          </m:sub>
                          <m:sup>
                            <m:r>
                              <a:rPr lang="en-US" altLang="ja-JP" sz="2400" i="1">
                                <a:latin typeface="Cambria Math" panose="02040503050406030204" pitchFamily="18" charset="0"/>
                              </a:rPr>
                              <m:t>𝑎</m:t>
                            </m:r>
                          </m:sup>
                        </m:sSubSup>
                      </m:den>
                    </m:f>
                  </m:oMath>
                </a14:m>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4" y="1334531"/>
                <a:ext cx="8596668" cy="4706832"/>
              </a:xfrm>
              <a:blipFill rotWithShape="0">
                <a:blip r:embed="rId3"/>
                <a:stretch>
                  <a:fillRect l="-355" t="-1295"/>
                </a:stretch>
              </a:blipFill>
            </p:spPr>
            <p:txBody>
              <a:bodyPr/>
              <a:lstStyle/>
              <a:p>
                <a:r>
                  <a:rPr lang="ja-JP" altLang="en-US">
                    <a:noFill/>
                  </a:rPr>
                  <a:t> </a:t>
                </a:r>
              </a:p>
            </p:txBody>
          </p:sp>
        </mc:Fallback>
      </mc:AlternateContent>
      <p:cxnSp>
        <p:nvCxnSpPr>
          <p:cNvPr id="1031" name="直線コネクタ 1030"/>
          <p:cNvCxnSpPr/>
          <p:nvPr/>
        </p:nvCxnSpPr>
        <p:spPr>
          <a:xfrm>
            <a:off x="9010977" y="2899719"/>
            <a:ext cx="121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37" name="グループ化 1036"/>
          <p:cNvGrpSpPr/>
          <p:nvPr/>
        </p:nvGrpSpPr>
        <p:grpSpPr>
          <a:xfrm>
            <a:off x="8212184" y="1897237"/>
            <a:ext cx="1975851" cy="2411153"/>
            <a:chOff x="7957749" y="2176850"/>
            <a:chExt cx="1975851" cy="2411153"/>
          </a:xfrm>
        </p:grpSpPr>
        <p:cxnSp>
          <p:nvCxnSpPr>
            <p:cNvPr id="20" name="直線矢印コネクタ 19"/>
            <p:cNvCxnSpPr>
              <a:stCxn id="16" idx="0"/>
              <a:endCxn id="15" idx="2"/>
            </p:cNvCxnSpPr>
            <p:nvPr/>
          </p:nvCxnSpPr>
          <p:spPr>
            <a:xfrm flipV="1">
              <a:off x="9427560" y="3022741"/>
              <a:ext cx="644" cy="1051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6" name="グループ化 1035"/>
            <p:cNvGrpSpPr/>
            <p:nvPr/>
          </p:nvGrpSpPr>
          <p:grpSpPr>
            <a:xfrm>
              <a:off x="7957749" y="2176850"/>
              <a:ext cx="1975851" cy="2411153"/>
              <a:chOff x="7941273" y="2176850"/>
              <a:chExt cx="1975851" cy="2411153"/>
            </a:xfrm>
          </p:grpSpPr>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2214" y="2176850"/>
                <a:ext cx="578708" cy="578708"/>
              </a:xfrm>
              <a:prstGeom prst="rect">
                <a:avLst/>
              </a:prstGeom>
            </p:spPr>
          </p:pic>
          <mc:AlternateContent xmlns:mc="http://schemas.openxmlformats.org/markup-compatibility/2006" xmlns:a14="http://schemas.microsoft.com/office/drawing/2010/main">
            <mc:Choice Requires="a14">
              <p:sp>
                <p:nvSpPr>
                  <p:cNvPr id="12" name="テキスト ボックス 11"/>
                  <p:cNvSpPr txBox="1"/>
                  <p:nvPr/>
                </p:nvSpPr>
                <p:spPr>
                  <a:xfrm>
                    <a:off x="7941273" y="2653409"/>
                    <a:ext cx="6590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33CC33"/>
                                  </a:solidFill>
                                  <a:latin typeface="Cambria Math" panose="02040503050406030204" pitchFamily="18" charset="0"/>
                                </a:rPr>
                              </m:ctrlPr>
                            </m:sSubPr>
                            <m:e>
                              <m:r>
                                <a:rPr lang="en-US" altLang="ja-JP" i="1">
                                  <a:solidFill>
                                    <a:srgbClr val="33CC33"/>
                                  </a:solidFill>
                                  <a:latin typeface="Cambria Math" panose="02040503050406030204" pitchFamily="18" charset="0"/>
                                </a:rPr>
                                <m:t>𝑎</m:t>
                              </m:r>
                            </m:e>
                            <m:sub>
                              <m:r>
                                <a:rPr lang="en-US" altLang="ja-JP" i="1">
                                  <a:solidFill>
                                    <a:srgbClr val="33CC33"/>
                                  </a:solidFill>
                                  <a:latin typeface="Cambria Math" panose="02040503050406030204" pitchFamily="18" charset="0"/>
                                </a:rPr>
                                <m:t>𝑡</m:t>
                              </m:r>
                              <m:r>
                                <a:rPr lang="en-US" altLang="ja-JP" b="0" i="1" smtClean="0">
                                  <a:solidFill>
                                    <a:srgbClr val="33CC33"/>
                                  </a:solidFill>
                                  <a:latin typeface="Cambria Math" panose="02040503050406030204" pitchFamily="18" charset="0"/>
                                </a:rPr>
                                <m:t>+</m:t>
                              </m:r>
                              <m:r>
                                <a:rPr lang="en-US" altLang="ja-JP" b="0" i="1" smtClean="0">
                                  <a:solidFill>
                                    <a:srgbClr val="33CC33"/>
                                  </a:solidFill>
                                  <a:latin typeface="Cambria Math" panose="02040503050406030204" pitchFamily="18" charset="0"/>
                                </a:rPr>
                                <m:t>𝑑𝑡</m:t>
                              </m:r>
                            </m:sub>
                          </m:sSub>
                        </m:oMath>
                      </m:oMathPara>
                    </a14:m>
                    <a:endParaRPr kumimoji="1"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941273" y="2653409"/>
                    <a:ext cx="659028" cy="369332"/>
                  </a:xfrm>
                  <a:prstGeom prst="rect">
                    <a:avLst/>
                  </a:prstGeom>
                  <a:blipFill rotWithShape="0">
                    <a:blip r:embed="rId5"/>
                    <a:stretch>
                      <a:fillRect r="-926"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8027771" y="4073750"/>
                    <a:ext cx="486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33CC33"/>
                                  </a:solidFill>
                                  <a:latin typeface="Cambria Math" panose="02040503050406030204" pitchFamily="18" charset="0"/>
                                </a:rPr>
                              </m:ctrlPr>
                            </m:sSubPr>
                            <m:e>
                              <m:r>
                                <a:rPr lang="en-US" altLang="ja-JP" i="1" smtClean="0">
                                  <a:solidFill>
                                    <a:srgbClr val="33CC33"/>
                                  </a:solidFill>
                                  <a:latin typeface="Cambria Math" panose="02040503050406030204" pitchFamily="18" charset="0"/>
                                </a:rPr>
                                <m:t>𝑎</m:t>
                              </m:r>
                            </m:e>
                            <m:sub>
                              <m:r>
                                <a:rPr lang="en-US" altLang="ja-JP" i="1">
                                  <a:solidFill>
                                    <a:srgbClr val="33CC33"/>
                                  </a:solidFill>
                                  <a:latin typeface="Cambria Math" panose="02040503050406030204" pitchFamily="18" charset="0"/>
                                </a:rPr>
                                <m:t>𝑡</m:t>
                              </m:r>
                            </m:sub>
                          </m:sSub>
                        </m:oMath>
                      </m:oMathPara>
                    </a14:m>
                    <a:endParaRPr kumimoji="1" lang="ja-JP" altLang="en-US"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8027771" y="4073750"/>
                    <a:ext cx="486033"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9082214" y="2653409"/>
                    <a:ext cx="6590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B0F0"/>
                                  </a:solidFill>
                                  <a:latin typeface="Cambria Math" panose="02040503050406030204" pitchFamily="18" charset="0"/>
                                </a:rPr>
                              </m:ctrlPr>
                            </m:sSubPr>
                            <m:e>
                              <m:r>
                                <a:rPr lang="en-US" altLang="ja-JP" b="0" i="1" smtClean="0">
                                  <a:solidFill>
                                    <a:srgbClr val="00B0F0"/>
                                  </a:solidFill>
                                  <a:latin typeface="Cambria Math" panose="02040503050406030204" pitchFamily="18" charset="0"/>
                                </a:rPr>
                                <m:t>𝑚</m:t>
                              </m:r>
                            </m:e>
                            <m:sub>
                              <m:r>
                                <a:rPr lang="en-US" altLang="ja-JP" i="1">
                                  <a:solidFill>
                                    <a:srgbClr val="00B0F0"/>
                                  </a:solidFill>
                                  <a:latin typeface="Cambria Math" panose="02040503050406030204" pitchFamily="18" charset="0"/>
                                </a:rPr>
                                <m:t>𝑡</m:t>
                              </m:r>
                              <m:r>
                                <a:rPr lang="en-US" altLang="ja-JP" b="0" i="1" smtClean="0">
                                  <a:solidFill>
                                    <a:srgbClr val="00B0F0"/>
                                  </a:solidFill>
                                  <a:latin typeface="Cambria Math" panose="02040503050406030204" pitchFamily="18" charset="0"/>
                                </a:rPr>
                                <m:t>+</m:t>
                              </m:r>
                              <m:r>
                                <a:rPr lang="en-US" altLang="ja-JP" b="0" i="1" smtClean="0">
                                  <a:solidFill>
                                    <a:srgbClr val="00B0F0"/>
                                  </a:solidFill>
                                  <a:latin typeface="Cambria Math" panose="02040503050406030204" pitchFamily="18" charset="0"/>
                                </a:rPr>
                                <m:t>𝑑𝑡</m:t>
                              </m:r>
                            </m:sub>
                          </m:sSub>
                        </m:oMath>
                      </m:oMathPara>
                    </a14:m>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9082214" y="2653409"/>
                    <a:ext cx="659028" cy="369332"/>
                  </a:xfrm>
                  <a:prstGeom prst="rect">
                    <a:avLst/>
                  </a:prstGeom>
                  <a:blipFill rotWithShape="0">
                    <a:blip r:embed="rId7"/>
                    <a:stretch>
                      <a:fillRect r="-1018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9168067" y="4073750"/>
                    <a:ext cx="486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B0F0"/>
                                  </a:solidFill>
                                  <a:latin typeface="Cambria Math" panose="02040503050406030204" pitchFamily="18" charset="0"/>
                                </a:rPr>
                              </m:ctrlPr>
                            </m:sSubPr>
                            <m:e>
                              <m:r>
                                <a:rPr lang="en-US" altLang="ja-JP" b="0" i="1" smtClean="0">
                                  <a:solidFill>
                                    <a:srgbClr val="00B0F0"/>
                                  </a:solidFill>
                                  <a:latin typeface="Cambria Math" panose="02040503050406030204" pitchFamily="18" charset="0"/>
                                </a:rPr>
                                <m:t>𝑚</m:t>
                              </m:r>
                            </m:e>
                            <m:sub>
                              <m:r>
                                <a:rPr lang="en-US" altLang="ja-JP" i="1">
                                  <a:solidFill>
                                    <a:srgbClr val="00B0F0"/>
                                  </a:solidFill>
                                  <a:latin typeface="Cambria Math" panose="02040503050406030204" pitchFamily="18" charset="0"/>
                                </a:rPr>
                                <m:t>𝑡</m:t>
                              </m:r>
                            </m:sub>
                          </m:sSub>
                        </m:oMath>
                      </m:oMathPara>
                    </a14:m>
                    <a:endParaRPr kumimoji="1"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9168067" y="4073750"/>
                    <a:ext cx="486033" cy="369332"/>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17" name="直線矢印コネクタ 16"/>
              <p:cNvCxnSpPr>
                <a:stCxn id="14" idx="0"/>
                <a:endCxn id="12" idx="2"/>
              </p:cNvCxnSpPr>
              <p:nvPr/>
            </p:nvCxnSpPr>
            <p:spPr>
              <a:xfrm flipH="1" flipV="1">
                <a:off x="8270787" y="3022741"/>
                <a:ext cx="1" cy="1051009"/>
              </a:xfrm>
              <a:prstGeom prst="straightConnector1">
                <a:avLst/>
              </a:prstGeom>
              <a:ln>
                <a:solidFill>
                  <a:srgbClr val="33CC3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6" idx="1"/>
                <a:endCxn id="14" idx="3"/>
              </p:cNvCxnSpPr>
              <p:nvPr/>
            </p:nvCxnSpPr>
            <p:spPr>
              <a:xfrm flipH="1">
                <a:off x="8513804" y="4258416"/>
                <a:ext cx="6542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p:nvPr/>
            </p:nvCxnSpPr>
            <p:spPr>
              <a:xfrm flipH="1" flipV="1">
                <a:off x="8407870" y="3022740"/>
                <a:ext cx="866133" cy="1153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28" name="角丸四角形 1027"/>
              <p:cNvSpPr/>
              <p:nvPr/>
            </p:nvSpPr>
            <p:spPr>
              <a:xfrm>
                <a:off x="9066897" y="2653409"/>
                <a:ext cx="850227" cy="1827225"/>
              </a:xfrm>
              <a:prstGeom prst="roundRect">
                <a:avLst/>
              </a:prstGeom>
              <a:noFill/>
              <a:ln w="2857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33" name="直線コネクタ 1032"/>
              <p:cNvCxnSpPr>
                <a:stCxn id="12" idx="3"/>
              </p:cNvCxnSpPr>
              <p:nvPr/>
            </p:nvCxnSpPr>
            <p:spPr>
              <a:xfrm>
                <a:off x="8600301" y="2838075"/>
                <a:ext cx="481913" cy="3979"/>
              </a:xfrm>
              <a:prstGeom prst="line">
                <a:avLst/>
              </a:prstGeom>
              <a:ln w="19050">
                <a:solidFill>
                  <a:srgbClr val="FFCC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V="1">
                <a:off x="8396993" y="3007089"/>
                <a:ext cx="887883" cy="11538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テキスト ボックス 45"/>
                  <p:cNvSpPr txBox="1"/>
                  <p:nvPr/>
                </p:nvSpPr>
                <p:spPr>
                  <a:xfrm>
                    <a:off x="8631449" y="4218671"/>
                    <a:ext cx="486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en-US" altLang="ja-JP" b="0" i="1" smtClean="0">
                                  <a:solidFill>
                                    <a:schemeClr val="tx1"/>
                                  </a:solidFill>
                                  <a:latin typeface="Cambria Math" panose="02040503050406030204" pitchFamily="18" charset="0"/>
                                </a:rPr>
                                <m:t>𝐼</m:t>
                              </m:r>
                            </m:e>
                            <m:sub>
                              <m:r>
                                <a:rPr lang="en-US" altLang="ja-JP" b="0" i="1" smtClean="0">
                                  <a:solidFill>
                                    <a:schemeClr val="tx1"/>
                                  </a:solidFill>
                                  <a:latin typeface="Cambria Math" panose="02040503050406030204" pitchFamily="18" charset="0"/>
                                </a:rPr>
                                <m:t>𝑖𝑛𝑖</m:t>
                              </m:r>
                            </m:sub>
                          </m:sSub>
                        </m:oMath>
                      </m:oMathPara>
                    </a14:m>
                    <a:endParaRPr kumimoji="1" lang="ja-JP" altLang="en-US" dirty="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8631449" y="4218671"/>
                    <a:ext cx="486033" cy="369332"/>
                  </a:xfrm>
                  <a:prstGeom prst="rect">
                    <a:avLst/>
                  </a:prstGeom>
                  <a:blipFill rotWithShape="0">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8347566" y="3437235"/>
                    <a:ext cx="486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0" i="1" smtClean="0">
                                  <a:solidFill>
                                    <a:srgbClr val="FF0000"/>
                                  </a:solidFill>
                                  <a:latin typeface="Cambria Math" panose="02040503050406030204" pitchFamily="18" charset="0"/>
                                </a:rPr>
                                <m:t>𝐼</m:t>
                              </m:r>
                            </m:e>
                            <m:sub>
                              <m:r>
                                <a:rPr lang="en-US" altLang="ja-JP" b="0" i="1" smtClean="0">
                                  <a:solidFill>
                                    <a:srgbClr val="FF0000"/>
                                  </a:solidFill>
                                  <a:latin typeface="Cambria Math" panose="02040503050406030204" pitchFamily="18" charset="0"/>
                                </a:rPr>
                                <m:t>𝑡𝑟</m:t>
                              </m:r>
                            </m:sub>
                          </m:sSub>
                        </m:oMath>
                      </m:oMathPara>
                    </a14:m>
                    <a:endParaRPr kumimoji="1" lang="ja-JP" altLang="en-US" dirty="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8347566" y="3437235"/>
                    <a:ext cx="486033" cy="369332"/>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8553455" y="2467221"/>
                    <a:ext cx="486033"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C000"/>
                                  </a:solidFill>
                                  <a:latin typeface="Cambria Math" panose="02040503050406030204" pitchFamily="18" charset="0"/>
                                </a:rPr>
                              </m:ctrlPr>
                            </m:sSubPr>
                            <m:e>
                              <m:r>
                                <a:rPr lang="en-US" altLang="ja-JP" b="0" i="1" smtClean="0">
                                  <a:solidFill>
                                    <a:srgbClr val="FFC000"/>
                                  </a:solidFill>
                                  <a:latin typeface="Cambria Math" panose="02040503050406030204" pitchFamily="18" charset="0"/>
                                </a:rPr>
                                <m:t>𝐼</m:t>
                              </m:r>
                            </m:e>
                            <m:sub>
                              <m:r>
                                <a:rPr lang="en-US" altLang="ja-JP" b="0" i="1" smtClean="0">
                                  <a:solidFill>
                                    <a:srgbClr val="FFC000"/>
                                  </a:solidFill>
                                  <a:latin typeface="Cambria Math" panose="02040503050406030204" pitchFamily="18" charset="0"/>
                                </a:rPr>
                                <m:t>𝑓𝑖𝑛</m:t>
                              </m:r>
                            </m:sub>
                          </m:sSub>
                        </m:oMath>
                      </m:oMathPara>
                    </a14:m>
                    <a:endParaRPr kumimoji="1" lang="ja-JP" altLang="en-US"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8553455" y="2467221"/>
                    <a:ext cx="486033" cy="391582"/>
                  </a:xfrm>
                  <a:prstGeom prst="rect">
                    <a:avLst/>
                  </a:prstGeom>
                  <a:blipFill rotWithShape="0">
                    <a:blip r:embed="rId11"/>
                    <a:stretch>
                      <a:fillRect r="-5063" b="-10938"/>
                    </a:stretch>
                  </a:blipFill>
                </p:spPr>
                <p:txBody>
                  <a:bodyPr/>
                  <a:lstStyle/>
                  <a:p>
                    <a:r>
                      <a:rPr lang="ja-JP" altLang="en-US">
                        <a:noFill/>
                      </a:rPr>
                      <a:t> </a:t>
                    </a:r>
                  </a:p>
                </p:txBody>
              </p:sp>
            </mc:Fallback>
          </mc:AlternateContent>
        </p:grpSp>
      </p:grpSp>
      <p:grpSp>
        <p:nvGrpSpPr>
          <p:cNvPr id="1040" name="グループ化 1039"/>
          <p:cNvGrpSpPr/>
          <p:nvPr/>
        </p:nvGrpSpPr>
        <p:grpSpPr>
          <a:xfrm>
            <a:off x="3914943" y="3267405"/>
            <a:ext cx="4102496" cy="538199"/>
            <a:chOff x="3253026" y="3230572"/>
            <a:chExt cx="4199827" cy="552471"/>
          </a:xfrm>
        </p:grpSpPr>
        <mc:AlternateContent xmlns:mc="http://schemas.openxmlformats.org/markup-compatibility/2006" xmlns:a14="http://schemas.microsoft.com/office/drawing/2010/main">
          <mc:Choice Requires="a14">
            <p:sp>
              <p:nvSpPr>
                <p:cNvPr id="1038" name="テキスト ボックス 1037"/>
                <p:cNvSpPr txBox="1"/>
                <p:nvPr/>
              </p:nvSpPr>
              <p:spPr>
                <a:xfrm>
                  <a:off x="3266899" y="3230572"/>
                  <a:ext cx="4185954" cy="5259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latin typeface="Cambria Math" panose="02040503050406030204" pitchFamily="18" charset="0"/>
                              </a:rPr>
                            </m:ctrlPr>
                          </m:sSubSupPr>
                          <m:e>
                            <m:r>
                              <a:rPr lang="en-US" altLang="ja-JP" sz="1400" i="1">
                                <a:latin typeface="Cambria Math" panose="02040503050406030204" pitchFamily="18" charset="0"/>
                              </a:rPr>
                              <m:t>𝑑𝐼</m:t>
                            </m:r>
                          </m:e>
                          <m:sub>
                            <m:r>
                              <a:rPr lang="en-US" altLang="ja-JP" sz="1400" i="1">
                                <a:latin typeface="Cambria Math" panose="02040503050406030204" pitchFamily="18" charset="0"/>
                              </a:rPr>
                              <m:t>𝑡</m:t>
                            </m:r>
                          </m:sub>
                          <m:sup>
                            <m:r>
                              <a:rPr lang="en-US" altLang="ja-JP" sz="1400" i="1">
                                <a:latin typeface="Cambria Math" panose="02040503050406030204" pitchFamily="18" charset="0"/>
                              </a:rPr>
                              <m:t>𝑡𝑟</m:t>
                            </m:r>
                          </m:sup>
                        </m:sSubSup>
                        <m:box>
                          <m:boxPr>
                            <m:ctrlPr>
                              <a:rPr lang="en-US" altLang="ja-JP" sz="1400" i="1" smtClean="0">
                                <a:latin typeface="Cambria Math" panose="02040503050406030204" pitchFamily="18" charset="0"/>
                              </a:rPr>
                            </m:ctrlPr>
                          </m:boxPr>
                          <m:e>
                            <m:r>
                              <a:rPr lang="en-US" altLang="ja-JP" sz="1400" i="1" smtClean="0">
                                <a:latin typeface="Cambria Math" panose="02040503050406030204" pitchFamily="18" charset="0"/>
                              </a:rPr>
                              <m:t>≔</m:t>
                            </m:r>
                          </m:e>
                        </m:box>
                        <m:d>
                          <m:dPr>
                            <m:begChr m:val="⟨"/>
                            <m:endChr m:val="⟩"/>
                            <m:ctrlPr>
                              <a:rPr lang="en-US" altLang="ja-JP" sz="1400" i="1" smtClean="0">
                                <a:latin typeface="Cambria Math" panose="02040503050406030204" pitchFamily="18" charset="0"/>
                              </a:rPr>
                            </m:ctrlPr>
                          </m:dPr>
                          <m:e>
                            <m:func>
                              <m:funcPr>
                                <m:ctrlPr>
                                  <a:rPr lang="en-US" altLang="ja-JP" sz="1400" i="1" smtClean="0">
                                    <a:latin typeface="Cambria Math" panose="02040503050406030204" pitchFamily="18" charset="0"/>
                                  </a:rPr>
                                </m:ctrlPr>
                              </m:funcPr>
                              <m:fName>
                                <m:r>
                                  <m:rPr>
                                    <m:sty m:val="p"/>
                                  </m:rPr>
                                  <a:rPr lang="en-US" altLang="ja-JP" sz="1400" i="0" smtClean="0">
                                    <a:latin typeface="Cambria Math" panose="02040503050406030204" pitchFamily="18" charset="0"/>
                                  </a:rPr>
                                  <m:t>ln</m:t>
                                </m:r>
                              </m:fName>
                              <m:e>
                                <m:r>
                                  <a:rPr lang="en-US" altLang="ja-JP" sz="1400" i="1">
                                    <a:latin typeface="Cambria Math" panose="02040503050406030204" pitchFamily="18" charset="0"/>
                                  </a:rPr>
                                  <m:t>𝑝</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𝑚</m:t>
                                        </m:r>
                                      </m:e>
                                      <m:sub>
                                        <m:r>
                                          <a:rPr lang="en-US" altLang="ja-JP" sz="1400" i="1">
                                            <a:latin typeface="Cambria Math" panose="02040503050406030204" pitchFamily="18" charset="0"/>
                                          </a:rPr>
                                          <m:t>𝑡</m:t>
                                        </m:r>
                                        <m:r>
                                          <a:rPr lang="en-US" altLang="ja-JP" sz="1400" i="1">
                                            <a:latin typeface="Cambria Math" panose="02040503050406030204" pitchFamily="18" charset="0"/>
                                          </a:rPr>
                                          <m:t>+</m:t>
                                        </m:r>
                                        <m:r>
                                          <a:rPr lang="en-US" altLang="ja-JP" sz="1400" i="1">
                                            <a:latin typeface="Cambria Math" panose="02040503050406030204" pitchFamily="18" charset="0"/>
                                          </a:rPr>
                                          <m:t>𝑑𝑡</m:t>
                                        </m:r>
                                      </m:sub>
                                    </m:sSub>
                                  </m:e>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𝑎</m:t>
                                        </m:r>
                                      </m:e>
                                      <m:sub>
                                        <m:r>
                                          <a:rPr lang="en-US" altLang="ja-JP" sz="1400" i="1">
                                            <a:latin typeface="Cambria Math" panose="02040503050406030204" pitchFamily="18" charset="0"/>
                                          </a:rPr>
                                          <m:t>𝑡</m:t>
                                        </m:r>
                                      </m:sub>
                                    </m:sSub>
                                    <m:r>
                                      <a:rPr lang="en-US" altLang="ja-JP" sz="1400" i="1">
                                        <a:latin typeface="Cambria Math" panose="02040503050406030204" pitchFamily="18" charset="0"/>
                                      </a:rPr>
                                      <m:t>, </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𝑚</m:t>
                                        </m:r>
                                      </m:e>
                                      <m:sub>
                                        <m:r>
                                          <a:rPr lang="en-US" altLang="ja-JP" sz="1400" i="1">
                                            <a:latin typeface="Cambria Math" panose="02040503050406030204" pitchFamily="18" charset="0"/>
                                          </a:rPr>
                                          <m:t>𝑡</m:t>
                                        </m:r>
                                      </m:sub>
                                    </m:sSub>
                                  </m:e>
                                </m:d>
                              </m:e>
                            </m:func>
                          </m:e>
                        </m:d>
                        <m:r>
                          <a:rPr lang="en-US" altLang="ja-JP" sz="1400" b="0" i="1" smtClean="0">
                            <a:latin typeface="Cambria Math" panose="02040503050406030204" pitchFamily="18" charset="0"/>
                          </a:rPr>
                          <m:t>−</m:t>
                        </m:r>
                        <m:d>
                          <m:dPr>
                            <m:begChr m:val="⟨"/>
                            <m:endChr m:val="⟩"/>
                            <m:ctrlPr>
                              <a:rPr lang="en-US" altLang="ja-JP" sz="1400" b="0" i="1" smtClean="0">
                                <a:latin typeface="Cambria Math" panose="02040503050406030204" pitchFamily="18" charset="0"/>
                              </a:rPr>
                            </m:ctrlPr>
                          </m:dP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ln</m:t>
                                </m:r>
                              </m:fName>
                              <m:e>
                                <m:r>
                                  <a:rPr lang="en-US" altLang="ja-JP" sz="1400" i="1">
                                    <a:latin typeface="Cambria Math" panose="02040503050406030204" pitchFamily="18" charset="0"/>
                                  </a:rPr>
                                  <m:t>𝑝</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𝑚</m:t>
                                        </m:r>
                                      </m:e>
                                      <m:sub>
                                        <m:r>
                                          <a:rPr lang="en-US" altLang="ja-JP" sz="1400" i="1">
                                            <a:latin typeface="Cambria Math" panose="02040503050406030204" pitchFamily="18" charset="0"/>
                                          </a:rPr>
                                          <m:t>𝑡</m:t>
                                        </m:r>
                                        <m:r>
                                          <a:rPr lang="en-US" altLang="ja-JP" sz="1400" i="1">
                                            <a:latin typeface="Cambria Math" panose="02040503050406030204" pitchFamily="18" charset="0"/>
                                          </a:rPr>
                                          <m:t>+</m:t>
                                        </m:r>
                                        <m:r>
                                          <a:rPr lang="en-US" altLang="ja-JP" sz="1400" i="1">
                                            <a:latin typeface="Cambria Math" panose="02040503050406030204" pitchFamily="18" charset="0"/>
                                          </a:rPr>
                                          <m:t>𝑑𝑡</m:t>
                                        </m:r>
                                      </m:sub>
                                    </m:sSub>
                                  </m:e>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𝑚</m:t>
                                        </m:r>
                                      </m:e>
                                      <m:sub>
                                        <m:r>
                                          <a:rPr lang="en-US" altLang="ja-JP" sz="1400" i="1">
                                            <a:latin typeface="Cambria Math" panose="02040503050406030204" pitchFamily="18" charset="0"/>
                                          </a:rPr>
                                          <m:t>𝑡</m:t>
                                        </m:r>
                                      </m:sub>
                                    </m:sSub>
                                  </m:e>
                                </m:d>
                              </m:e>
                            </m:func>
                          </m:e>
                        </m:d>
                      </m:oMath>
                    </m:oMathPara>
                  </a14:m>
                  <a:endParaRPr kumimoji="1" lang="en-US" altLang="ja-JP" sz="1400" dirty="0" smtClean="0"/>
                </a:p>
                <a:p>
                  <a:pPr/>
                  <a14:m>
                    <m:oMathPara xmlns:m="http://schemas.openxmlformats.org/officeDocument/2006/math">
                      <m:oMathParaPr>
                        <m:jc m:val="centerGroup"/>
                      </m:oMathParaPr>
                      <m:oMath xmlns:m="http://schemas.openxmlformats.org/officeDocument/2006/math">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𝑑𝐼</m:t>
                            </m:r>
                          </m:e>
                          <m:sub>
                            <m:r>
                              <a:rPr lang="en-US" altLang="ja-JP" sz="1400" i="1">
                                <a:latin typeface="Cambria Math" panose="02040503050406030204" pitchFamily="18" charset="0"/>
                              </a:rPr>
                              <m:t>𝑡</m:t>
                            </m:r>
                          </m:sub>
                          <m:sup>
                            <m:r>
                              <a:rPr lang="en-US" altLang="ja-JP" sz="1400" b="0" i="1" smtClean="0">
                                <a:latin typeface="Cambria Math" panose="02040503050406030204" pitchFamily="18" charset="0"/>
                              </a:rPr>
                              <m:t>𝐵</m:t>
                            </m:r>
                            <m:r>
                              <a:rPr lang="en-US" altLang="ja-JP" sz="1400" i="1">
                                <a:latin typeface="Cambria Math" panose="02040503050406030204" pitchFamily="18" charset="0"/>
                              </a:rPr>
                              <m:t>𝑡𝑟</m:t>
                            </m:r>
                          </m:sup>
                        </m:sSubSup>
                        <m:box>
                          <m:boxPr>
                            <m:ctrlPr>
                              <a:rPr lang="en-US" altLang="ja-JP" sz="1400" i="1">
                                <a:latin typeface="Cambria Math" panose="02040503050406030204" pitchFamily="18" charset="0"/>
                              </a:rPr>
                            </m:ctrlPr>
                          </m:boxPr>
                          <m:e>
                            <m:r>
                              <a:rPr lang="en-US" altLang="ja-JP" sz="1400" i="1">
                                <a:latin typeface="Cambria Math" panose="02040503050406030204" pitchFamily="18" charset="0"/>
                              </a:rPr>
                              <m:t>≔</m:t>
                            </m:r>
                          </m:e>
                        </m:box>
                        <m:d>
                          <m:dPr>
                            <m:begChr m:val="⟨"/>
                            <m:endChr m:val="⟩"/>
                            <m:ctrlPr>
                              <a:rPr lang="en-US" altLang="ja-JP" sz="1400" i="1">
                                <a:latin typeface="Cambria Math" panose="02040503050406030204" pitchFamily="18" charset="0"/>
                              </a:rPr>
                            </m:ctrlPr>
                          </m:dP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ln</m:t>
                                </m:r>
                              </m:fName>
                              <m:e>
                                <m:r>
                                  <a:rPr lang="en-US" altLang="ja-JP" sz="1400" i="1">
                                    <a:latin typeface="Cambria Math" panose="02040503050406030204" pitchFamily="18" charset="0"/>
                                  </a:rPr>
                                  <m:t>𝑝</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𝑚</m:t>
                                        </m:r>
                                      </m:e>
                                      <m:sub>
                                        <m:r>
                                          <a:rPr lang="en-US" altLang="ja-JP" sz="1400" i="1">
                                            <a:latin typeface="Cambria Math" panose="02040503050406030204" pitchFamily="18" charset="0"/>
                                          </a:rPr>
                                          <m:t>𝑡</m:t>
                                        </m:r>
                                      </m:sub>
                                    </m:sSub>
                                  </m:e>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𝑚</m:t>
                                        </m:r>
                                      </m:e>
                                      <m:sub>
                                        <m:r>
                                          <a:rPr lang="en-US" altLang="ja-JP" sz="1400" i="1">
                                            <a:latin typeface="Cambria Math" panose="02040503050406030204" pitchFamily="18" charset="0"/>
                                          </a:rPr>
                                          <m:t>𝑡</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𝑑𝑡</m:t>
                                        </m:r>
                                      </m:sub>
                                    </m:sSub>
                                    <m:r>
                                      <a:rPr lang="en-US" altLang="ja-JP" sz="1400" i="1">
                                        <a:latin typeface="Cambria Math" panose="02040503050406030204" pitchFamily="18" charset="0"/>
                                      </a:rPr>
                                      <m:t>, </m:t>
                                    </m:r>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𝑎</m:t>
                                        </m:r>
                                      </m:e>
                                      <m:sub>
                                        <m:r>
                                          <a:rPr lang="en-US" altLang="ja-JP" sz="1400" i="1">
                                            <a:latin typeface="Cambria Math" panose="02040503050406030204" pitchFamily="18" charset="0"/>
                                          </a:rPr>
                                          <m:t>𝑡</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𝑑𝑡</m:t>
                                        </m:r>
                                      </m:sub>
                                    </m:sSub>
                                  </m:e>
                                </m:d>
                              </m:e>
                            </m:func>
                          </m:e>
                        </m:d>
                        <m:r>
                          <a:rPr lang="en-US" altLang="ja-JP" sz="1400" i="1">
                            <a:latin typeface="Cambria Math" panose="02040503050406030204" pitchFamily="18" charset="0"/>
                          </a:rPr>
                          <m:t>−</m:t>
                        </m:r>
                        <m:d>
                          <m:dPr>
                            <m:begChr m:val="⟨"/>
                            <m:endChr m:val="⟩"/>
                            <m:ctrlPr>
                              <a:rPr lang="en-US" altLang="ja-JP" sz="1400" i="1">
                                <a:latin typeface="Cambria Math" panose="02040503050406030204" pitchFamily="18" charset="0"/>
                              </a:rPr>
                            </m:ctrlPr>
                          </m:dP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ln</m:t>
                                </m:r>
                              </m:fName>
                              <m:e>
                                <m:r>
                                  <a:rPr lang="en-US" altLang="ja-JP" sz="1400" i="1">
                                    <a:latin typeface="Cambria Math" panose="02040503050406030204" pitchFamily="18" charset="0"/>
                                  </a:rPr>
                                  <m:t>𝑝</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𝑚</m:t>
                                        </m:r>
                                      </m:e>
                                      <m:sub>
                                        <m:r>
                                          <a:rPr lang="en-US" altLang="ja-JP" sz="1400" i="1">
                                            <a:latin typeface="Cambria Math" panose="02040503050406030204" pitchFamily="18" charset="0"/>
                                          </a:rPr>
                                          <m:t>𝑡</m:t>
                                        </m:r>
                                      </m:sub>
                                    </m:sSub>
                                  </m:e>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𝑚</m:t>
                                        </m:r>
                                      </m:e>
                                      <m:sub>
                                        <m:r>
                                          <a:rPr lang="en-US" altLang="ja-JP" sz="1400" i="1">
                                            <a:latin typeface="Cambria Math" panose="02040503050406030204" pitchFamily="18" charset="0"/>
                                          </a:rPr>
                                          <m:t>𝑡</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𝑑𝑡</m:t>
                                        </m:r>
                                      </m:sub>
                                    </m:sSub>
                                  </m:e>
                                </m:d>
                              </m:e>
                            </m:func>
                          </m:e>
                        </m:d>
                      </m:oMath>
                    </m:oMathPara>
                  </a14:m>
                  <a:endParaRPr kumimoji="1" lang="ja-JP" altLang="en-US" sz="1400" dirty="0"/>
                </a:p>
              </p:txBody>
            </p:sp>
          </mc:Choice>
          <mc:Fallback xmlns="">
            <p:sp>
              <p:nvSpPr>
                <p:cNvPr id="1038" name="テキスト ボックス 1037"/>
                <p:cNvSpPr txBox="1">
                  <a:spLocks noRot="1" noChangeAspect="1" noMove="1" noResize="1" noEditPoints="1" noAdjustHandles="1" noChangeArrowheads="1" noChangeShapeType="1" noTextEdit="1"/>
                </p:cNvSpPr>
                <p:nvPr/>
              </p:nvSpPr>
              <p:spPr>
                <a:xfrm>
                  <a:off x="3266899" y="3230572"/>
                  <a:ext cx="4185954" cy="525913"/>
                </a:xfrm>
                <a:prstGeom prst="rect">
                  <a:avLst/>
                </a:prstGeom>
                <a:blipFill rotWithShape="0">
                  <a:blip r:embed="rId12"/>
                  <a:stretch>
                    <a:fillRect b="-4762"/>
                  </a:stretch>
                </a:blipFill>
              </p:spPr>
              <p:txBody>
                <a:bodyPr/>
                <a:lstStyle/>
                <a:p>
                  <a:r>
                    <a:rPr lang="ja-JP" altLang="en-US">
                      <a:noFill/>
                    </a:rPr>
                    <a:t> </a:t>
                  </a:r>
                </a:p>
              </p:txBody>
            </p:sp>
          </mc:Fallback>
        </mc:AlternateContent>
        <p:sp>
          <p:nvSpPr>
            <p:cNvPr id="1039" name="大かっこ 1038"/>
            <p:cNvSpPr/>
            <p:nvPr/>
          </p:nvSpPr>
          <p:spPr>
            <a:xfrm>
              <a:off x="3253026" y="3238841"/>
              <a:ext cx="4199827" cy="54420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 name="テキスト ボックス 3"/>
              <p:cNvSpPr txBox="1"/>
              <p:nvPr/>
            </p:nvSpPr>
            <p:spPr>
              <a:xfrm>
                <a:off x="2667193" y="3881319"/>
                <a:ext cx="4926220" cy="5321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500" i="1">
                              <a:latin typeface="Cambria Math" panose="02040503050406030204" pitchFamily="18" charset="0"/>
                            </a:rPr>
                          </m:ctrlPr>
                        </m:sSubSupPr>
                        <m:e>
                          <m:r>
                            <a:rPr lang="en-US" altLang="ja-JP" sz="1500" i="1">
                              <a:latin typeface="Cambria Math" panose="02040503050406030204" pitchFamily="18" charset="0"/>
                            </a:rPr>
                            <m:t>𝐽</m:t>
                          </m:r>
                        </m:e>
                        <m:sub>
                          <m:r>
                            <a:rPr lang="en-US" altLang="ja-JP" sz="1500" i="1">
                              <a:latin typeface="Cambria Math" panose="02040503050406030204" pitchFamily="18" charset="0"/>
                            </a:rPr>
                            <m:t>𝑡</m:t>
                          </m:r>
                        </m:sub>
                        <m:sup>
                          <m:r>
                            <a:rPr lang="en-US" altLang="ja-JP" sz="1500" i="1">
                              <a:latin typeface="Cambria Math" panose="02040503050406030204" pitchFamily="18" charset="0"/>
                            </a:rPr>
                            <m:t>𝑎</m:t>
                          </m:r>
                        </m:sup>
                      </m:sSubSup>
                      <m:box>
                        <m:boxPr>
                          <m:ctrlPr>
                            <a:rPr lang="en-US" altLang="ja-JP" sz="1500" i="1">
                              <a:latin typeface="Cambria Math" panose="02040503050406030204" pitchFamily="18" charset="0"/>
                            </a:rPr>
                          </m:ctrlPr>
                        </m:boxPr>
                        <m:e>
                          <m:r>
                            <a:rPr lang="en-US" altLang="ja-JP" sz="1500" i="1">
                              <a:latin typeface="Cambria Math" panose="02040503050406030204" pitchFamily="18" charset="0"/>
                            </a:rPr>
                            <m:t>≔</m:t>
                          </m:r>
                        </m:e>
                      </m:box>
                      <m:d>
                        <m:dPr>
                          <m:begChr m:val="⟨"/>
                          <m:endChr m:val="⟩"/>
                          <m:ctrlPr>
                            <a:rPr lang="en-US" altLang="ja-JP" sz="1500" i="1">
                              <a:latin typeface="Cambria Math" panose="02040503050406030204" pitchFamily="18" charset="0"/>
                            </a:rPr>
                          </m:ctrlPr>
                        </m:dPr>
                        <m:e>
                          <m:d>
                            <m:dPr>
                              <m:ctrlPr>
                                <a:rPr lang="en-US" altLang="ja-JP" sz="1500" i="1">
                                  <a:latin typeface="Cambria Math" panose="02040503050406030204" pitchFamily="18" charset="0"/>
                                </a:rPr>
                              </m:ctrlPr>
                            </m:dPr>
                            <m:e>
                              <m:sSubSup>
                                <m:sSubSupPr>
                                  <m:ctrlPr>
                                    <a:rPr lang="en-US" altLang="ja-JP" sz="1500" i="1">
                                      <a:latin typeface="Cambria Math" panose="02040503050406030204" pitchFamily="18" charset="0"/>
                                    </a:rPr>
                                  </m:ctrlPr>
                                </m:sSubSupPr>
                                <m:e>
                                  <m:r>
                                    <m:rPr>
                                      <m:sty m:val="p"/>
                                    </m:rPr>
                                    <a:rPr lang="en-US" altLang="ja-JP" sz="1500" i="1">
                                      <a:latin typeface="Cambria Math" panose="02040503050406030204" pitchFamily="18" charset="0"/>
                                    </a:rPr>
                                    <m:t>ξ</m:t>
                                  </m:r>
                                </m:e>
                                <m:sub>
                                  <m:r>
                                    <a:rPr lang="en-US" altLang="ja-JP" sz="1500" i="1">
                                      <a:latin typeface="Cambria Math" panose="02040503050406030204" pitchFamily="18" charset="0"/>
                                    </a:rPr>
                                    <m:t>𝑡</m:t>
                                  </m:r>
                                </m:sub>
                                <m:sup>
                                  <m:r>
                                    <a:rPr lang="en-US" altLang="ja-JP" sz="1500" i="1">
                                      <a:latin typeface="Cambria Math" panose="02040503050406030204" pitchFamily="18" charset="0"/>
                                    </a:rPr>
                                    <m:t>𝑎</m:t>
                                  </m:r>
                                </m:sup>
                              </m:sSubSup>
                              <m:r>
                                <a:rPr lang="en-US" altLang="ja-JP" sz="1500" i="1">
                                  <a:latin typeface="Cambria Math" panose="02040503050406030204" pitchFamily="18" charset="0"/>
                                </a:rPr>
                                <m:t>−</m:t>
                              </m:r>
                              <m:sSub>
                                <m:sSubPr>
                                  <m:ctrlPr>
                                    <a:rPr lang="en-US" altLang="ja-JP" sz="1500" i="1">
                                      <a:latin typeface="Cambria Math" panose="02040503050406030204" pitchFamily="18" charset="0"/>
                                    </a:rPr>
                                  </m:ctrlPr>
                                </m:sSubPr>
                                <m:e>
                                  <m:acc>
                                    <m:accPr>
                                      <m:chr m:val="̇"/>
                                      <m:ctrlPr>
                                        <a:rPr lang="en-US" altLang="ja-JP" sz="1500" i="1">
                                          <a:latin typeface="Cambria Math" panose="02040503050406030204" pitchFamily="18" charset="0"/>
                                        </a:rPr>
                                      </m:ctrlPr>
                                    </m:accPr>
                                    <m:e>
                                      <m:r>
                                        <a:rPr lang="en-US" altLang="ja-JP" sz="1500" i="1">
                                          <a:latin typeface="Cambria Math" panose="02040503050406030204" pitchFamily="18" charset="0"/>
                                        </a:rPr>
                                        <m:t>𝑎</m:t>
                                      </m:r>
                                    </m:e>
                                  </m:acc>
                                </m:e>
                                <m:sub>
                                  <m:r>
                                    <a:rPr lang="en-US" altLang="ja-JP" sz="1500" i="1">
                                      <a:latin typeface="Cambria Math" panose="02040503050406030204" pitchFamily="18" charset="0"/>
                                    </a:rPr>
                                    <m:t>𝑡</m:t>
                                  </m:r>
                                </m:sub>
                              </m:sSub>
                            </m:e>
                          </m:d>
                          <m:r>
                            <a:rPr lang="ja-JP" altLang="en-US" sz="1500" i="1">
                              <a:latin typeface="Cambria Math" panose="02040503050406030204" pitchFamily="18" charset="0"/>
                            </a:rPr>
                            <m:t>○</m:t>
                          </m:r>
                          <m:sSub>
                            <m:sSubPr>
                              <m:ctrlPr>
                                <a:rPr lang="en-US" altLang="ja-JP" sz="1500" i="1">
                                  <a:latin typeface="Cambria Math" panose="02040503050406030204" pitchFamily="18" charset="0"/>
                                </a:rPr>
                              </m:ctrlPr>
                            </m:sSubPr>
                            <m:e>
                              <m:acc>
                                <m:accPr>
                                  <m:chr m:val="̇"/>
                                  <m:ctrlPr>
                                    <a:rPr lang="en-US" altLang="ja-JP" sz="1500" i="1">
                                      <a:latin typeface="Cambria Math" panose="02040503050406030204" pitchFamily="18" charset="0"/>
                                    </a:rPr>
                                  </m:ctrlPr>
                                </m:accPr>
                                <m:e>
                                  <m:r>
                                    <a:rPr lang="en-US" altLang="ja-JP" sz="1500" i="1">
                                      <a:latin typeface="Cambria Math" panose="02040503050406030204" pitchFamily="18" charset="0"/>
                                    </a:rPr>
                                    <m:t>𝑎</m:t>
                                  </m:r>
                                </m:e>
                              </m:acc>
                            </m:e>
                            <m:sub>
                              <m:r>
                                <a:rPr lang="en-US" altLang="ja-JP" sz="1500" i="1">
                                  <a:latin typeface="Cambria Math" panose="02040503050406030204" pitchFamily="18" charset="0"/>
                                </a:rPr>
                                <m:t>𝑡</m:t>
                              </m:r>
                            </m:sub>
                          </m:sSub>
                        </m:e>
                      </m:d>
                      <m:r>
                        <a:rPr lang="en-US" altLang="ja-JP" sz="1500">
                          <a:latin typeface="Cambria Math" panose="02040503050406030204" pitchFamily="18" charset="0"/>
                        </a:rPr>
                        <m:t>=</m:t>
                      </m:r>
                      <m:f>
                        <m:fPr>
                          <m:ctrlPr>
                            <a:rPr lang="en-US" altLang="ja-JP" sz="1500" i="1">
                              <a:latin typeface="Cambria Math" panose="02040503050406030204" pitchFamily="18" charset="0"/>
                            </a:rPr>
                          </m:ctrlPr>
                        </m:fPr>
                        <m:num>
                          <m:r>
                            <a:rPr lang="en-US" altLang="ja-JP" sz="1500" i="1">
                              <a:latin typeface="Cambria Math" panose="02040503050406030204" pitchFamily="18" charset="0"/>
                            </a:rPr>
                            <m:t>1</m:t>
                          </m:r>
                        </m:num>
                        <m:den>
                          <m:sSup>
                            <m:sSupPr>
                              <m:ctrlPr>
                                <a:rPr lang="en-US" altLang="ja-JP" sz="1500" i="1">
                                  <a:latin typeface="Cambria Math" panose="02040503050406030204" pitchFamily="18" charset="0"/>
                                </a:rPr>
                              </m:ctrlPr>
                            </m:sSupPr>
                            <m:e>
                              <m:r>
                                <a:rPr lang="ja-JP" altLang="en-US" sz="1500" i="1">
                                  <a:latin typeface="Cambria Math" panose="02040503050406030204" pitchFamily="18" charset="0"/>
                                </a:rPr>
                                <m:t>𝜏</m:t>
                              </m:r>
                            </m:e>
                            <m:sup>
                              <m:r>
                                <a:rPr lang="en-US" altLang="ja-JP" sz="1500" i="1">
                                  <a:latin typeface="Cambria Math" panose="02040503050406030204" pitchFamily="18" charset="0"/>
                                </a:rPr>
                                <m:t>𝑎</m:t>
                              </m:r>
                            </m:sup>
                          </m:sSup>
                        </m:den>
                      </m:f>
                      <m:d>
                        <m:dPr>
                          <m:begChr m:val="["/>
                          <m:endChr m:val="]"/>
                          <m:ctrlPr>
                            <a:rPr lang="en-US" altLang="ja-JP" sz="1500" i="1">
                              <a:latin typeface="Cambria Math" panose="02040503050406030204" pitchFamily="18" charset="0"/>
                            </a:rPr>
                          </m:ctrlPr>
                        </m:dPr>
                        <m:e>
                          <m:sSubSup>
                            <m:sSubSupPr>
                              <m:ctrlPr>
                                <a:rPr lang="en-US" altLang="ja-JP" sz="1500" i="1">
                                  <a:latin typeface="Cambria Math" panose="02040503050406030204" pitchFamily="18" charset="0"/>
                                </a:rPr>
                              </m:ctrlPr>
                            </m:sSubSupPr>
                            <m:e>
                              <m:r>
                                <a:rPr lang="en-US" altLang="ja-JP" sz="1500" i="1">
                                  <a:latin typeface="Cambria Math" panose="02040503050406030204" pitchFamily="18" charset="0"/>
                                </a:rPr>
                                <m:t>𝑇</m:t>
                              </m:r>
                            </m:e>
                            <m:sub>
                              <m:r>
                                <a:rPr lang="en-US" altLang="ja-JP" sz="1500" i="1">
                                  <a:latin typeface="Cambria Math" panose="02040503050406030204" pitchFamily="18" charset="0"/>
                                </a:rPr>
                                <m:t>𝑡</m:t>
                              </m:r>
                            </m:sub>
                            <m:sup>
                              <m:r>
                                <a:rPr lang="en-US" altLang="ja-JP" sz="1500" i="1">
                                  <a:latin typeface="Cambria Math" panose="02040503050406030204" pitchFamily="18" charset="0"/>
                                </a:rPr>
                                <m:t>𝑎</m:t>
                              </m:r>
                            </m:sup>
                          </m:sSubSup>
                          <m:r>
                            <a:rPr lang="en-US" altLang="ja-JP" sz="1500" i="1">
                              <a:latin typeface="Cambria Math" panose="02040503050406030204" pitchFamily="18" charset="0"/>
                            </a:rPr>
                            <m:t>−</m:t>
                          </m:r>
                          <m:f>
                            <m:fPr>
                              <m:ctrlPr>
                                <a:rPr lang="en-US" altLang="ja-JP" sz="1500" i="1">
                                  <a:latin typeface="Cambria Math" panose="02040503050406030204" pitchFamily="18" charset="0"/>
                                </a:rPr>
                              </m:ctrlPr>
                            </m:fPr>
                            <m:num>
                              <m:r>
                                <a:rPr lang="en-US" altLang="ja-JP" sz="1500" i="1">
                                  <a:latin typeface="Cambria Math" panose="02040503050406030204" pitchFamily="18" charset="0"/>
                                </a:rPr>
                                <m:t>1</m:t>
                              </m:r>
                            </m:num>
                            <m:den>
                              <m:sSup>
                                <m:sSupPr>
                                  <m:ctrlPr>
                                    <a:rPr lang="en-US" altLang="ja-JP" sz="1500" i="1">
                                      <a:latin typeface="Cambria Math" panose="02040503050406030204" pitchFamily="18" charset="0"/>
                                    </a:rPr>
                                  </m:ctrlPr>
                                </m:sSupPr>
                                <m:e>
                                  <m:r>
                                    <a:rPr lang="ja-JP" altLang="en-US" sz="1500" i="1">
                                      <a:latin typeface="Cambria Math" panose="02040503050406030204" pitchFamily="18" charset="0"/>
                                    </a:rPr>
                                    <m:t>𝜏</m:t>
                                  </m:r>
                                </m:e>
                                <m:sup>
                                  <m:r>
                                    <a:rPr lang="en-US" altLang="ja-JP" sz="1500" i="1">
                                      <a:latin typeface="Cambria Math" panose="02040503050406030204" pitchFamily="18" charset="0"/>
                                    </a:rPr>
                                    <m:t>𝑎</m:t>
                                  </m:r>
                                </m:sup>
                              </m:sSup>
                            </m:den>
                          </m:f>
                          <m:d>
                            <m:dPr>
                              <m:begChr m:val="⟨"/>
                              <m:endChr m:val="⟩"/>
                              <m:ctrlPr>
                                <a:rPr lang="en-US" altLang="ja-JP" sz="1500" i="1">
                                  <a:latin typeface="Cambria Math" panose="02040503050406030204" pitchFamily="18" charset="0"/>
                                </a:rPr>
                              </m:ctrlPr>
                            </m:dPr>
                            <m:e>
                              <m:sSup>
                                <m:sSupPr>
                                  <m:ctrlPr>
                                    <a:rPr lang="en-US" altLang="ja-JP" sz="1500" i="1">
                                      <a:latin typeface="Cambria Math" panose="02040503050406030204" pitchFamily="18" charset="0"/>
                                    </a:rPr>
                                  </m:ctrlPr>
                                </m:sSupPr>
                                <m:e>
                                  <m:d>
                                    <m:dPr>
                                      <m:ctrlPr>
                                        <a:rPr lang="en-US" altLang="ja-JP" sz="1500" i="1">
                                          <a:latin typeface="Cambria Math" panose="02040503050406030204" pitchFamily="18" charset="0"/>
                                        </a:rPr>
                                      </m:ctrlPr>
                                    </m:dPr>
                                    <m:e>
                                      <m:sSub>
                                        <m:sSubPr>
                                          <m:ctrlPr>
                                            <a:rPr lang="en-US" altLang="ja-JP" sz="1500" i="1">
                                              <a:latin typeface="Cambria Math" panose="02040503050406030204" pitchFamily="18" charset="0"/>
                                            </a:rPr>
                                          </m:ctrlPr>
                                        </m:sSubPr>
                                        <m:e>
                                          <m:r>
                                            <a:rPr lang="en-US" altLang="ja-JP" sz="1500" i="1">
                                              <a:latin typeface="Cambria Math" panose="02040503050406030204" pitchFamily="18" charset="0"/>
                                            </a:rPr>
                                            <m:t>𝑎</m:t>
                                          </m:r>
                                        </m:e>
                                        <m:sub>
                                          <m:r>
                                            <a:rPr lang="en-US" altLang="ja-JP" sz="1500" i="1">
                                              <a:latin typeface="Cambria Math" panose="02040503050406030204" pitchFamily="18" charset="0"/>
                                            </a:rPr>
                                            <m:t>𝑡</m:t>
                                          </m:r>
                                        </m:sub>
                                      </m:sSub>
                                      <m:r>
                                        <a:rPr lang="en-US" altLang="ja-JP" sz="1500" i="1">
                                          <a:latin typeface="Cambria Math" panose="02040503050406030204" pitchFamily="18" charset="0"/>
                                        </a:rPr>
                                        <m:t>−</m:t>
                                      </m:r>
                                      <m:r>
                                        <a:rPr lang="ja-JP" altLang="en-US" sz="1500" i="1">
                                          <a:latin typeface="Cambria Math" panose="02040503050406030204" pitchFamily="18" charset="0"/>
                                        </a:rPr>
                                        <m:t>𝛼</m:t>
                                      </m:r>
                                      <m:sSub>
                                        <m:sSubPr>
                                          <m:ctrlPr>
                                            <a:rPr lang="en-US" altLang="ja-JP" sz="1500" i="1">
                                              <a:latin typeface="Cambria Math" panose="02040503050406030204" pitchFamily="18" charset="0"/>
                                            </a:rPr>
                                          </m:ctrlPr>
                                        </m:sSubPr>
                                        <m:e>
                                          <m:r>
                                            <a:rPr lang="en-US" altLang="ja-JP" sz="1500" i="1">
                                              <a:latin typeface="Cambria Math" panose="02040503050406030204" pitchFamily="18" charset="0"/>
                                            </a:rPr>
                                            <m:t>𝑚</m:t>
                                          </m:r>
                                        </m:e>
                                        <m:sub>
                                          <m:r>
                                            <a:rPr lang="en-US" altLang="ja-JP" sz="1500" i="1">
                                              <a:latin typeface="Cambria Math" panose="02040503050406030204" pitchFamily="18" charset="0"/>
                                            </a:rPr>
                                            <m:t>𝑡</m:t>
                                          </m:r>
                                        </m:sub>
                                      </m:sSub>
                                      <m:r>
                                        <a:rPr lang="en-US" altLang="ja-JP" sz="1500" i="1">
                                          <a:latin typeface="Cambria Math" panose="02040503050406030204" pitchFamily="18" charset="0"/>
                                        </a:rPr>
                                        <m:t>+</m:t>
                                      </m:r>
                                      <m:sSub>
                                        <m:sSubPr>
                                          <m:ctrlPr>
                                            <a:rPr lang="en-US" altLang="ja-JP" sz="1500" i="1">
                                              <a:latin typeface="Cambria Math" panose="02040503050406030204" pitchFamily="18" charset="0"/>
                                            </a:rPr>
                                          </m:ctrlPr>
                                        </m:sSubPr>
                                        <m:e>
                                          <m:r>
                                            <a:rPr lang="ja-JP" altLang="en-US" sz="1500" i="1">
                                              <a:latin typeface="Cambria Math" panose="02040503050406030204" pitchFamily="18" charset="0"/>
                                            </a:rPr>
                                            <m:t>𝛽</m:t>
                                          </m:r>
                                          <m:r>
                                            <a:rPr lang="en-US" altLang="ja-JP" sz="1500" i="1">
                                              <a:latin typeface="Cambria Math" panose="02040503050406030204" pitchFamily="18" charset="0"/>
                                            </a:rPr>
                                            <m:t>𝑙</m:t>
                                          </m:r>
                                        </m:e>
                                        <m:sub>
                                          <m:r>
                                            <a:rPr lang="en-US" altLang="ja-JP" sz="1500" i="1">
                                              <a:latin typeface="Cambria Math" panose="02040503050406030204" pitchFamily="18" charset="0"/>
                                            </a:rPr>
                                            <m:t>𝑡</m:t>
                                          </m:r>
                                        </m:sub>
                                      </m:sSub>
                                    </m:e>
                                  </m:d>
                                </m:e>
                                <m:sup>
                                  <m:r>
                                    <a:rPr lang="en-US" altLang="ja-JP" sz="1500" i="1">
                                      <a:latin typeface="Cambria Math" panose="02040503050406030204" pitchFamily="18" charset="0"/>
                                    </a:rPr>
                                    <m:t>2</m:t>
                                  </m:r>
                                </m:sup>
                              </m:sSup>
                            </m:e>
                          </m:d>
                        </m:e>
                      </m:d>
                    </m:oMath>
                  </m:oMathPara>
                </a14:m>
                <a:endParaRPr kumimoji="1" lang="ja-JP" altLang="en-US" sz="15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2667193" y="3881319"/>
                <a:ext cx="4926220" cy="532197"/>
              </a:xfrm>
              <a:prstGeom prst="rect">
                <a:avLst/>
              </a:prstGeom>
              <a:blipFill rotWithShape="0">
                <a:blip r:embed="rId13"/>
                <a:stretch>
                  <a:fillRect/>
                </a:stretch>
              </a:blipFill>
            </p:spPr>
            <p:txBody>
              <a:bodyPr/>
              <a:lstStyle/>
              <a:p>
                <a:r>
                  <a:rPr lang="ja-JP" altLang="en-US">
                    <a:noFill/>
                  </a:rPr>
                  <a:t> </a:t>
                </a:r>
              </a:p>
            </p:txBody>
          </p:sp>
        </mc:Fallback>
      </mc:AlternateContent>
      <p:sp>
        <p:nvSpPr>
          <p:cNvPr id="5" name="角丸四角形 4"/>
          <p:cNvSpPr/>
          <p:nvPr/>
        </p:nvSpPr>
        <p:spPr>
          <a:xfrm>
            <a:off x="5404556" y="5305167"/>
            <a:ext cx="543163" cy="7361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a:off x="6248934" y="5305166"/>
            <a:ext cx="506093" cy="736195"/>
          </a:xfrm>
          <a:prstGeom prst="roundRect">
            <a:avLst/>
          </a:prstGeom>
          <a:noFill/>
          <a:ln w="28575">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831322" y="6049418"/>
            <a:ext cx="1146468" cy="323165"/>
          </a:xfrm>
          <a:prstGeom prst="rect">
            <a:avLst/>
          </a:prstGeom>
          <a:noFill/>
        </p:spPr>
        <p:txBody>
          <a:bodyPr wrap="none" rtlCol="0">
            <a:spAutoFit/>
          </a:bodyPr>
          <a:lstStyle/>
          <a:p>
            <a:r>
              <a:rPr kumimoji="1" lang="ja-JP" altLang="en-US" sz="1500" b="1" dirty="0">
                <a:solidFill>
                  <a:srgbClr val="FF0000"/>
                </a:solidFill>
              </a:rPr>
              <a:t>情報</a:t>
            </a:r>
            <a:r>
              <a:rPr kumimoji="1" lang="ja-JP" altLang="en-US" sz="1500" b="1" dirty="0" smtClean="0">
                <a:solidFill>
                  <a:srgbClr val="FF0000"/>
                </a:solidFill>
              </a:rPr>
              <a:t>の</a:t>
            </a:r>
            <a:r>
              <a:rPr kumimoji="1" lang="ja-JP" altLang="en-US" sz="1500" b="1" dirty="0">
                <a:solidFill>
                  <a:srgbClr val="FF0000"/>
                </a:solidFill>
              </a:rPr>
              <a:t>流</a:t>
            </a:r>
            <a:r>
              <a:rPr kumimoji="1" lang="ja-JP" altLang="en-US" sz="1500" b="1" dirty="0" smtClean="0">
                <a:solidFill>
                  <a:srgbClr val="FF0000"/>
                </a:solidFill>
              </a:rPr>
              <a:t>れ</a:t>
            </a:r>
            <a:endParaRPr kumimoji="1" lang="ja-JP" altLang="en-US" sz="1500" b="1" dirty="0">
              <a:solidFill>
                <a:srgbClr val="FF0000"/>
              </a:solidFill>
            </a:endParaRPr>
          </a:p>
        </p:txBody>
      </p:sp>
      <p:sp>
        <p:nvSpPr>
          <p:cNvPr id="29" name="テキスト ボックス 28"/>
          <p:cNvSpPr txBox="1"/>
          <p:nvPr/>
        </p:nvSpPr>
        <p:spPr>
          <a:xfrm>
            <a:off x="6248934" y="6041361"/>
            <a:ext cx="4031873" cy="323165"/>
          </a:xfrm>
          <a:prstGeom prst="rect">
            <a:avLst/>
          </a:prstGeom>
          <a:noFill/>
        </p:spPr>
        <p:txBody>
          <a:bodyPr wrap="none" rtlCol="0">
            <a:spAutoFit/>
          </a:bodyPr>
          <a:lstStyle/>
          <a:p>
            <a:r>
              <a:rPr kumimoji="1" lang="ja-JP" altLang="en-US" sz="1500" b="1" dirty="0">
                <a:solidFill>
                  <a:schemeClr val="accent4"/>
                </a:solidFill>
              </a:rPr>
              <a:t>熱力学的</a:t>
            </a:r>
            <a:r>
              <a:rPr kumimoji="1" lang="ja-JP" altLang="en-US" sz="1500" b="1" dirty="0" smtClean="0">
                <a:solidFill>
                  <a:schemeClr val="accent4"/>
                </a:solidFill>
              </a:rPr>
              <a:t>な利得（熱浴のエントロピー変化）</a:t>
            </a:r>
            <a:endParaRPr kumimoji="1" lang="ja-JP" altLang="en-US" sz="1500" b="1" dirty="0">
              <a:solidFill>
                <a:schemeClr val="accent4"/>
              </a:solidFill>
            </a:endParaRPr>
          </a:p>
        </p:txBody>
      </p:sp>
      <p:sp>
        <p:nvSpPr>
          <p:cNvPr id="7" name="テキスト ボックス 6"/>
          <p:cNvSpPr txBox="1"/>
          <p:nvPr/>
        </p:nvSpPr>
        <p:spPr>
          <a:xfrm>
            <a:off x="6987643" y="6320824"/>
            <a:ext cx="5114542" cy="461665"/>
          </a:xfrm>
          <a:prstGeom prst="rect">
            <a:avLst/>
          </a:prstGeom>
          <a:noFill/>
        </p:spPr>
        <p:txBody>
          <a:bodyPr wrap="none" rtlCol="0">
            <a:spAutoFit/>
          </a:bodyPr>
          <a:lstStyle/>
          <a:p>
            <a:r>
              <a:rPr lang="en-US" altLang="ja-JP" sz="1200" dirty="0"/>
              <a:t>Maxwell’s demon in biochemical signal transduction with feedback </a:t>
            </a:r>
            <a:r>
              <a:rPr lang="en-US" altLang="ja-JP" sz="1200" dirty="0" smtClean="0"/>
              <a:t>loop</a:t>
            </a:r>
            <a:endParaRPr lang="en-US" altLang="ja-JP" sz="1200" dirty="0"/>
          </a:p>
          <a:p>
            <a:r>
              <a:rPr kumimoji="1" lang="en-US" altLang="ja-JP" sz="1200" dirty="0" smtClean="0"/>
              <a:t>Ito &amp; Sagawa., Nat. Comm. 6, 7498 (2015)</a:t>
            </a:r>
            <a:endParaRPr kumimoji="1" lang="ja-JP" altLang="en-US" sz="1200" dirty="0"/>
          </a:p>
        </p:txBody>
      </p:sp>
    </p:spTree>
    <p:extLst>
      <p:ext uri="{BB962C8B-B14F-4D97-AF65-F5344CB8AC3E}">
        <p14:creationId xmlns:p14="http://schemas.microsoft.com/office/powerpoint/2010/main" val="2923456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t>「生物学」</a:t>
            </a:r>
            <a:r>
              <a:rPr lang="ja-JP" altLang="en-US" dirty="0" smtClean="0"/>
              <a:t>に果たして</a:t>
            </a:r>
            <a:r>
              <a:rPr lang="en-US" altLang="ja-JP" dirty="0" smtClean="0"/>
              <a:t/>
            </a:r>
            <a:br>
              <a:rPr lang="en-US" altLang="ja-JP" dirty="0" smtClean="0"/>
            </a:br>
            <a:r>
              <a:rPr lang="en-US" altLang="ja-JP" dirty="0" smtClean="0"/>
              <a:t>			</a:t>
            </a:r>
            <a:r>
              <a:rPr lang="ja-JP" altLang="en-US" b="1" dirty="0" smtClean="0">
                <a:solidFill>
                  <a:schemeClr val="accent2"/>
                </a:solidFill>
              </a:rPr>
              <a:t>「理論」</a:t>
            </a:r>
            <a:r>
              <a:rPr lang="ja-JP" altLang="en-US" dirty="0" smtClean="0"/>
              <a:t>はあるのか？？</a:t>
            </a:r>
            <a:endParaRPr lang="ja-JP" altLang="en-US" dirty="0"/>
          </a:p>
        </p:txBody>
      </p:sp>
      <p:sp>
        <p:nvSpPr>
          <p:cNvPr id="3" name="コンテンツ プレースホルダー 2"/>
          <p:cNvSpPr>
            <a:spLocks noGrp="1"/>
          </p:cNvSpPr>
          <p:nvPr>
            <p:ph idx="1"/>
          </p:nvPr>
        </p:nvSpPr>
        <p:spPr>
          <a:xfrm>
            <a:off x="677334" y="2056086"/>
            <a:ext cx="8596668" cy="4039914"/>
          </a:xfrm>
        </p:spPr>
        <p:txBody>
          <a:bodyPr>
            <a:normAutofit/>
          </a:bodyPr>
          <a:lstStyle/>
          <a:p>
            <a:r>
              <a:rPr lang="ja-JP" altLang="en-US" sz="2000" dirty="0" smtClean="0"/>
              <a:t>そもそも、</a:t>
            </a:r>
            <a:r>
              <a:rPr lang="ja-JP" altLang="en-US" sz="2000" b="1" dirty="0" smtClean="0">
                <a:solidFill>
                  <a:schemeClr val="accent5"/>
                </a:solidFill>
              </a:rPr>
              <a:t>「生物」「生命」</a:t>
            </a:r>
            <a:r>
              <a:rPr lang="ja-JP" altLang="en-US" sz="2000" dirty="0" smtClean="0"/>
              <a:t>とは？</a:t>
            </a:r>
            <a:endParaRPr lang="en-US" altLang="ja-JP" sz="2000" dirty="0" smtClean="0"/>
          </a:p>
          <a:p>
            <a:pPr marL="0" indent="0">
              <a:buNone/>
            </a:pPr>
            <a:r>
              <a:rPr lang="ja-JP" altLang="en-US" dirty="0" smtClean="0"/>
              <a:t>→　一般的な定義は</a:t>
            </a:r>
            <a:endParaRPr lang="en-US" altLang="ja-JP" dirty="0" smtClean="0"/>
          </a:p>
          <a:p>
            <a:pPr marL="0" indent="0">
              <a:buNone/>
            </a:pPr>
            <a:r>
              <a:rPr lang="ja-JP" altLang="en-US" dirty="0" smtClean="0"/>
              <a:t>　　①</a:t>
            </a:r>
            <a:r>
              <a:rPr lang="ja-JP" altLang="en-US" dirty="0" smtClean="0">
                <a:solidFill>
                  <a:srgbClr val="FF0000"/>
                </a:solidFill>
              </a:rPr>
              <a:t>自己複製</a:t>
            </a:r>
            <a:r>
              <a:rPr lang="ja-JP" altLang="en-US" dirty="0" smtClean="0"/>
              <a:t>能力</a:t>
            </a:r>
            <a:endParaRPr lang="en-US" altLang="ja-JP" dirty="0" smtClean="0"/>
          </a:p>
          <a:p>
            <a:pPr marL="0" indent="0">
              <a:buNone/>
            </a:pPr>
            <a:r>
              <a:rPr lang="ja-JP" altLang="en-US" dirty="0" smtClean="0"/>
              <a:t>　　②</a:t>
            </a:r>
            <a:r>
              <a:rPr lang="ja-JP" altLang="en-US" dirty="0" smtClean="0">
                <a:solidFill>
                  <a:srgbClr val="FF0000"/>
                </a:solidFill>
              </a:rPr>
              <a:t>代謝</a:t>
            </a:r>
            <a:r>
              <a:rPr lang="ja-JP" altLang="en-US" dirty="0" smtClean="0"/>
              <a:t>（エネルギー変換）能力</a:t>
            </a:r>
            <a:endParaRPr lang="en-US" altLang="ja-JP" dirty="0" smtClean="0"/>
          </a:p>
          <a:p>
            <a:pPr marL="0" indent="0">
              <a:buNone/>
            </a:pPr>
            <a:r>
              <a:rPr lang="ja-JP" altLang="en-US" dirty="0" smtClean="0"/>
              <a:t>　　③自己と外界の明確な区別：「</a:t>
            </a:r>
            <a:r>
              <a:rPr lang="ja-JP" altLang="en-US" dirty="0" smtClean="0">
                <a:solidFill>
                  <a:srgbClr val="FF0000"/>
                </a:solidFill>
              </a:rPr>
              <a:t>細胞膜</a:t>
            </a:r>
            <a:r>
              <a:rPr lang="ja-JP" altLang="en-US" dirty="0" smtClean="0"/>
              <a:t>」の存在</a:t>
            </a:r>
            <a:endParaRPr lang="en-US" altLang="ja-JP" dirty="0" smtClean="0"/>
          </a:p>
          <a:p>
            <a:pPr marL="0" indent="0">
              <a:buNone/>
            </a:pPr>
            <a:r>
              <a:rPr lang="ja-JP" altLang="en-US" dirty="0" smtClean="0"/>
              <a:t>　　④</a:t>
            </a:r>
            <a:r>
              <a:rPr lang="ja-JP" altLang="en-US" dirty="0" smtClean="0">
                <a:solidFill>
                  <a:srgbClr val="FF0000"/>
                </a:solidFill>
              </a:rPr>
              <a:t>恒常性</a:t>
            </a:r>
            <a:r>
              <a:rPr lang="ja-JP" altLang="en-US" dirty="0" smtClean="0"/>
              <a:t>（ホメオスタシス）の維持：外界の変化に対する適応</a:t>
            </a:r>
            <a:endParaRPr lang="en-US" altLang="ja-JP" dirty="0" smtClean="0"/>
          </a:p>
          <a:p>
            <a:pPr marL="0" indent="0">
              <a:buNone/>
            </a:pPr>
            <a:r>
              <a:rPr lang="ja-JP" altLang="en-US" dirty="0" smtClean="0"/>
              <a:t>→　高い</a:t>
            </a:r>
            <a:r>
              <a:rPr lang="ja-JP" altLang="en-US" dirty="0" smtClean="0">
                <a:solidFill>
                  <a:srgbClr val="00B050"/>
                </a:solidFill>
              </a:rPr>
              <a:t>安定性（頑健性）</a:t>
            </a:r>
            <a:r>
              <a:rPr lang="ja-JP" altLang="en-US" dirty="0" smtClean="0"/>
              <a:t>と“いい感じ”の</a:t>
            </a:r>
            <a:r>
              <a:rPr lang="ja-JP" altLang="en-US" dirty="0" smtClean="0">
                <a:solidFill>
                  <a:srgbClr val="00B050"/>
                </a:solidFill>
              </a:rPr>
              <a:t>可塑性（適応性）</a:t>
            </a:r>
            <a:r>
              <a:rPr lang="ja-JP" altLang="en-US" dirty="0" smtClean="0"/>
              <a:t>を両立</a:t>
            </a:r>
            <a:endParaRPr lang="en-US" altLang="ja-JP" dirty="0" smtClean="0"/>
          </a:p>
          <a:p>
            <a:pPr marL="0" indent="0">
              <a:buNone/>
            </a:pPr>
            <a:endParaRPr lang="en-US" altLang="ja-JP" dirty="0" smtClean="0"/>
          </a:p>
          <a:p>
            <a:r>
              <a:rPr lang="ja-JP" altLang="en-US" sz="2000" dirty="0" smtClean="0"/>
              <a:t>多数の要素が有機的に相互作用しながら様々な階層を作り出している</a:t>
            </a:r>
            <a:endParaRPr lang="en-US" altLang="ja-JP" sz="2000" dirty="0" smtClean="0"/>
          </a:p>
          <a:p>
            <a:pPr marL="0" indent="0" algn="ctr">
              <a:buNone/>
            </a:pPr>
            <a:r>
              <a:rPr lang="ja-JP" altLang="en-US" b="1" dirty="0" smtClean="0">
                <a:solidFill>
                  <a:schemeClr val="accent2"/>
                </a:solidFill>
              </a:rPr>
              <a:t>遺伝子・タンパク質⇔細胞⇔組織</a:t>
            </a:r>
            <a:r>
              <a:rPr lang="ja-JP" altLang="en-US" dirty="0" smtClean="0"/>
              <a:t>⇔器官⇔個体⇔個体群⇔生態系</a:t>
            </a:r>
            <a:endParaRPr lang="en-US" altLang="ja-JP" dirty="0" smtClean="0"/>
          </a:p>
        </p:txBody>
      </p:sp>
      <p:sp>
        <p:nvSpPr>
          <p:cNvPr id="4" name="円/楕円 3"/>
          <p:cNvSpPr/>
          <p:nvPr/>
        </p:nvSpPr>
        <p:spPr>
          <a:xfrm>
            <a:off x="1497751" y="5602151"/>
            <a:ext cx="3709115" cy="5237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938677" y="6096000"/>
            <a:ext cx="2964273" cy="276999"/>
          </a:xfrm>
          <a:prstGeom prst="rect">
            <a:avLst/>
          </a:prstGeom>
          <a:noFill/>
        </p:spPr>
        <p:txBody>
          <a:bodyPr wrap="none" rtlCol="0">
            <a:spAutoFit/>
          </a:bodyPr>
          <a:lstStyle/>
          <a:p>
            <a:r>
              <a:rPr kumimoji="1" lang="ja-JP" altLang="en-US" sz="1200" dirty="0" smtClean="0">
                <a:solidFill>
                  <a:srgbClr val="FF0000"/>
                </a:solidFill>
                <a:latin typeface="HGP創英角ﾎﾟｯﾌﾟ体" panose="040B0A00000000000000" pitchFamily="50" charset="-128"/>
                <a:ea typeface="HGP創英角ﾎﾟｯﾌﾟ体" panose="040B0A00000000000000" pitchFamily="50" charset="-128"/>
              </a:rPr>
              <a:t>今回はこのあたりに着目していきましょう！</a:t>
            </a:r>
            <a:endParaRPr kumimoji="1" lang="ja-JP" altLang="en-US" sz="1200" dirty="0">
              <a:solidFill>
                <a:srgbClr val="FF0000"/>
              </a:solidFill>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19489869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91978"/>
          </a:xfrm>
        </p:spPr>
        <p:txBody>
          <a:bodyPr>
            <a:normAutofit/>
          </a:bodyPr>
          <a:lstStyle/>
          <a:p>
            <a:r>
              <a:rPr kumimoji="1" lang="ja-JP" altLang="en-US" dirty="0" smtClean="0">
                <a:solidFill>
                  <a:srgbClr val="0070C0"/>
                </a:solidFill>
              </a:rPr>
              <a:t>情報理論とのアナロジー</a:t>
            </a:r>
            <a:endParaRPr kumimoji="1" lang="ja-JP" altLang="en-US" dirty="0">
              <a:solidFill>
                <a:srgbClr val="0070C0"/>
              </a:solidFill>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52086" y="1213988"/>
                <a:ext cx="4901514" cy="5137386"/>
              </a:xfrm>
            </p:spPr>
            <p:txBody>
              <a:bodyPr>
                <a:normAutofit/>
              </a:bodyPr>
              <a:lstStyle/>
              <a:p>
                <a:pPr>
                  <a:buAutoNum type="alphaLcPeriod"/>
                </a:pPr>
                <a:r>
                  <a:rPr kumimoji="1" lang="en-US" altLang="ja-JP" dirty="0" smtClean="0"/>
                  <a:t>Biochemical Networ</a:t>
                </a:r>
                <a:r>
                  <a:rPr lang="en-US" altLang="ja-JP" dirty="0" smtClean="0"/>
                  <a:t>k</a:t>
                </a:r>
                <a:endParaRPr lang="en-US" altLang="ja-JP"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𝑑𝐼</m:t>
                          </m:r>
                        </m:e>
                        <m:sub>
                          <m:r>
                            <a:rPr lang="en-US" altLang="ja-JP" i="1">
                              <a:latin typeface="Cambria Math" panose="02040503050406030204" pitchFamily="18" charset="0"/>
                            </a:rPr>
                            <m:t>𝑡</m:t>
                          </m:r>
                        </m:sub>
                        <m:sup>
                          <m:r>
                            <a:rPr lang="en-US" altLang="ja-JP" i="1">
                              <a:latin typeface="Cambria Math" panose="02040503050406030204" pitchFamily="18" charset="0"/>
                            </a:rPr>
                            <m:t>𝑡𝑟</m:t>
                          </m:r>
                        </m:sup>
                      </m:sSubSup>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f>
                                <m:fPr>
                                  <m:ctrlPr>
                                    <a:rPr lang="en-US" altLang="ja-JP" b="0" i="1" smtClean="0">
                                      <a:latin typeface="Cambria Math" panose="02040503050406030204" pitchFamily="18" charset="0"/>
                                    </a:rPr>
                                  </m:ctrlPr>
                                </m:fPr>
                                <m:num>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𝑃</m:t>
                                          </m:r>
                                        </m:e>
                                      </m:acc>
                                    </m:e>
                                    <m:sub>
                                      <m:r>
                                        <a:rPr lang="en-US" altLang="ja-JP" b="0" i="1" smtClean="0">
                                          <a:latin typeface="Cambria Math" panose="02040503050406030204" pitchFamily="18" charset="0"/>
                                        </a:rPr>
                                        <m:t>𝑡</m:t>
                                      </m:r>
                                    </m:sub>
                                  </m:sSub>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𝑁</m:t>
                                      </m:r>
                                    </m:e>
                                    <m:sub>
                                      <m:r>
                                        <a:rPr lang="en-US" altLang="ja-JP" b="0" i="1" smtClean="0">
                                          <a:latin typeface="Cambria Math" panose="02040503050406030204" pitchFamily="18" charset="0"/>
                                        </a:rPr>
                                        <m:t>𝑡</m:t>
                                      </m:r>
                                    </m:sub>
                                  </m:sSub>
                                </m:den>
                              </m:f>
                              <m:r>
                                <a:rPr lang="en-US" altLang="ja-JP" b="0" i="1" smtClean="0">
                                  <a:latin typeface="Cambria Math" panose="02040503050406030204" pitchFamily="18" charset="0"/>
                                </a:rPr>
                                <m:t>𝑑𝑡</m:t>
                              </m:r>
                            </m:e>
                          </m:d>
                        </m:e>
                      </m:func>
                    </m:oMath>
                  </m:oMathPara>
                </a14:m>
                <a:endParaRPr lang="en-US" altLang="ja-JP" dirty="0"/>
              </a:p>
              <a:p>
                <a:pPr marL="457200" lvl="1" indent="0">
                  <a:buNone/>
                </a:pPr>
                <a:r>
                  <a:rPr lang="ja-JP" altLang="en-US" dirty="0" smtClean="0">
                    <a:solidFill>
                      <a:schemeClr val="accent4"/>
                    </a:solidFill>
                  </a:rPr>
                  <a:t>熱力学的な利得</a:t>
                </a:r>
                <a:endParaRPr kumimoji="1" lang="en-US" altLang="ja-JP" dirty="0" smtClean="0">
                  <a:solidFill>
                    <a:schemeClr val="accent4"/>
                  </a:solidFill>
                </a:endParaRPr>
              </a:p>
              <a:p>
                <a:pPr marL="457200" lvl="1" indent="0">
                  <a:buNone/>
                </a:pPr>
                <a:r>
                  <a:rPr lang="ja-JP" altLang="en-US" dirty="0" smtClean="0"/>
                  <a:t>＝シグナル伝達系のノイズに対する信号の　</a:t>
                </a:r>
                <a:r>
                  <a:rPr lang="en-US" altLang="ja-JP" dirty="0" smtClean="0"/>
                  <a:t>	</a:t>
                </a:r>
                <a:r>
                  <a:rPr lang="ja-JP" altLang="en-US" dirty="0" smtClean="0"/>
                  <a:t>正確さを表す（適応のロバストネス）</a:t>
                </a:r>
                <a:endParaRPr lang="en-US" altLang="ja-JP" dirty="0" smtClean="0"/>
              </a:p>
              <a:p>
                <a:pPr marL="457200" lvl="1" indent="0">
                  <a:buNone/>
                </a:pPr>
                <a:r>
                  <a:rPr lang="ja-JP" altLang="en-US" dirty="0" smtClean="0"/>
                  <a:t>→</a:t>
                </a:r>
                <a:r>
                  <a:rPr lang="ja-JP" altLang="en-US" dirty="0" smtClean="0">
                    <a:solidFill>
                      <a:srgbClr val="FF0000"/>
                    </a:solidFill>
                  </a:rPr>
                  <a:t>情報の流れ</a:t>
                </a:r>
                <a:r>
                  <a:rPr lang="ja-JP" altLang="en-US" dirty="0" smtClean="0"/>
                  <a:t>によって上限が決まる</a:t>
                </a:r>
                <a:endParaRPr kumimoji="1" lang="en-US" altLang="ja-JP" dirty="0" smtClean="0"/>
              </a:p>
              <a:p>
                <a:pPr>
                  <a:buFont typeface="+mj-lt"/>
                  <a:buAutoNum type="alphaLcPeriod" startAt="2"/>
                </a:pPr>
                <a:r>
                  <a:rPr lang="en-US" altLang="ja-JP" dirty="0" smtClean="0"/>
                  <a:t>Shannon</a:t>
                </a:r>
                <a:r>
                  <a:rPr lang="ja-JP" altLang="en-US" dirty="0" smtClean="0"/>
                  <a:t>情報理論</a:t>
                </a:r>
                <a:endParaRPr lang="en-US" altLang="ja-JP" dirty="0" smtClean="0"/>
              </a:p>
              <a:p>
                <a:pPr marL="0" indent="0">
                  <a:buNone/>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ln</m:t>
                          </m:r>
                        </m:fName>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𝑃</m:t>
                                  </m:r>
                                </m:num>
                                <m:den>
                                  <m:r>
                                    <a:rPr kumimoji="1" lang="en-US" altLang="ja-JP" b="0" i="1" smtClean="0">
                                      <a:latin typeface="Cambria Math" panose="02040503050406030204" pitchFamily="18" charset="0"/>
                                    </a:rPr>
                                    <m:t>𝑁</m:t>
                                  </m:r>
                                </m:den>
                              </m:f>
                            </m:e>
                          </m:d>
                        </m:e>
                      </m:func>
                    </m:oMath>
                  </m:oMathPara>
                </a14:m>
                <a:endParaRPr kumimoji="1" lang="en-US" altLang="ja-JP" dirty="0" smtClean="0"/>
              </a:p>
              <a:p>
                <a:pPr marL="0" indent="0">
                  <a:buNone/>
                </a:pPr>
                <a:r>
                  <a:rPr lang="en-US" altLang="ja-JP" dirty="0"/>
                  <a:t>	</a:t>
                </a:r>
                <a:r>
                  <a:rPr lang="ja-JP" altLang="en-US" sz="1600" dirty="0" smtClean="0"/>
                  <a:t>エラーのない</a:t>
                </a:r>
                <a:r>
                  <a:rPr lang="ja-JP" altLang="en-US" sz="1600" dirty="0" smtClean="0">
                    <a:solidFill>
                      <a:schemeClr val="accent4"/>
                    </a:solidFill>
                  </a:rPr>
                  <a:t>通信のレート</a:t>
                </a:r>
                <a:r>
                  <a:rPr lang="en-US" altLang="ja-JP" sz="1600" dirty="0" smtClean="0"/>
                  <a:t>R</a:t>
                </a:r>
                <a:endParaRPr kumimoji="1" lang="en-US" altLang="ja-JP" sz="1600" dirty="0" smtClean="0"/>
              </a:p>
              <a:p>
                <a:pPr marL="0" indent="0">
                  <a:buNone/>
                </a:pPr>
                <a:r>
                  <a:rPr lang="en-US" altLang="ja-JP" sz="1600" dirty="0" smtClean="0"/>
                  <a:t>	</a:t>
                </a:r>
                <a:r>
                  <a:rPr lang="ja-JP" altLang="en-US" sz="1600" dirty="0" smtClean="0"/>
                  <a:t>＝ノイズのある通信路に対して正確に通信</a:t>
                </a:r>
                <a:r>
                  <a:rPr lang="en-US" altLang="ja-JP" sz="1600" dirty="0" smtClean="0"/>
                  <a:t>		</a:t>
                </a:r>
                <a:r>
                  <a:rPr lang="ja-JP" altLang="en-US" sz="1600" dirty="0" smtClean="0"/>
                  <a:t>できる信号の量を表す</a:t>
                </a:r>
                <a:endParaRPr lang="en-US" altLang="ja-JP" sz="1600" dirty="0" smtClean="0"/>
              </a:p>
              <a:p>
                <a:pPr marL="0" indent="0">
                  <a:buNone/>
                </a:pPr>
                <a:r>
                  <a:rPr lang="en-US" altLang="ja-JP" sz="1600" dirty="0"/>
                  <a:t>	</a:t>
                </a:r>
                <a:r>
                  <a:rPr lang="ja-JP" altLang="en-US" sz="1600" dirty="0" smtClean="0"/>
                  <a:t>→</a:t>
                </a:r>
                <a:r>
                  <a:rPr lang="ja-JP" altLang="en-US" sz="1600" dirty="0">
                    <a:solidFill>
                      <a:srgbClr val="FF0000"/>
                    </a:solidFill>
                  </a:rPr>
                  <a:t>通信</a:t>
                </a:r>
                <a:r>
                  <a:rPr lang="ja-JP" altLang="en-US" sz="1600" dirty="0" smtClean="0">
                    <a:solidFill>
                      <a:srgbClr val="FF0000"/>
                    </a:solidFill>
                  </a:rPr>
                  <a:t>路容量</a:t>
                </a:r>
                <a:r>
                  <a:rPr lang="en-US" altLang="ja-JP" sz="1600" dirty="0" smtClean="0"/>
                  <a:t>C</a:t>
                </a:r>
                <a:r>
                  <a:rPr lang="ja-JP" altLang="en-US" sz="1600" dirty="0" smtClean="0"/>
                  <a:t>によ</a:t>
                </a:r>
                <a:r>
                  <a:rPr lang="ja-JP" altLang="en-US" sz="1600" dirty="0"/>
                  <a:t>って</a:t>
                </a:r>
                <a:r>
                  <a:rPr lang="ja-JP" altLang="en-US" sz="1600" dirty="0" smtClean="0"/>
                  <a:t>上限が決まる</a:t>
                </a:r>
                <a:endParaRPr lang="en-US" altLang="ja-JP" sz="1600" dirty="0"/>
              </a:p>
              <a:p>
                <a:r>
                  <a:rPr lang="ja-JP" altLang="en-US" dirty="0" smtClean="0">
                    <a:solidFill>
                      <a:srgbClr val="0070C0"/>
                    </a:solidFill>
                  </a:rPr>
                  <a:t>熱散逸とロバストネスのトレードオフ</a:t>
                </a:r>
                <a:endParaRPr kumimoji="1" lang="en-US" altLang="ja-JP" dirty="0" smtClean="0">
                  <a:solidFill>
                    <a:srgbClr val="0070C0"/>
                  </a:solidFill>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52086" y="1213988"/>
                <a:ext cx="4901514" cy="5137386"/>
              </a:xfrm>
              <a:blipFill rotWithShape="0">
                <a:blip r:embed="rId3"/>
                <a:stretch>
                  <a:fillRect l="-373" t="-712" b="-712"/>
                </a:stretch>
              </a:blipFill>
            </p:spPr>
            <p:txBody>
              <a:bodyPr/>
              <a:lstStyle/>
              <a:p>
                <a:r>
                  <a:rPr lang="ja-JP" altLang="en-US">
                    <a:noFill/>
                  </a:rPr>
                  <a:t> </a:t>
                </a:r>
              </a:p>
            </p:txBody>
          </p:sp>
        </mc:Fallback>
      </mc:AlternateContent>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036" y="1301578"/>
            <a:ext cx="4435050" cy="4739784"/>
          </a:xfrm>
          <a:prstGeom prst="rect">
            <a:avLst/>
          </a:prstGeom>
        </p:spPr>
      </p:pic>
      <p:sp>
        <p:nvSpPr>
          <p:cNvPr id="5" name="テキスト ボックス 4"/>
          <p:cNvSpPr txBox="1"/>
          <p:nvPr/>
        </p:nvSpPr>
        <p:spPr>
          <a:xfrm>
            <a:off x="6987643" y="6320824"/>
            <a:ext cx="5114542" cy="461665"/>
          </a:xfrm>
          <a:prstGeom prst="rect">
            <a:avLst/>
          </a:prstGeom>
          <a:noFill/>
        </p:spPr>
        <p:txBody>
          <a:bodyPr wrap="none" rtlCol="0">
            <a:spAutoFit/>
          </a:bodyPr>
          <a:lstStyle/>
          <a:p>
            <a:r>
              <a:rPr lang="en-US" altLang="ja-JP" sz="1200" dirty="0"/>
              <a:t>Maxwell’s demon in biochemical signal transduction with feedback </a:t>
            </a:r>
            <a:r>
              <a:rPr lang="en-US" altLang="ja-JP" sz="1200" dirty="0" smtClean="0"/>
              <a:t>loop</a:t>
            </a:r>
            <a:endParaRPr lang="en-US" altLang="ja-JP" sz="1200" dirty="0"/>
          </a:p>
          <a:p>
            <a:r>
              <a:rPr kumimoji="1" lang="en-US" altLang="ja-JP" sz="1200" dirty="0" smtClean="0"/>
              <a:t>Ito &amp; Sagawa., Nat. Comm. 6, 7498 (2015)</a:t>
            </a:r>
            <a:endParaRPr kumimoji="1" lang="ja-JP" altLang="en-US" sz="1200" dirty="0"/>
          </a:p>
        </p:txBody>
      </p:sp>
    </p:spTree>
    <p:extLst>
      <p:ext uri="{BB962C8B-B14F-4D97-AF65-F5344CB8AC3E}">
        <p14:creationId xmlns:p14="http://schemas.microsoft.com/office/powerpoint/2010/main" val="2962766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87977"/>
          </a:xfrm>
        </p:spPr>
        <p:txBody>
          <a:bodyPr/>
          <a:lstStyle/>
          <a:p>
            <a:r>
              <a:rPr lang="ja-JP" altLang="en-US" dirty="0" smtClean="0">
                <a:solidFill>
                  <a:srgbClr val="002060"/>
                </a:solidFill>
              </a:rPr>
              <a:t>まとめ</a:t>
            </a:r>
            <a:endParaRPr kumimoji="1" lang="ja-JP" altLang="en-US" dirty="0">
              <a:solidFill>
                <a:srgbClr val="002060"/>
              </a:solidFill>
            </a:endParaRPr>
          </a:p>
        </p:txBody>
      </p:sp>
      <p:sp>
        <p:nvSpPr>
          <p:cNvPr id="3" name="コンテンツ プレースホルダー 2"/>
          <p:cNvSpPr>
            <a:spLocks noGrp="1"/>
          </p:cNvSpPr>
          <p:nvPr>
            <p:ph idx="1"/>
          </p:nvPr>
        </p:nvSpPr>
        <p:spPr>
          <a:xfrm>
            <a:off x="677333" y="1297577"/>
            <a:ext cx="8596669" cy="5495110"/>
          </a:xfrm>
        </p:spPr>
        <p:txBody>
          <a:bodyPr>
            <a:normAutofit lnSpcReduction="10000"/>
          </a:bodyPr>
          <a:lstStyle/>
          <a:p>
            <a:r>
              <a:rPr kumimoji="1" lang="ja-JP" altLang="en-US" sz="2000" dirty="0" smtClean="0"/>
              <a:t>生物を数理・物理で記述するには？</a:t>
            </a:r>
            <a:endParaRPr kumimoji="1" lang="en-US" altLang="ja-JP" sz="2000" dirty="0" smtClean="0"/>
          </a:p>
          <a:p>
            <a:pPr lvl="1"/>
            <a:r>
              <a:rPr lang="ja-JP" altLang="en-US" b="1" dirty="0" smtClean="0">
                <a:solidFill>
                  <a:srgbClr val="009900"/>
                </a:solidFill>
              </a:rPr>
              <a:t>反応拡散系（拡散方程式）</a:t>
            </a:r>
            <a:r>
              <a:rPr lang="ja-JP" altLang="en-US" dirty="0" smtClean="0"/>
              <a:t>で記述できるパターンでかなり説明できる</a:t>
            </a:r>
            <a:endParaRPr lang="en-US" altLang="ja-JP" dirty="0" smtClean="0"/>
          </a:p>
          <a:p>
            <a:pPr lvl="2"/>
            <a:r>
              <a:rPr lang="ja-JP" altLang="en-US" dirty="0" smtClean="0"/>
              <a:t>フィードフォワードループとの組み合わせや交差拡散も使える（勉強中）</a:t>
            </a:r>
            <a:endParaRPr lang="en-US" altLang="ja-JP" dirty="0" smtClean="0"/>
          </a:p>
          <a:p>
            <a:pPr lvl="2"/>
            <a:r>
              <a:rPr lang="ja-JP" altLang="en-US" dirty="0" smtClean="0"/>
              <a:t>拡散による空間構造を考慮した反応拡散シミュレーションも盛ん（</a:t>
            </a:r>
            <a:r>
              <a:rPr lang="en-US" altLang="ja-JP" dirty="0" err="1" smtClean="0"/>
              <a:t>eGFRD</a:t>
            </a:r>
            <a:r>
              <a:rPr lang="ja-JP" altLang="en-US" dirty="0" smtClean="0"/>
              <a:t>など）</a:t>
            </a:r>
            <a:endParaRPr lang="en-US" altLang="ja-JP" dirty="0" smtClean="0"/>
          </a:p>
          <a:p>
            <a:pPr lvl="2"/>
            <a:endParaRPr lang="en-US" altLang="ja-JP" dirty="0" smtClean="0"/>
          </a:p>
          <a:p>
            <a:pPr lvl="1"/>
            <a:r>
              <a:rPr lang="ja-JP" altLang="en-US" dirty="0" smtClean="0"/>
              <a:t>反応拡散系で記述できない現象も</a:t>
            </a:r>
            <a:endParaRPr lang="en-US" altLang="ja-JP" dirty="0" smtClean="0"/>
          </a:p>
          <a:p>
            <a:pPr marL="457200" lvl="1" indent="0">
              <a:buNone/>
            </a:pPr>
            <a:r>
              <a:rPr lang="ja-JP" altLang="en-US" dirty="0" smtClean="0"/>
              <a:t>→</a:t>
            </a:r>
            <a:r>
              <a:rPr lang="ja-JP" altLang="en-US" b="1" dirty="0" smtClean="0">
                <a:solidFill>
                  <a:srgbClr val="FF0000"/>
                </a:solidFill>
              </a:rPr>
              <a:t>非マルコフ過程、排除体積効果、少数性、場の不均一性</a:t>
            </a:r>
            <a:r>
              <a:rPr lang="ja-JP" altLang="en-US" sz="1200" dirty="0" smtClean="0">
                <a:solidFill>
                  <a:schemeClr val="tx2"/>
                </a:solidFill>
              </a:rPr>
              <a:t>（ほかにもあるかも）</a:t>
            </a:r>
            <a:endParaRPr lang="en-US" altLang="ja-JP" sz="1200" dirty="0" smtClean="0">
              <a:solidFill>
                <a:srgbClr val="FF0000"/>
              </a:solidFill>
            </a:endParaRPr>
          </a:p>
          <a:p>
            <a:pPr marL="457200" lvl="1" indent="0">
              <a:buNone/>
            </a:pPr>
            <a:r>
              <a:rPr lang="ja-JP" altLang="en-US" sz="1500" dirty="0" smtClean="0"/>
              <a:t>→これらの現象を定量的に解析することで、</a:t>
            </a:r>
            <a:r>
              <a:rPr lang="en-US" altLang="ja-JP" sz="1500" dirty="0" smtClean="0"/>
              <a:t>									</a:t>
            </a:r>
            <a:r>
              <a:rPr lang="ja-JP" altLang="en-US" sz="1500" dirty="0" smtClean="0"/>
              <a:t>スケールをまたいだ新しい物理学が構築できるかもしれない</a:t>
            </a:r>
            <a:endParaRPr lang="en-US" altLang="ja-JP" sz="1500" dirty="0" smtClean="0"/>
          </a:p>
          <a:p>
            <a:pPr marL="457200" lvl="1" indent="0">
              <a:buNone/>
            </a:pPr>
            <a:endParaRPr lang="en-US" altLang="ja-JP" sz="1500" dirty="0"/>
          </a:p>
          <a:p>
            <a:pPr lvl="1"/>
            <a:r>
              <a:rPr lang="ja-JP" altLang="en-US" dirty="0" smtClean="0"/>
              <a:t>測定・操作技術の向上（一分子計測・制御が可能に）と</a:t>
            </a:r>
            <a:r>
              <a:rPr lang="en-US" altLang="ja-JP" dirty="0" smtClean="0"/>
              <a:t>						</a:t>
            </a:r>
            <a:r>
              <a:rPr lang="ja-JP" altLang="en-US" dirty="0" smtClean="0"/>
              <a:t>それに伴う微小系での非平衡熱力学・統計力学の進展</a:t>
            </a:r>
            <a:endParaRPr lang="en-US" altLang="ja-JP" dirty="0" smtClean="0"/>
          </a:p>
          <a:p>
            <a:pPr marL="457200" lvl="1" indent="0">
              <a:buNone/>
            </a:pPr>
            <a:r>
              <a:rPr lang="ja-JP" altLang="en-US" dirty="0" smtClean="0"/>
              <a:t>→</a:t>
            </a:r>
            <a:r>
              <a:rPr lang="ja-JP" altLang="en-US" b="1" dirty="0" smtClean="0">
                <a:solidFill>
                  <a:srgbClr val="0070C0"/>
                </a:solidFill>
              </a:rPr>
              <a:t>情報熱力学</a:t>
            </a:r>
            <a:r>
              <a:rPr lang="ja-JP" altLang="en-US" dirty="0" smtClean="0"/>
              <a:t>の構築</a:t>
            </a:r>
            <a:endParaRPr lang="en-US" altLang="ja-JP" dirty="0" smtClean="0"/>
          </a:p>
          <a:p>
            <a:pPr marL="457200" lvl="1" indent="0">
              <a:buNone/>
            </a:pPr>
            <a:r>
              <a:rPr lang="ja-JP" altLang="en-US" sz="1400" dirty="0" smtClean="0"/>
              <a:t>（</a:t>
            </a:r>
            <a:r>
              <a:rPr lang="en-US" altLang="ja-JP" sz="1400" dirty="0" err="1" smtClean="0"/>
              <a:t>sgw</a:t>
            </a:r>
            <a:r>
              <a:rPr lang="ja-JP" altLang="en-US" sz="1400" dirty="0" smtClean="0"/>
              <a:t>さん「古典系はもうあんまりやること残ってないよ」</a:t>
            </a:r>
            <a:r>
              <a:rPr lang="en-US" altLang="ja-JP" sz="1400" dirty="0" smtClean="0"/>
              <a:t>Σ(</a:t>
            </a:r>
            <a:r>
              <a:rPr lang="ja-JP" altLang="en-US" sz="1400" dirty="0" smtClean="0"/>
              <a:t>ﾟ</a:t>
            </a:r>
            <a:r>
              <a:rPr lang="en-US" altLang="ja-JP" sz="1400" dirty="0" smtClean="0"/>
              <a:t>д</a:t>
            </a:r>
            <a:r>
              <a:rPr lang="ja-JP" altLang="en-US" sz="1400" dirty="0" smtClean="0"/>
              <a:t>ﾟ</a:t>
            </a:r>
            <a:r>
              <a:rPr lang="en-US" altLang="ja-JP" sz="1400" dirty="0" err="1" smtClean="0"/>
              <a:t>lll</a:t>
            </a:r>
            <a:r>
              <a:rPr lang="en-US" altLang="ja-JP" sz="1400" dirty="0" smtClean="0"/>
              <a:t>)</a:t>
            </a:r>
            <a:r>
              <a:rPr lang="ja-JP" altLang="en-US" sz="1400" dirty="0" smtClean="0"/>
              <a:t>ｶﾞｰﾝ）</a:t>
            </a:r>
            <a:endParaRPr lang="en-US" altLang="ja-JP" sz="1400" dirty="0" smtClean="0"/>
          </a:p>
          <a:p>
            <a:pPr marL="457200" lvl="1" indent="0">
              <a:buNone/>
            </a:pPr>
            <a:r>
              <a:rPr lang="ja-JP" altLang="en-US" dirty="0" smtClean="0"/>
              <a:t>→</a:t>
            </a:r>
            <a:r>
              <a:rPr lang="ja-JP" altLang="en-US" dirty="0"/>
              <a:t>生体</a:t>
            </a:r>
            <a:r>
              <a:rPr lang="ja-JP" altLang="en-US" dirty="0" smtClean="0"/>
              <a:t>ネットワークの情報の流れを定量的に評価可能に：</a:t>
            </a:r>
            <a:r>
              <a:rPr lang="ja-JP" altLang="en-US" b="1" dirty="0" smtClean="0">
                <a:solidFill>
                  <a:srgbClr val="0070C0"/>
                </a:solidFill>
              </a:rPr>
              <a:t>定量生物学</a:t>
            </a:r>
            <a:r>
              <a:rPr lang="ja-JP" altLang="en-US" dirty="0" smtClean="0"/>
              <a:t>とのコラボ</a:t>
            </a:r>
            <a:endParaRPr lang="en-US" altLang="ja-JP" dirty="0" smtClean="0"/>
          </a:p>
          <a:p>
            <a:pPr marL="457200" lvl="1" indent="0">
              <a:buNone/>
            </a:pPr>
            <a:r>
              <a:rPr lang="en-US" altLang="ja-JP" sz="1400" dirty="0" smtClean="0"/>
              <a:t>※</a:t>
            </a:r>
            <a:r>
              <a:rPr lang="ja-JP" altLang="en-US" sz="1400" dirty="0" smtClean="0"/>
              <a:t>まだ細胞内のダイナミクスを測定するのは難しいので</a:t>
            </a:r>
            <a:r>
              <a:rPr lang="ja-JP" altLang="en-US" sz="1400" dirty="0"/>
              <a:t>（細胞表面付近のみ可能） </a:t>
            </a:r>
            <a:r>
              <a:rPr lang="ja-JP" altLang="en-US" sz="1400" dirty="0" smtClean="0"/>
              <a:t>、</a:t>
            </a:r>
            <a:r>
              <a:rPr lang="ja-JP" altLang="en-US" sz="1400" dirty="0"/>
              <a:t>現在</a:t>
            </a:r>
            <a:r>
              <a:rPr lang="ja-JP" altLang="en-US" sz="1400" dirty="0" smtClean="0"/>
              <a:t>は細胞・細胞集団レベル（細胞の分化・増殖過程など）で適用されている段階です</a:t>
            </a:r>
            <a:endParaRPr lang="en-US" altLang="ja-JP" sz="1400" dirty="0" smtClean="0"/>
          </a:p>
          <a:p>
            <a:pPr lvl="1"/>
            <a:endParaRPr kumimoji="1" lang="ja-JP" altLang="en-US" dirty="0"/>
          </a:p>
        </p:txBody>
      </p:sp>
    </p:spTree>
    <p:extLst>
      <p:ext uri="{BB962C8B-B14F-4D97-AF65-F5344CB8AC3E}">
        <p14:creationId xmlns:p14="http://schemas.microsoft.com/office/powerpoint/2010/main" val="672410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t>「生物学」</a:t>
            </a:r>
            <a:r>
              <a:rPr lang="ja-JP" altLang="en-US" dirty="0" smtClean="0"/>
              <a:t>に果たして</a:t>
            </a:r>
            <a:r>
              <a:rPr lang="en-US" altLang="ja-JP" dirty="0" smtClean="0"/>
              <a:t/>
            </a:r>
            <a:br>
              <a:rPr lang="en-US" altLang="ja-JP" dirty="0" smtClean="0"/>
            </a:br>
            <a:r>
              <a:rPr lang="en-US" altLang="ja-JP" dirty="0" smtClean="0"/>
              <a:t>			</a:t>
            </a:r>
            <a:r>
              <a:rPr lang="ja-JP" altLang="en-US" b="1" dirty="0" smtClean="0">
                <a:solidFill>
                  <a:schemeClr val="accent2"/>
                </a:solidFill>
              </a:rPr>
              <a:t>「理論」</a:t>
            </a:r>
            <a:r>
              <a:rPr lang="ja-JP" altLang="en-US" dirty="0" smtClean="0"/>
              <a:t>はあるのか？？</a:t>
            </a:r>
            <a:endParaRPr lang="ja-JP" altLang="en-US" dirty="0"/>
          </a:p>
        </p:txBody>
      </p:sp>
      <p:sp>
        <p:nvSpPr>
          <p:cNvPr id="3" name="コンテンツ プレースホルダー 2"/>
          <p:cNvSpPr>
            <a:spLocks noGrp="1"/>
          </p:cNvSpPr>
          <p:nvPr>
            <p:ph idx="1"/>
          </p:nvPr>
        </p:nvSpPr>
        <p:spPr>
          <a:xfrm>
            <a:off x="677334" y="1930400"/>
            <a:ext cx="9494278" cy="4493446"/>
          </a:xfrm>
        </p:spPr>
        <p:txBody>
          <a:bodyPr>
            <a:normAutofit lnSpcReduction="10000"/>
          </a:bodyPr>
          <a:lstStyle/>
          <a:p>
            <a:r>
              <a:rPr lang="ja-JP" altLang="en-US" dirty="0" smtClean="0"/>
              <a:t> </a:t>
            </a:r>
            <a:r>
              <a:rPr lang="ja-JP" altLang="en-US" b="1" dirty="0" smtClean="0"/>
              <a:t>「分子生物学」</a:t>
            </a:r>
            <a:r>
              <a:rPr lang="ja-JP" altLang="en-US" dirty="0" smtClean="0"/>
              <a:t>のアプローチ</a:t>
            </a:r>
            <a:endParaRPr lang="en-US" altLang="ja-JP" dirty="0" smtClean="0"/>
          </a:p>
          <a:p>
            <a:pPr marL="0" indent="0">
              <a:buNone/>
            </a:pPr>
            <a:r>
              <a:rPr lang="ja-JP" altLang="en-US" sz="1600" dirty="0" smtClean="0"/>
              <a:t>→分子レベルでの実体的な把握に立脚</a:t>
            </a:r>
            <a:endParaRPr lang="en-US" altLang="ja-JP" sz="1600" dirty="0" smtClean="0"/>
          </a:p>
          <a:p>
            <a:pPr marL="0" indent="0">
              <a:buNone/>
            </a:pPr>
            <a:r>
              <a:rPr lang="ja-JP" altLang="en-US" dirty="0" smtClean="0"/>
              <a:t>　　</a:t>
            </a:r>
            <a:r>
              <a:rPr lang="ja-JP" altLang="en-US" b="1" dirty="0" smtClean="0">
                <a:solidFill>
                  <a:srgbClr val="FF0000"/>
                </a:solidFill>
              </a:rPr>
              <a:t>セントラル・ドグマ</a:t>
            </a:r>
            <a:r>
              <a:rPr lang="ja-JP" altLang="en-US" dirty="0" smtClean="0"/>
              <a:t>の確定</a:t>
            </a:r>
            <a:endParaRPr lang="en-US" altLang="ja-JP" dirty="0" smtClean="0"/>
          </a:p>
          <a:p>
            <a:pPr marL="0" indent="0">
              <a:buNone/>
            </a:pPr>
            <a:r>
              <a:rPr lang="ja-JP" altLang="en-US" dirty="0" smtClean="0"/>
              <a:t>　　　　　　　</a:t>
            </a:r>
            <a:endParaRPr lang="en-US" altLang="ja-JP" dirty="0"/>
          </a:p>
          <a:p>
            <a:pPr marL="0" indent="0">
              <a:buNone/>
            </a:pPr>
            <a:r>
              <a:rPr lang="ja-JP" altLang="en-US" dirty="0" smtClean="0"/>
              <a:t>　　</a:t>
            </a:r>
            <a:r>
              <a:rPr lang="ja-JP" altLang="en-US" sz="1600" dirty="0" smtClean="0"/>
              <a:t>遺伝子組み換え技術によって</a:t>
            </a:r>
            <a:endParaRPr lang="en-US" altLang="ja-JP" sz="1600" dirty="0" smtClean="0"/>
          </a:p>
          <a:p>
            <a:pPr marL="0" indent="0">
              <a:buNone/>
            </a:pPr>
            <a:r>
              <a:rPr lang="ja-JP" altLang="en-US" sz="1600" dirty="0" smtClean="0"/>
              <a:t>　　</a:t>
            </a:r>
            <a:r>
              <a:rPr lang="en-US" altLang="ja-JP" sz="1600" dirty="0" smtClean="0"/>
              <a:t>DNA-mRNA-</a:t>
            </a:r>
            <a:r>
              <a:rPr lang="ja-JP" altLang="en-US" sz="1600" dirty="0" smtClean="0"/>
              <a:t>タンパク質の対応→機能を個別に同定</a:t>
            </a:r>
            <a:endParaRPr lang="en-US" altLang="ja-JP" sz="1600" dirty="0" smtClean="0"/>
          </a:p>
          <a:p>
            <a:pPr marL="0" indent="0">
              <a:buNone/>
            </a:pPr>
            <a:r>
              <a:rPr lang="ja-JP" altLang="en-US" sz="1600" dirty="0" smtClean="0"/>
              <a:t>→様々な生物種で全ゲノム配列の特定が進む</a:t>
            </a:r>
            <a:endParaRPr lang="en-US" altLang="ja-JP" sz="1600" dirty="0" smtClean="0"/>
          </a:p>
          <a:p>
            <a:pPr marL="0" indent="0">
              <a:buNone/>
            </a:pPr>
            <a:r>
              <a:rPr lang="ja-JP" altLang="en-US" dirty="0" smtClean="0"/>
              <a:t>→</a:t>
            </a:r>
            <a:r>
              <a:rPr lang="ja-JP" altLang="en-US" sz="1600" dirty="0" smtClean="0"/>
              <a:t>しかし</a:t>
            </a:r>
            <a:r>
              <a:rPr lang="ja-JP" altLang="en-US" b="1" dirty="0" smtClean="0">
                <a:solidFill>
                  <a:schemeClr val="accent2"/>
                </a:solidFill>
              </a:rPr>
              <a:t>「タンパク質がいつどれくらい作られ、どこで何をしているか」</a:t>
            </a:r>
            <a:r>
              <a:rPr lang="ja-JP" altLang="en-US" sz="1600" dirty="0" smtClean="0"/>
              <a:t>は不明</a:t>
            </a:r>
            <a:endParaRPr lang="en-US" altLang="ja-JP" sz="1600" dirty="0" smtClean="0"/>
          </a:p>
          <a:p>
            <a:pPr marL="0" indent="0">
              <a:buNone/>
            </a:pPr>
            <a:endParaRPr lang="en-US" altLang="ja-JP" sz="1600" dirty="0" smtClean="0"/>
          </a:p>
          <a:p>
            <a:r>
              <a:rPr lang="ja-JP" altLang="en-US" sz="1600" dirty="0" smtClean="0"/>
              <a:t>ゲノム・トランスクリプト</a:t>
            </a:r>
            <a:r>
              <a:rPr lang="en-US" altLang="ja-JP" sz="1600" dirty="0" smtClean="0"/>
              <a:t>―</a:t>
            </a:r>
            <a:r>
              <a:rPr lang="ja-JP" altLang="en-US" sz="1600" dirty="0" smtClean="0"/>
              <a:t>ム・プロテオーム（</a:t>
            </a:r>
            <a:r>
              <a:rPr lang="en-US" altLang="ja-JP" sz="1600" dirty="0" smtClean="0"/>
              <a:t>-</a:t>
            </a:r>
            <a:r>
              <a:rPr lang="en-US" altLang="ja-JP" sz="1600" dirty="0" err="1" smtClean="0"/>
              <a:t>ome</a:t>
            </a:r>
            <a:r>
              <a:rPr lang="ja-JP" altLang="en-US" sz="1600" dirty="0" smtClean="0"/>
              <a:t>：</a:t>
            </a:r>
            <a:r>
              <a:rPr lang="en-US" altLang="ja-JP" sz="1600" dirty="0" smtClean="0"/>
              <a:t>-</a:t>
            </a:r>
            <a:r>
              <a:rPr lang="ja-JP" altLang="en-US" sz="1600" dirty="0" smtClean="0"/>
              <a:t>の総体）</a:t>
            </a:r>
            <a:endParaRPr lang="en-US" altLang="ja-JP" sz="1600" dirty="0" smtClean="0"/>
          </a:p>
          <a:p>
            <a:r>
              <a:rPr lang="ja-JP" altLang="en-US" sz="1600" dirty="0" smtClean="0"/>
              <a:t>網羅的だが</a:t>
            </a:r>
            <a:r>
              <a:rPr lang="ja-JP" altLang="en-US" sz="1600" b="1" dirty="0" smtClean="0"/>
              <a:t>「定量的でない」</a:t>
            </a:r>
            <a:r>
              <a:rPr lang="ja-JP" altLang="en-US" sz="1600" dirty="0" smtClean="0"/>
              <a:t>大量のデータ　→　ただの博物学となりつつある</a:t>
            </a:r>
            <a:endParaRPr lang="en-US" altLang="ja-JP" sz="1600" dirty="0" smtClean="0"/>
          </a:p>
          <a:p>
            <a:pPr marL="0" indent="0">
              <a:buNone/>
            </a:pPr>
            <a:r>
              <a:rPr lang="ja-JP" altLang="en-US" b="1" dirty="0" smtClean="0">
                <a:solidFill>
                  <a:schemeClr val="accent2"/>
                </a:solidFill>
              </a:rPr>
              <a:t>　→学問としての「背骨」をどこに求めるか？</a:t>
            </a:r>
            <a:endParaRPr lang="en-US" altLang="ja-JP" b="1" dirty="0">
              <a:solidFill>
                <a:schemeClr val="accent2"/>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469" y="1863811"/>
            <a:ext cx="4762500" cy="1828800"/>
          </a:xfrm>
          <a:prstGeom prst="rect">
            <a:avLst/>
          </a:prstGeom>
        </p:spPr>
      </p:pic>
      <p:sp>
        <p:nvSpPr>
          <p:cNvPr id="5" name="下矢印 4"/>
          <p:cNvSpPr/>
          <p:nvPr/>
        </p:nvSpPr>
        <p:spPr>
          <a:xfrm>
            <a:off x="2084172" y="2995964"/>
            <a:ext cx="1013254" cy="2553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69822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「分子生物学」から</a:t>
            </a:r>
            <a:r>
              <a:rPr kumimoji="1" lang="ja-JP" altLang="en-US" b="1" dirty="0" smtClean="0">
                <a:solidFill>
                  <a:schemeClr val="accent2"/>
                </a:solidFill>
              </a:rPr>
              <a:t>「定量生物学」</a:t>
            </a:r>
            <a:r>
              <a:rPr kumimoji="1" lang="ja-JP" altLang="en-US" dirty="0" smtClean="0"/>
              <a:t>へ</a:t>
            </a:r>
            <a:endParaRPr kumimoji="1" lang="ja-JP" altLang="en-US" dirty="0"/>
          </a:p>
        </p:txBody>
      </p:sp>
      <p:sp>
        <p:nvSpPr>
          <p:cNvPr id="3" name="コンテンツ プレースホルダー 2"/>
          <p:cNvSpPr>
            <a:spLocks noGrp="1"/>
          </p:cNvSpPr>
          <p:nvPr>
            <p:ph idx="1"/>
          </p:nvPr>
        </p:nvSpPr>
        <p:spPr>
          <a:xfrm>
            <a:off x="590248" y="1567543"/>
            <a:ext cx="3102186" cy="966652"/>
          </a:xfrm>
        </p:spPr>
        <p:txBody>
          <a:bodyPr/>
          <a:lstStyle/>
          <a:p>
            <a:pPr marL="0" indent="0">
              <a:buNone/>
            </a:pPr>
            <a:r>
              <a:rPr kumimoji="1" lang="ja-JP" altLang="en-US" b="1" dirty="0" smtClean="0">
                <a:solidFill>
                  <a:schemeClr val="accent2"/>
                </a:solidFill>
              </a:rPr>
              <a:t>定量生物学</a:t>
            </a:r>
            <a:endParaRPr kumimoji="1" lang="en-US" altLang="ja-JP" b="1" dirty="0" smtClean="0">
              <a:solidFill>
                <a:schemeClr val="accent2"/>
              </a:solidFill>
            </a:endParaRPr>
          </a:p>
          <a:p>
            <a:pPr marL="0" indent="0">
              <a:buNone/>
            </a:pPr>
            <a:r>
              <a:rPr kumimoji="1" lang="ja-JP" altLang="en-US" sz="1400" dirty="0" smtClean="0"/>
              <a:t>各階層でのシステムの時空間情報を網羅的かつ</a:t>
            </a:r>
            <a:r>
              <a:rPr kumimoji="1" lang="ja-JP" altLang="en-US" sz="1400" b="1" dirty="0" smtClean="0">
                <a:solidFill>
                  <a:schemeClr val="accent2"/>
                </a:solidFill>
              </a:rPr>
              <a:t>「より定量的に」</a:t>
            </a:r>
            <a:r>
              <a:rPr kumimoji="1" lang="ja-JP" altLang="en-US" sz="1400" dirty="0" smtClean="0"/>
              <a:t>解析</a:t>
            </a:r>
            <a:endParaRPr kumimoji="1" lang="ja-JP" altLang="en-US" sz="1400" dirty="0"/>
          </a:p>
        </p:txBody>
      </p:sp>
      <p:sp>
        <p:nvSpPr>
          <p:cNvPr id="4" name="コンテンツ プレースホルダー 2"/>
          <p:cNvSpPr txBox="1">
            <a:spLocks/>
          </p:cNvSpPr>
          <p:nvPr/>
        </p:nvSpPr>
        <p:spPr>
          <a:xfrm>
            <a:off x="6018586" y="1567543"/>
            <a:ext cx="3102186" cy="9666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b="1" dirty="0">
                <a:solidFill>
                  <a:schemeClr val="accent2"/>
                </a:solidFill>
              </a:rPr>
              <a:t>理論</a:t>
            </a:r>
            <a:r>
              <a:rPr lang="ja-JP" altLang="en-US" b="1" dirty="0" smtClean="0">
                <a:solidFill>
                  <a:schemeClr val="accent2"/>
                </a:solidFill>
              </a:rPr>
              <a:t>生物学</a:t>
            </a:r>
            <a:endParaRPr lang="en-US" altLang="ja-JP" b="1" dirty="0" smtClean="0">
              <a:solidFill>
                <a:schemeClr val="accent2"/>
              </a:solidFill>
            </a:endParaRPr>
          </a:p>
          <a:p>
            <a:pPr marL="0" indent="0">
              <a:buNone/>
            </a:pPr>
            <a:r>
              <a:rPr lang="ja-JP" altLang="en-US" sz="1400" dirty="0" smtClean="0"/>
              <a:t>網羅的かつ定量的に得られたデータを基にモデル化・シミュレーション</a:t>
            </a:r>
            <a:endParaRPr lang="en-US" altLang="ja-JP" sz="1400" b="1" dirty="0" smtClean="0">
              <a:solidFill>
                <a:schemeClr val="accent2"/>
              </a:solidFill>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302" y="1550296"/>
            <a:ext cx="1392382" cy="1823357"/>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707" y="2511152"/>
            <a:ext cx="1655004" cy="1512161"/>
          </a:xfrm>
          <a:prstGeom prst="rect">
            <a:avLst/>
          </a:prstGeom>
        </p:spPr>
      </p:pic>
      <p:sp>
        <p:nvSpPr>
          <p:cNvPr id="7" name="テキスト ボックス 6"/>
          <p:cNvSpPr txBox="1"/>
          <p:nvPr/>
        </p:nvSpPr>
        <p:spPr>
          <a:xfrm>
            <a:off x="2141341" y="1567543"/>
            <a:ext cx="1193074" cy="369332"/>
          </a:xfrm>
          <a:prstGeom prst="rect">
            <a:avLst/>
          </a:prstGeom>
          <a:solidFill>
            <a:srgbClr val="7030A0"/>
          </a:solidFill>
        </p:spPr>
        <p:txBody>
          <a:bodyPr wrap="square" rtlCol="0">
            <a:spAutoFit/>
          </a:bodyPr>
          <a:lstStyle/>
          <a:p>
            <a:pPr algn="ctr"/>
            <a:r>
              <a:rPr kumimoji="1" lang="ja-JP" altLang="en-US" b="1" dirty="0" smtClean="0">
                <a:solidFill>
                  <a:schemeClr val="bg1"/>
                </a:solidFill>
              </a:rPr>
              <a:t>定量計測</a:t>
            </a:r>
            <a:endParaRPr kumimoji="1" lang="ja-JP" altLang="en-US" b="1" dirty="0">
              <a:solidFill>
                <a:schemeClr val="bg1"/>
              </a:solidFill>
            </a:endParaRPr>
          </a:p>
        </p:txBody>
      </p:sp>
      <p:sp>
        <p:nvSpPr>
          <p:cNvPr id="8" name="テキスト ボックス 7"/>
          <p:cNvSpPr txBox="1"/>
          <p:nvPr/>
        </p:nvSpPr>
        <p:spPr>
          <a:xfrm>
            <a:off x="7414379" y="1567543"/>
            <a:ext cx="2382763" cy="369332"/>
          </a:xfrm>
          <a:prstGeom prst="rect">
            <a:avLst/>
          </a:prstGeom>
          <a:solidFill>
            <a:srgbClr val="7030A0"/>
          </a:solidFill>
        </p:spPr>
        <p:txBody>
          <a:bodyPr wrap="square" rtlCol="0">
            <a:spAutoFit/>
          </a:bodyPr>
          <a:lstStyle/>
          <a:p>
            <a:pPr algn="ctr"/>
            <a:r>
              <a:rPr kumimoji="1" lang="ja-JP" altLang="en-US" b="1" dirty="0" smtClean="0">
                <a:solidFill>
                  <a:schemeClr val="bg1"/>
                </a:solidFill>
              </a:rPr>
              <a:t>物理・数理・計算機</a:t>
            </a:r>
            <a:endParaRPr kumimoji="1" lang="ja-JP" altLang="en-US" b="1" dirty="0">
              <a:solidFill>
                <a:schemeClr val="bg1"/>
              </a:solidFill>
            </a:endParaRPr>
          </a:p>
        </p:txBody>
      </p:sp>
      <p:sp>
        <p:nvSpPr>
          <p:cNvPr id="20" name="図形 19"/>
          <p:cNvSpPr/>
          <p:nvPr/>
        </p:nvSpPr>
        <p:spPr>
          <a:xfrm rot="3510952">
            <a:off x="4209786" y="1007400"/>
            <a:ext cx="1448496" cy="1956509"/>
          </a:xfrm>
          <a:prstGeom prst="swooshArrow">
            <a:avLst>
              <a:gd name="adj1" fmla="val 16310"/>
              <a:gd name="adj2" fmla="val 31370"/>
            </a:avLst>
          </a:prstGeom>
          <a:solidFill>
            <a:srgbClr val="FFC000"/>
          </a:solidFill>
          <a:ln>
            <a:solidFill>
              <a:srgbClr val="FFFF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21" name="図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0589" y="2516868"/>
            <a:ext cx="1543050" cy="371475"/>
          </a:xfrm>
          <a:prstGeom prst="rect">
            <a:avLst/>
          </a:prstGeom>
        </p:spPr>
      </p:pic>
      <p:pic>
        <p:nvPicPr>
          <p:cNvPr id="22" name="図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4876" y="2928450"/>
            <a:ext cx="1514475" cy="371475"/>
          </a:xfrm>
          <a:prstGeom prst="rect">
            <a:avLst/>
          </a:prstGeom>
        </p:spPr>
      </p:pic>
      <p:pic>
        <p:nvPicPr>
          <p:cNvPr id="23" name="図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9323" y="2532873"/>
            <a:ext cx="1712323" cy="1495573"/>
          </a:xfrm>
          <a:prstGeom prst="rect">
            <a:avLst/>
          </a:prstGeom>
        </p:spPr>
      </p:pic>
      <p:sp>
        <p:nvSpPr>
          <p:cNvPr id="24" name="コンテンツ プレースホルダー 2"/>
          <p:cNvSpPr txBox="1">
            <a:spLocks/>
          </p:cNvSpPr>
          <p:nvPr/>
        </p:nvSpPr>
        <p:spPr>
          <a:xfrm>
            <a:off x="5320936" y="4611188"/>
            <a:ext cx="2316480" cy="89262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b="1" dirty="0">
                <a:solidFill>
                  <a:schemeClr val="accent2"/>
                </a:solidFill>
              </a:rPr>
              <a:t>合成</a:t>
            </a:r>
            <a:r>
              <a:rPr lang="ja-JP" altLang="en-US" b="1" dirty="0" smtClean="0">
                <a:solidFill>
                  <a:schemeClr val="accent2"/>
                </a:solidFill>
              </a:rPr>
              <a:t>生物学</a:t>
            </a:r>
            <a:endParaRPr lang="en-US" altLang="ja-JP" b="1" dirty="0" smtClean="0">
              <a:solidFill>
                <a:schemeClr val="accent2"/>
              </a:solidFill>
            </a:endParaRPr>
          </a:p>
          <a:p>
            <a:pPr marL="0" indent="0">
              <a:buNone/>
            </a:pPr>
            <a:r>
              <a:rPr lang="ja-JP" altLang="en-US" sz="1400" dirty="0" smtClean="0"/>
              <a:t>構成的に理論的予測を検証細胞操作技術の開発</a:t>
            </a:r>
            <a:endParaRPr lang="en-US" altLang="ja-JP" sz="1400" dirty="0" smtClean="0"/>
          </a:p>
        </p:txBody>
      </p:sp>
      <p:sp>
        <p:nvSpPr>
          <p:cNvPr id="25" name="図形 24"/>
          <p:cNvSpPr/>
          <p:nvPr/>
        </p:nvSpPr>
        <p:spPr>
          <a:xfrm rot="9735311">
            <a:off x="6690131" y="2860005"/>
            <a:ext cx="1448496" cy="1956509"/>
          </a:xfrm>
          <a:prstGeom prst="swooshArrow">
            <a:avLst>
              <a:gd name="adj1" fmla="val 16310"/>
              <a:gd name="adj2" fmla="val 31370"/>
            </a:avLst>
          </a:prstGeom>
          <a:solidFill>
            <a:srgbClr val="FFC000"/>
          </a:solidFill>
          <a:ln>
            <a:solidFill>
              <a:srgbClr val="FFFF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テキスト ボックス 25"/>
          <p:cNvSpPr txBox="1"/>
          <p:nvPr/>
        </p:nvSpPr>
        <p:spPr>
          <a:xfrm>
            <a:off x="4934033" y="4135151"/>
            <a:ext cx="1010195" cy="369332"/>
          </a:xfrm>
          <a:prstGeom prst="rect">
            <a:avLst/>
          </a:prstGeom>
          <a:solidFill>
            <a:srgbClr val="7030A0"/>
          </a:solidFill>
        </p:spPr>
        <p:txBody>
          <a:bodyPr wrap="square" rtlCol="0">
            <a:spAutoFit/>
          </a:bodyPr>
          <a:lstStyle/>
          <a:p>
            <a:pPr algn="ctr"/>
            <a:r>
              <a:rPr kumimoji="1" lang="ja-JP" altLang="en-US" b="1" dirty="0" smtClean="0">
                <a:solidFill>
                  <a:schemeClr val="bg1"/>
                </a:solidFill>
              </a:rPr>
              <a:t>再構成</a:t>
            </a:r>
            <a:endParaRPr kumimoji="1" lang="ja-JP" altLang="en-US" b="1" dirty="0">
              <a:solidFill>
                <a:schemeClr val="bg1"/>
              </a:solidFill>
            </a:endParaRPr>
          </a:p>
        </p:txBody>
      </p:sp>
      <p:pic>
        <p:nvPicPr>
          <p:cNvPr id="29" name="図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0798" y="5679625"/>
            <a:ext cx="1593714" cy="1049382"/>
          </a:xfrm>
          <a:prstGeom prst="rect">
            <a:avLst/>
          </a:prstGeom>
        </p:spPr>
      </p:pic>
      <p:pic>
        <p:nvPicPr>
          <p:cNvPr id="30" name="図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9157" y="5600270"/>
            <a:ext cx="1889753" cy="1065348"/>
          </a:xfrm>
          <a:prstGeom prst="rect">
            <a:avLst/>
          </a:prstGeom>
        </p:spPr>
      </p:pic>
      <p:sp>
        <p:nvSpPr>
          <p:cNvPr id="33" name="対角する 2 つの角を丸めた四角形 32"/>
          <p:cNvSpPr/>
          <p:nvPr/>
        </p:nvSpPr>
        <p:spPr>
          <a:xfrm>
            <a:off x="2820707" y="4563291"/>
            <a:ext cx="1484226" cy="783774"/>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4"/>
                </a:solidFill>
              </a:rPr>
              <a:t>細胞の操作→計測</a:t>
            </a:r>
            <a:endParaRPr kumimoji="1" lang="ja-JP" altLang="en-US" dirty="0"/>
          </a:p>
        </p:txBody>
      </p:sp>
      <p:sp>
        <p:nvSpPr>
          <p:cNvPr id="34" name="図形 33"/>
          <p:cNvSpPr/>
          <p:nvPr/>
        </p:nvSpPr>
        <p:spPr>
          <a:xfrm rot="15974174">
            <a:off x="3424444" y="3252372"/>
            <a:ext cx="1448496" cy="1956509"/>
          </a:xfrm>
          <a:prstGeom prst="swooshArrow">
            <a:avLst>
              <a:gd name="adj1" fmla="val 16310"/>
              <a:gd name="adj2" fmla="val 31370"/>
            </a:avLst>
          </a:prstGeom>
          <a:solidFill>
            <a:srgbClr val="FFC000"/>
          </a:solidFill>
          <a:ln>
            <a:solidFill>
              <a:srgbClr val="FFFF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対角する 2 つの角を丸めた四角形 34"/>
          <p:cNvSpPr/>
          <p:nvPr/>
        </p:nvSpPr>
        <p:spPr>
          <a:xfrm>
            <a:off x="7808903" y="3585438"/>
            <a:ext cx="1714736" cy="681789"/>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4"/>
                </a:solidFill>
              </a:rPr>
              <a:t>ダイナミクス</a:t>
            </a:r>
            <a:r>
              <a:rPr kumimoji="1" lang="ja-JP" altLang="en-US" dirty="0">
                <a:solidFill>
                  <a:schemeClr val="accent4"/>
                </a:solidFill>
              </a:rPr>
              <a:t>の</a:t>
            </a:r>
            <a:r>
              <a:rPr kumimoji="1" lang="ja-JP" altLang="en-US" dirty="0" smtClean="0">
                <a:solidFill>
                  <a:schemeClr val="accent4"/>
                </a:solidFill>
              </a:rPr>
              <a:t>予測</a:t>
            </a:r>
            <a:endParaRPr kumimoji="1" lang="ja-JP" altLang="en-US" dirty="0"/>
          </a:p>
        </p:txBody>
      </p:sp>
    </p:spTree>
    <p:extLst>
      <p:ext uri="{BB962C8B-B14F-4D97-AF65-F5344CB8AC3E}">
        <p14:creationId xmlns:p14="http://schemas.microsoft.com/office/powerpoint/2010/main" val="4279460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「分子生物学」から</a:t>
            </a:r>
            <a:r>
              <a:rPr kumimoji="1" lang="ja-JP" altLang="en-US" b="1" dirty="0" smtClean="0">
                <a:solidFill>
                  <a:schemeClr val="accent2"/>
                </a:solidFill>
              </a:rPr>
              <a:t>「定量生物学」</a:t>
            </a:r>
            <a:r>
              <a:rPr kumimoji="1" lang="ja-JP" altLang="en-US" dirty="0" smtClean="0"/>
              <a:t>へ</a:t>
            </a:r>
            <a:endParaRPr kumimoji="1" lang="ja-JP" altLang="en-US" dirty="0"/>
          </a:p>
        </p:txBody>
      </p:sp>
      <p:sp>
        <p:nvSpPr>
          <p:cNvPr id="3" name="コンテンツ プレースホルダー 2"/>
          <p:cNvSpPr>
            <a:spLocks noGrp="1"/>
          </p:cNvSpPr>
          <p:nvPr>
            <p:ph idx="1"/>
          </p:nvPr>
        </p:nvSpPr>
        <p:spPr>
          <a:xfrm>
            <a:off x="590248" y="1567543"/>
            <a:ext cx="3102186" cy="966652"/>
          </a:xfrm>
        </p:spPr>
        <p:txBody>
          <a:bodyPr/>
          <a:lstStyle/>
          <a:p>
            <a:pPr marL="0" indent="0">
              <a:buNone/>
            </a:pPr>
            <a:r>
              <a:rPr kumimoji="1" lang="ja-JP" altLang="en-US" b="1" dirty="0" smtClean="0">
                <a:solidFill>
                  <a:schemeClr val="accent2"/>
                </a:solidFill>
              </a:rPr>
              <a:t>定量生物学</a:t>
            </a:r>
            <a:endParaRPr kumimoji="1" lang="en-US" altLang="ja-JP" b="1" dirty="0" smtClean="0">
              <a:solidFill>
                <a:schemeClr val="accent2"/>
              </a:solidFill>
            </a:endParaRPr>
          </a:p>
          <a:p>
            <a:pPr marL="0" indent="0">
              <a:buNone/>
            </a:pPr>
            <a:r>
              <a:rPr kumimoji="1" lang="ja-JP" altLang="en-US" sz="1400" dirty="0" smtClean="0"/>
              <a:t>各階層でのシステムの時空間情報を網羅的かつ</a:t>
            </a:r>
            <a:r>
              <a:rPr kumimoji="1" lang="ja-JP" altLang="en-US" sz="1400" b="1" dirty="0" smtClean="0">
                <a:solidFill>
                  <a:schemeClr val="accent2"/>
                </a:solidFill>
              </a:rPr>
              <a:t>「より定量的に」</a:t>
            </a:r>
            <a:r>
              <a:rPr kumimoji="1" lang="ja-JP" altLang="en-US" sz="1400" dirty="0" smtClean="0"/>
              <a:t>解析</a:t>
            </a:r>
            <a:endParaRPr kumimoji="1" lang="ja-JP" altLang="en-US" sz="1400" dirty="0"/>
          </a:p>
        </p:txBody>
      </p:sp>
      <p:sp>
        <p:nvSpPr>
          <p:cNvPr id="4" name="コンテンツ プレースホルダー 2"/>
          <p:cNvSpPr txBox="1">
            <a:spLocks/>
          </p:cNvSpPr>
          <p:nvPr/>
        </p:nvSpPr>
        <p:spPr>
          <a:xfrm>
            <a:off x="6018586" y="1567543"/>
            <a:ext cx="3102186" cy="9666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b="1" dirty="0">
                <a:solidFill>
                  <a:schemeClr val="accent2"/>
                </a:solidFill>
              </a:rPr>
              <a:t>理論</a:t>
            </a:r>
            <a:r>
              <a:rPr lang="ja-JP" altLang="en-US" b="1" dirty="0" smtClean="0">
                <a:solidFill>
                  <a:schemeClr val="accent2"/>
                </a:solidFill>
              </a:rPr>
              <a:t>生物学</a:t>
            </a:r>
            <a:endParaRPr lang="en-US" altLang="ja-JP" b="1" dirty="0" smtClean="0">
              <a:solidFill>
                <a:schemeClr val="accent2"/>
              </a:solidFill>
            </a:endParaRPr>
          </a:p>
          <a:p>
            <a:pPr marL="0" indent="0">
              <a:buNone/>
            </a:pPr>
            <a:r>
              <a:rPr lang="ja-JP" altLang="en-US" sz="1400" dirty="0" smtClean="0"/>
              <a:t>網羅的かつ定量的に得られたデータを基に</a:t>
            </a:r>
            <a:r>
              <a:rPr lang="ja-JP" altLang="en-US" sz="1400" b="1" dirty="0" smtClean="0">
                <a:solidFill>
                  <a:srgbClr val="FF0000"/>
                </a:solidFill>
              </a:rPr>
              <a:t>モデル化</a:t>
            </a:r>
            <a:r>
              <a:rPr lang="ja-JP" altLang="en-US" sz="1400" dirty="0" smtClean="0"/>
              <a:t>・シミュレーション</a:t>
            </a:r>
            <a:endParaRPr lang="en-US" altLang="ja-JP" sz="1400" b="1" dirty="0" smtClean="0">
              <a:solidFill>
                <a:schemeClr val="accent2"/>
              </a:solidFill>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302" y="1550296"/>
            <a:ext cx="1392382" cy="1823357"/>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707" y="2511152"/>
            <a:ext cx="1655004" cy="1512161"/>
          </a:xfrm>
          <a:prstGeom prst="rect">
            <a:avLst/>
          </a:prstGeom>
        </p:spPr>
      </p:pic>
      <p:sp>
        <p:nvSpPr>
          <p:cNvPr id="7" name="テキスト ボックス 6"/>
          <p:cNvSpPr txBox="1"/>
          <p:nvPr/>
        </p:nvSpPr>
        <p:spPr>
          <a:xfrm>
            <a:off x="2141341" y="1567543"/>
            <a:ext cx="1193074" cy="369332"/>
          </a:xfrm>
          <a:prstGeom prst="rect">
            <a:avLst/>
          </a:prstGeom>
          <a:solidFill>
            <a:srgbClr val="7030A0"/>
          </a:solidFill>
        </p:spPr>
        <p:txBody>
          <a:bodyPr wrap="square" rtlCol="0">
            <a:spAutoFit/>
          </a:bodyPr>
          <a:lstStyle/>
          <a:p>
            <a:pPr algn="ctr"/>
            <a:r>
              <a:rPr kumimoji="1" lang="ja-JP" altLang="en-US" b="1" dirty="0" smtClean="0">
                <a:solidFill>
                  <a:schemeClr val="bg1"/>
                </a:solidFill>
              </a:rPr>
              <a:t>定量計測</a:t>
            </a:r>
            <a:endParaRPr kumimoji="1" lang="ja-JP" altLang="en-US" b="1" dirty="0">
              <a:solidFill>
                <a:schemeClr val="bg1"/>
              </a:solidFill>
            </a:endParaRPr>
          </a:p>
        </p:txBody>
      </p:sp>
      <p:sp>
        <p:nvSpPr>
          <p:cNvPr id="8" name="テキスト ボックス 7"/>
          <p:cNvSpPr txBox="1"/>
          <p:nvPr/>
        </p:nvSpPr>
        <p:spPr>
          <a:xfrm>
            <a:off x="7414379" y="1567543"/>
            <a:ext cx="2382763" cy="369332"/>
          </a:xfrm>
          <a:prstGeom prst="rect">
            <a:avLst/>
          </a:prstGeom>
          <a:solidFill>
            <a:srgbClr val="7030A0"/>
          </a:solidFill>
        </p:spPr>
        <p:txBody>
          <a:bodyPr wrap="square" rtlCol="0">
            <a:spAutoFit/>
          </a:bodyPr>
          <a:lstStyle/>
          <a:p>
            <a:pPr algn="ctr"/>
            <a:r>
              <a:rPr kumimoji="1" lang="ja-JP" altLang="en-US" b="1" dirty="0" smtClean="0">
                <a:solidFill>
                  <a:schemeClr val="bg1"/>
                </a:solidFill>
              </a:rPr>
              <a:t>物理・数理・計算機</a:t>
            </a:r>
            <a:endParaRPr kumimoji="1" lang="ja-JP" altLang="en-US" b="1" dirty="0">
              <a:solidFill>
                <a:schemeClr val="bg1"/>
              </a:solidFill>
            </a:endParaRPr>
          </a:p>
        </p:txBody>
      </p:sp>
      <p:sp>
        <p:nvSpPr>
          <p:cNvPr id="20" name="図形 19"/>
          <p:cNvSpPr/>
          <p:nvPr/>
        </p:nvSpPr>
        <p:spPr>
          <a:xfrm rot="3510952">
            <a:off x="4209786" y="1007400"/>
            <a:ext cx="1448496" cy="1956509"/>
          </a:xfrm>
          <a:prstGeom prst="swooshArrow">
            <a:avLst>
              <a:gd name="adj1" fmla="val 16310"/>
              <a:gd name="adj2" fmla="val 31370"/>
            </a:avLst>
          </a:prstGeom>
          <a:solidFill>
            <a:srgbClr val="FFC000"/>
          </a:solidFill>
          <a:ln>
            <a:solidFill>
              <a:srgbClr val="FFFF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21" name="図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0589" y="2516868"/>
            <a:ext cx="1543050" cy="371475"/>
          </a:xfrm>
          <a:prstGeom prst="rect">
            <a:avLst/>
          </a:prstGeom>
        </p:spPr>
      </p:pic>
      <p:pic>
        <p:nvPicPr>
          <p:cNvPr id="22" name="図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4876" y="2928450"/>
            <a:ext cx="1514475" cy="371475"/>
          </a:xfrm>
          <a:prstGeom prst="rect">
            <a:avLst/>
          </a:prstGeom>
        </p:spPr>
      </p:pic>
      <p:pic>
        <p:nvPicPr>
          <p:cNvPr id="23" name="図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9323" y="2532873"/>
            <a:ext cx="1712323" cy="1495573"/>
          </a:xfrm>
          <a:prstGeom prst="rect">
            <a:avLst/>
          </a:prstGeom>
        </p:spPr>
      </p:pic>
      <p:sp>
        <p:nvSpPr>
          <p:cNvPr id="24" name="コンテンツ プレースホルダー 2"/>
          <p:cNvSpPr txBox="1">
            <a:spLocks/>
          </p:cNvSpPr>
          <p:nvPr/>
        </p:nvSpPr>
        <p:spPr>
          <a:xfrm>
            <a:off x="5320936" y="4611188"/>
            <a:ext cx="2316480" cy="89262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b="1" dirty="0">
                <a:solidFill>
                  <a:schemeClr val="accent2"/>
                </a:solidFill>
              </a:rPr>
              <a:t>合成</a:t>
            </a:r>
            <a:r>
              <a:rPr lang="ja-JP" altLang="en-US" b="1" dirty="0" smtClean="0">
                <a:solidFill>
                  <a:schemeClr val="accent2"/>
                </a:solidFill>
              </a:rPr>
              <a:t>生物学</a:t>
            </a:r>
            <a:endParaRPr lang="en-US" altLang="ja-JP" b="1" dirty="0" smtClean="0">
              <a:solidFill>
                <a:schemeClr val="accent2"/>
              </a:solidFill>
            </a:endParaRPr>
          </a:p>
          <a:p>
            <a:pPr marL="0" indent="0">
              <a:buNone/>
            </a:pPr>
            <a:r>
              <a:rPr lang="ja-JP" altLang="en-US" sz="1400" dirty="0" smtClean="0"/>
              <a:t>構成的に理論的予測を検証細胞操作技術の開発</a:t>
            </a:r>
            <a:endParaRPr lang="en-US" altLang="ja-JP" sz="1400" dirty="0" smtClean="0"/>
          </a:p>
        </p:txBody>
      </p:sp>
      <p:sp>
        <p:nvSpPr>
          <p:cNvPr id="25" name="図形 24"/>
          <p:cNvSpPr/>
          <p:nvPr/>
        </p:nvSpPr>
        <p:spPr>
          <a:xfrm rot="9735311">
            <a:off x="6690131" y="2860005"/>
            <a:ext cx="1448496" cy="1956509"/>
          </a:xfrm>
          <a:prstGeom prst="swooshArrow">
            <a:avLst>
              <a:gd name="adj1" fmla="val 16310"/>
              <a:gd name="adj2" fmla="val 31370"/>
            </a:avLst>
          </a:prstGeom>
          <a:solidFill>
            <a:srgbClr val="FFC000"/>
          </a:solidFill>
          <a:ln>
            <a:solidFill>
              <a:srgbClr val="FFFF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テキスト ボックス 25"/>
          <p:cNvSpPr txBox="1"/>
          <p:nvPr/>
        </p:nvSpPr>
        <p:spPr>
          <a:xfrm>
            <a:off x="4934033" y="4135151"/>
            <a:ext cx="1010195" cy="369332"/>
          </a:xfrm>
          <a:prstGeom prst="rect">
            <a:avLst/>
          </a:prstGeom>
          <a:solidFill>
            <a:srgbClr val="7030A0"/>
          </a:solidFill>
        </p:spPr>
        <p:txBody>
          <a:bodyPr wrap="square" rtlCol="0">
            <a:spAutoFit/>
          </a:bodyPr>
          <a:lstStyle/>
          <a:p>
            <a:pPr algn="ctr"/>
            <a:r>
              <a:rPr kumimoji="1" lang="ja-JP" altLang="en-US" b="1" dirty="0" smtClean="0">
                <a:solidFill>
                  <a:schemeClr val="bg1"/>
                </a:solidFill>
              </a:rPr>
              <a:t>再構成</a:t>
            </a:r>
            <a:endParaRPr kumimoji="1" lang="ja-JP" altLang="en-US" b="1" dirty="0">
              <a:solidFill>
                <a:schemeClr val="bg1"/>
              </a:solidFill>
            </a:endParaRPr>
          </a:p>
        </p:txBody>
      </p:sp>
      <p:pic>
        <p:nvPicPr>
          <p:cNvPr id="29" name="図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0798" y="5679625"/>
            <a:ext cx="1593714" cy="1049382"/>
          </a:xfrm>
          <a:prstGeom prst="rect">
            <a:avLst/>
          </a:prstGeom>
        </p:spPr>
      </p:pic>
      <p:pic>
        <p:nvPicPr>
          <p:cNvPr id="30" name="図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9157" y="5600270"/>
            <a:ext cx="1889753" cy="1065348"/>
          </a:xfrm>
          <a:prstGeom prst="rect">
            <a:avLst/>
          </a:prstGeom>
        </p:spPr>
      </p:pic>
      <p:sp>
        <p:nvSpPr>
          <p:cNvPr id="33" name="対角する 2 つの角を丸めた四角形 32"/>
          <p:cNvSpPr/>
          <p:nvPr/>
        </p:nvSpPr>
        <p:spPr>
          <a:xfrm>
            <a:off x="2820707" y="4563291"/>
            <a:ext cx="1484226" cy="783774"/>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4"/>
                </a:solidFill>
              </a:rPr>
              <a:t>細胞の操作→計測</a:t>
            </a:r>
            <a:endParaRPr kumimoji="1" lang="ja-JP" altLang="en-US" dirty="0"/>
          </a:p>
        </p:txBody>
      </p:sp>
      <p:sp>
        <p:nvSpPr>
          <p:cNvPr id="34" name="図形 33"/>
          <p:cNvSpPr/>
          <p:nvPr/>
        </p:nvSpPr>
        <p:spPr>
          <a:xfrm rot="15974174">
            <a:off x="3424444" y="3252372"/>
            <a:ext cx="1448496" cy="1956509"/>
          </a:xfrm>
          <a:prstGeom prst="swooshArrow">
            <a:avLst>
              <a:gd name="adj1" fmla="val 16310"/>
              <a:gd name="adj2" fmla="val 31370"/>
            </a:avLst>
          </a:prstGeom>
          <a:solidFill>
            <a:srgbClr val="FFC000"/>
          </a:solidFill>
          <a:ln>
            <a:solidFill>
              <a:srgbClr val="FFFF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対角する 2 つの角を丸めた四角形 34"/>
          <p:cNvSpPr/>
          <p:nvPr/>
        </p:nvSpPr>
        <p:spPr>
          <a:xfrm>
            <a:off x="7808903" y="3585438"/>
            <a:ext cx="1714736" cy="681789"/>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4"/>
                </a:solidFill>
              </a:rPr>
              <a:t>ダイナミクス</a:t>
            </a:r>
            <a:r>
              <a:rPr kumimoji="1" lang="ja-JP" altLang="en-US" dirty="0">
                <a:solidFill>
                  <a:schemeClr val="accent4"/>
                </a:solidFill>
              </a:rPr>
              <a:t>の</a:t>
            </a:r>
            <a:r>
              <a:rPr kumimoji="1" lang="ja-JP" altLang="en-US" dirty="0" smtClean="0">
                <a:solidFill>
                  <a:schemeClr val="accent4"/>
                </a:solidFill>
              </a:rPr>
              <a:t>予測</a:t>
            </a:r>
            <a:endParaRPr kumimoji="1" lang="ja-JP" altLang="en-US" dirty="0"/>
          </a:p>
        </p:txBody>
      </p:sp>
      <p:sp>
        <p:nvSpPr>
          <p:cNvPr id="27" name="円/楕円 26"/>
          <p:cNvSpPr/>
          <p:nvPr/>
        </p:nvSpPr>
        <p:spPr>
          <a:xfrm>
            <a:off x="4934033" y="1097656"/>
            <a:ext cx="6386920" cy="34784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335386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では、どうやって「モデル化」するか？</a:t>
            </a:r>
            <a:endParaRPr kumimoji="1" lang="ja-JP" altLang="en-US" dirty="0"/>
          </a:p>
        </p:txBody>
      </p:sp>
      <p:sp>
        <p:nvSpPr>
          <p:cNvPr id="3" name="コンテンツ プレースホルダー 2"/>
          <p:cNvSpPr>
            <a:spLocks noGrp="1"/>
          </p:cNvSpPr>
          <p:nvPr>
            <p:ph idx="1"/>
          </p:nvPr>
        </p:nvSpPr>
        <p:spPr>
          <a:xfrm>
            <a:off x="677334" y="1541417"/>
            <a:ext cx="9415900" cy="4502332"/>
          </a:xfrm>
        </p:spPr>
        <p:txBody>
          <a:bodyPr>
            <a:normAutofit lnSpcReduction="10000"/>
          </a:bodyPr>
          <a:lstStyle/>
          <a:p>
            <a:r>
              <a:rPr kumimoji="1" lang="ja-JP" altLang="en-US" sz="2200" dirty="0" smtClean="0"/>
              <a:t>モデル化（粗視化）においては</a:t>
            </a:r>
            <a:endParaRPr kumimoji="1" lang="en-US" altLang="ja-JP" sz="2200" dirty="0" smtClean="0"/>
          </a:p>
          <a:p>
            <a:pPr marL="0" indent="0">
              <a:buNone/>
            </a:pPr>
            <a:r>
              <a:rPr lang="ja-JP" altLang="en-US" sz="2400" dirty="0" smtClean="0"/>
              <a:t>　「</a:t>
            </a:r>
            <a:r>
              <a:rPr lang="ja-JP" altLang="en-US" sz="2400" dirty="0"/>
              <a:t>考慮するもの」と「捨てるべきもの」が</a:t>
            </a:r>
            <a:r>
              <a:rPr lang="ja-JP" altLang="en-US" sz="2400" dirty="0" smtClean="0"/>
              <a:t>ある</a:t>
            </a:r>
            <a:endParaRPr lang="en-US" altLang="ja-JP" sz="2400" dirty="0" smtClean="0"/>
          </a:p>
          <a:p>
            <a:pPr marL="0" indent="0">
              <a:buNone/>
            </a:pPr>
            <a:r>
              <a:rPr lang="ja-JP" altLang="en-US" sz="2400" dirty="0"/>
              <a:t>　</a:t>
            </a:r>
            <a:r>
              <a:rPr lang="ja-JP" altLang="en-US" sz="2400" dirty="0" smtClean="0"/>
              <a:t>→</a:t>
            </a:r>
            <a:r>
              <a:rPr lang="ja-JP" altLang="en-US" sz="2200" dirty="0" smtClean="0"/>
              <a:t>まずは</a:t>
            </a:r>
            <a:r>
              <a:rPr lang="ja-JP" altLang="en-US" sz="2400" dirty="0" smtClean="0">
                <a:solidFill>
                  <a:srgbClr val="FF0000"/>
                </a:solidFill>
              </a:rPr>
              <a:t>何</a:t>
            </a:r>
            <a:r>
              <a:rPr lang="ja-JP" altLang="en-US" sz="2400" dirty="0">
                <a:solidFill>
                  <a:srgbClr val="FF0000"/>
                </a:solidFill>
              </a:rPr>
              <a:t>を考慮するか</a:t>
            </a:r>
            <a:r>
              <a:rPr lang="ja-JP" altLang="en-US" sz="2400" dirty="0" smtClean="0">
                <a:solidFill>
                  <a:srgbClr val="FF0000"/>
                </a:solidFill>
              </a:rPr>
              <a:t>？</a:t>
            </a:r>
            <a:endParaRPr lang="en-US" altLang="ja-JP" sz="2400" dirty="0" smtClean="0">
              <a:solidFill>
                <a:srgbClr val="FF0000"/>
              </a:solidFill>
            </a:endParaRPr>
          </a:p>
          <a:p>
            <a:pPr marL="0" indent="0">
              <a:buNone/>
            </a:pPr>
            <a:r>
              <a:rPr lang="ja-JP" altLang="en-US" sz="2400" dirty="0" smtClean="0"/>
              <a:t>　→</a:t>
            </a:r>
            <a:r>
              <a:rPr lang="ja-JP" altLang="en-US" sz="2200" dirty="0" smtClean="0"/>
              <a:t>それ</a:t>
            </a:r>
            <a:r>
              <a:rPr lang="ja-JP" altLang="en-US" sz="2200" dirty="0"/>
              <a:t>を</a:t>
            </a:r>
            <a:r>
              <a:rPr lang="ja-JP" altLang="en-US" sz="2400" dirty="0" smtClean="0">
                <a:solidFill>
                  <a:schemeClr val="accent4"/>
                </a:solidFill>
              </a:rPr>
              <a:t>どう表現するか？　 </a:t>
            </a:r>
            <a:r>
              <a:rPr lang="en-US" altLang="ja-JP" sz="1600" dirty="0" smtClean="0"/>
              <a:t>Ex)</a:t>
            </a:r>
            <a:r>
              <a:rPr lang="ja-JP" altLang="en-US" sz="1600" dirty="0" smtClean="0"/>
              <a:t>微分方程式・アルゴリズム・ネットワーク</a:t>
            </a:r>
            <a:endParaRPr lang="en-US" altLang="ja-JP" sz="1600" dirty="0" smtClean="0"/>
          </a:p>
          <a:p>
            <a:pPr marL="0" indent="0">
              <a:buNone/>
            </a:pPr>
            <a:endParaRPr lang="en-US" altLang="ja-JP" sz="1600" dirty="0"/>
          </a:p>
          <a:p>
            <a:pPr marL="0" indent="0">
              <a:buNone/>
            </a:pPr>
            <a:r>
              <a:rPr lang="ja-JP" altLang="en-US" sz="2000" dirty="0" smtClean="0"/>
              <a:t>たとえば</a:t>
            </a:r>
            <a:r>
              <a:rPr lang="en-US" altLang="ja-JP" sz="2000" dirty="0" smtClean="0"/>
              <a:t>…</a:t>
            </a:r>
            <a:endParaRPr kumimoji="1" lang="en-US" altLang="ja-JP" sz="2000" dirty="0" smtClean="0"/>
          </a:p>
          <a:p>
            <a:r>
              <a:rPr lang="ja-JP" altLang="en-US" sz="2200" dirty="0" smtClean="0"/>
              <a:t>生物の活動は化学反応が基盤にある</a:t>
            </a:r>
            <a:endParaRPr lang="en-US" altLang="ja-JP" sz="2200" dirty="0" smtClean="0"/>
          </a:p>
          <a:p>
            <a:r>
              <a:rPr lang="ja-JP" altLang="en-US" sz="2400" dirty="0" smtClean="0">
                <a:solidFill>
                  <a:srgbClr val="FF0000"/>
                </a:solidFill>
              </a:rPr>
              <a:t>反応系・反応拡散系</a:t>
            </a:r>
            <a:r>
              <a:rPr lang="ja-JP" altLang="en-US" sz="2400" dirty="0" smtClean="0"/>
              <a:t>としての</a:t>
            </a:r>
            <a:r>
              <a:rPr lang="ja-JP" altLang="en-US" sz="2400" dirty="0">
                <a:solidFill>
                  <a:srgbClr val="00B050"/>
                </a:solidFill>
              </a:rPr>
              <a:t>微分</a:t>
            </a:r>
            <a:r>
              <a:rPr lang="ja-JP" altLang="en-US" sz="2400" dirty="0" smtClean="0">
                <a:solidFill>
                  <a:srgbClr val="00B050"/>
                </a:solidFill>
              </a:rPr>
              <a:t>方程式</a:t>
            </a:r>
            <a:r>
              <a:rPr lang="ja-JP" altLang="en-US" sz="2400" dirty="0" smtClean="0">
                <a:solidFill>
                  <a:schemeClr val="tx2"/>
                </a:solidFill>
              </a:rPr>
              <a:t>によ</a:t>
            </a:r>
            <a:r>
              <a:rPr lang="ja-JP" altLang="en-US" sz="2400" dirty="0">
                <a:solidFill>
                  <a:schemeClr val="tx2"/>
                </a:solidFill>
              </a:rPr>
              <a:t>る</a:t>
            </a:r>
            <a:r>
              <a:rPr lang="ja-JP" altLang="en-US" sz="2400" dirty="0" smtClean="0"/>
              <a:t>モデル化</a:t>
            </a:r>
            <a:endParaRPr lang="en-US" altLang="ja-JP" sz="2400" dirty="0" smtClean="0"/>
          </a:p>
          <a:p>
            <a:endParaRPr kumimoji="1" lang="en-US" altLang="ja-JP" sz="2400" dirty="0" smtClean="0"/>
          </a:p>
          <a:p>
            <a:pPr marL="0" indent="0">
              <a:buNone/>
            </a:pPr>
            <a:r>
              <a:rPr lang="ja-JP" altLang="en-US" sz="2400" dirty="0"/>
              <a:t>　</a:t>
            </a:r>
            <a:endParaRPr kumimoji="1" lang="en-US" altLang="ja-JP" sz="2400" dirty="0" smtClean="0"/>
          </a:p>
        </p:txBody>
      </p:sp>
    </p:spTree>
    <p:extLst>
      <p:ext uri="{BB962C8B-B14F-4D97-AF65-F5344CB8AC3E}">
        <p14:creationId xmlns:p14="http://schemas.microsoft.com/office/powerpoint/2010/main" val="11486623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79269"/>
          </a:xfrm>
        </p:spPr>
        <p:txBody>
          <a:bodyPr/>
          <a:lstStyle/>
          <a:p>
            <a:r>
              <a:rPr kumimoji="1" lang="ja-JP" altLang="en-US" dirty="0" smtClean="0"/>
              <a:t>反応系・反応拡散系としてのモデル化</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77334" y="1428207"/>
                <a:ext cx="8596668" cy="5077096"/>
              </a:xfrm>
            </p:spPr>
            <p:txBody>
              <a:bodyPr>
                <a:normAutofit/>
              </a:bodyPr>
              <a:lstStyle/>
              <a:p>
                <a:r>
                  <a:rPr kumimoji="1" lang="ja-JP" altLang="en-US" dirty="0" smtClean="0"/>
                  <a:t>何を考慮すべきか</a:t>
                </a:r>
                <a:r>
                  <a:rPr kumimoji="1" lang="ja-JP" altLang="en-US" dirty="0" smtClean="0"/>
                  <a:t>？</a:t>
                </a:r>
                <a:r>
                  <a:rPr lang="ja-JP" altLang="en-US" dirty="0" smtClean="0"/>
                  <a:t>（</a:t>
                </a:r>
                <a:r>
                  <a:rPr kumimoji="1" lang="ja-JP" altLang="en-US" sz="1600" dirty="0" smtClean="0"/>
                  <a:t>考えたい</a:t>
                </a:r>
                <a:r>
                  <a:rPr kumimoji="1" lang="ja-JP" altLang="en-US" sz="1600" dirty="0" smtClean="0"/>
                  <a:t>問題に依存するので何とも言えないが</a:t>
                </a:r>
                <a:r>
                  <a:rPr kumimoji="1" lang="en-US" altLang="ja-JP" sz="1600" dirty="0" smtClean="0"/>
                  <a:t>…</a:t>
                </a:r>
                <a:r>
                  <a:rPr kumimoji="1" lang="ja-JP" altLang="en-US" sz="1600" dirty="0" smtClean="0"/>
                  <a:t>）</a:t>
                </a:r>
                <a:endParaRPr kumimoji="1" lang="en-US" altLang="ja-JP" sz="1600" dirty="0" smtClean="0"/>
              </a:p>
              <a:p>
                <a:pPr marL="0" indent="0">
                  <a:buNone/>
                </a:pPr>
                <a:r>
                  <a:rPr lang="ja-JP" altLang="en-US" dirty="0"/>
                  <a:t>　</a:t>
                </a:r>
                <a:r>
                  <a:rPr lang="ja-JP" altLang="en-US" dirty="0" smtClean="0"/>
                  <a:t>基本的</a:t>
                </a:r>
                <a:r>
                  <a:rPr lang="ja-JP" altLang="en-US" dirty="0" smtClean="0"/>
                  <a:t>には、</a:t>
                </a:r>
                <a:r>
                  <a:rPr lang="ja-JP" altLang="en-US" sz="2000" b="1" dirty="0" smtClean="0"/>
                  <a:t>化学物質の濃度とその</a:t>
                </a:r>
                <a:r>
                  <a:rPr lang="ja-JP" altLang="en-US" sz="2000" b="1" u="sng" dirty="0" smtClean="0"/>
                  <a:t>時間変化</a:t>
                </a:r>
                <a:r>
                  <a:rPr lang="ja-JP" altLang="en-US" dirty="0" smtClean="0"/>
                  <a:t>を考える</a:t>
                </a:r>
                <a:endParaRPr kumimoji="1" lang="en-US" altLang="ja-JP" dirty="0" smtClean="0"/>
              </a:p>
              <a:p>
                <a:r>
                  <a:rPr lang="ja-JP" altLang="en-US" dirty="0" smtClean="0"/>
                  <a:t>化学反応</a:t>
                </a:r>
                <a:r>
                  <a:rPr lang="ja-JP" altLang="en-US" dirty="0" smtClean="0"/>
                  <a:t>系の場合：</a:t>
                </a:r>
                <a:r>
                  <a:rPr lang="ja-JP" altLang="en-US" b="1" dirty="0" smtClean="0">
                    <a:solidFill>
                      <a:schemeClr val="accent4"/>
                    </a:solidFill>
                  </a:rPr>
                  <a:t>反応速度方程式</a:t>
                </a:r>
                <a:endParaRPr lang="en-US" altLang="ja-JP" b="1" dirty="0" smtClean="0">
                  <a:solidFill>
                    <a:schemeClr val="accent4"/>
                  </a:solidFill>
                </a:endParaRPr>
              </a:p>
              <a:p>
                <a:pPr lvl="1"/>
                <a:r>
                  <a:rPr lang="ja-JP" altLang="en-US" dirty="0" smtClean="0"/>
                  <a:t>系がよく混ざり</a:t>
                </a:r>
                <a:r>
                  <a:rPr lang="ja-JP" altLang="en-US" dirty="0" smtClean="0">
                    <a:solidFill>
                      <a:srgbClr val="FF0000"/>
                    </a:solidFill>
                  </a:rPr>
                  <a:t>定常状態にあると仮定</a:t>
                </a:r>
                <a:r>
                  <a:rPr lang="ja-JP" altLang="en-US" dirty="0" smtClean="0"/>
                  <a:t>→濃度を変数</a:t>
                </a:r>
                <a:r>
                  <a:rPr lang="ja-JP" altLang="en-US" dirty="0" smtClean="0"/>
                  <a:t>に</a:t>
                </a:r>
                <a:endParaRPr lang="en-US" altLang="ja-JP" dirty="0" smtClean="0"/>
              </a:p>
              <a:p>
                <a:pPr lvl="1"/>
                <a:r>
                  <a:rPr lang="ja-JP" altLang="en-US" dirty="0" smtClean="0"/>
                  <a:t>化学量論</a:t>
                </a:r>
                <a:r>
                  <a:rPr lang="ja-JP" altLang="en-US" dirty="0"/>
                  <a:t>行列</a:t>
                </a:r>
                <a:r>
                  <a:rPr lang="ja-JP" altLang="en-US" dirty="0" smtClean="0"/>
                  <a:t>と反応頻度関数によるモデル化</a:t>
                </a:r>
                <a:endParaRPr lang="en-US" altLang="ja-JP" dirty="0" smtClean="0"/>
              </a:p>
              <a:p>
                <a:pPr lvl="1"/>
                <a:r>
                  <a:rPr lang="en-US" altLang="ja-JP" dirty="0" err="1" smtClean="0"/>
                  <a:t>Michaelis-Menten</a:t>
                </a:r>
                <a:r>
                  <a:rPr lang="ja-JP" altLang="en-US" dirty="0" smtClean="0"/>
                  <a:t>型・</a:t>
                </a:r>
                <a:r>
                  <a:rPr lang="en-US" altLang="ja-JP" dirty="0" smtClean="0"/>
                  <a:t>Hill</a:t>
                </a:r>
                <a:r>
                  <a:rPr lang="ja-JP" altLang="en-US" dirty="0" smtClean="0"/>
                  <a:t>型など</a:t>
                </a:r>
                <a:endParaRPr lang="en-US" altLang="ja-JP" dirty="0" smtClean="0"/>
              </a:p>
              <a:p>
                <a:pPr lvl="1"/>
                <a:r>
                  <a:rPr lang="ja-JP" altLang="en-US" dirty="0" smtClean="0">
                    <a:solidFill>
                      <a:srgbClr val="0070C0"/>
                    </a:solidFill>
                  </a:rPr>
                  <a:t>アボガドロ数の分子集団</a:t>
                </a:r>
                <a:r>
                  <a:rPr lang="ja-JP" altLang="en-US" dirty="0" smtClean="0">
                    <a:solidFill>
                      <a:srgbClr val="0070C0"/>
                    </a:solidFill>
                  </a:rPr>
                  <a:t>の</a:t>
                </a:r>
                <a:r>
                  <a:rPr lang="en-US" altLang="ja-JP" dirty="0" smtClean="0">
                    <a:solidFill>
                      <a:srgbClr val="0070C0"/>
                    </a:solidFill>
                  </a:rPr>
                  <a:t>(</a:t>
                </a:r>
                <a:r>
                  <a:rPr lang="ja-JP" altLang="en-US" dirty="0" smtClean="0">
                    <a:solidFill>
                      <a:srgbClr val="0070C0"/>
                    </a:solidFill>
                  </a:rPr>
                  <a:t>化学</a:t>
                </a:r>
                <a:r>
                  <a:rPr lang="en-US" altLang="ja-JP" dirty="0" smtClean="0">
                    <a:solidFill>
                      <a:srgbClr val="0070C0"/>
                    </a:solidFill>
                  </a:rPr>
                  <a:t>)</a:t>
                </a:r>
                <a:r>
                  <a:rPr lang="ja-JP" altLang="en-US" dirty="0" smtClean="0">
                    <a:solidFill>
                      <a:srgbClr val="0070C0"/>
                    </a:solidFill>
                  </a:rPr>
                  <a:t>平衡</a:t>
                </a:r>
                <a:r>
                  <a:rPr lang="ja-JP" altLang="en-US" dirty="0" smtClean="0">
                    <a:solidFill>
                      <a:srgbClr val="0070C0"/>
                    </a:solidFill>
                  </a:rPr>
                  <a:t>状態における平均反応描像</a:t>
                </a:r>
                <a:endParaRPr lang="en-US" altLang="ja-JP" dirty="0" smtClean="0">
                  <a:solidFill>
                    <a:srgbClr val="0070C0"/>
                  </a:solidFill>
                </a:endParaRPr>
              </a:p>
              <a:p>
                <a:pPr marL="457200" lvl="1" indent="0">
                  <a:buNone/>
                </a:pPr>
                <a:endParaRPr lang="en-US" altLang="ja-JP" dirty="0" smtClean="0">
                  <a:solidFill>
                    <a:srgbClr val="0070C0"/>
                  </a:solidFill>
                </a:endParaRPr>
              </a:p>
              <a:p>
                <a:r>
                  <a:rPr kumimoji="1" lang="ja-JP" altLang="en-US" dirty="0" smtClean="0"/>
                  <a:t>反応拡散系の場合：</a:t>
                </a:r>
                <a:r>
                  <a:rPr kumimoji="1" lang="ja-JP" altLang="en-US" b="1" dirty="0" smtClean="0">
                    <a:solidFill>
                      <a:schemeClr val="accent4"/>
                    </a:solidFill>
                  </a:rPr>
                  <a:t>反応拡散方程式</a:t>
                </a:r>
                <a:endParaRPr kumimoji="1" lang="en-US" altLang="ja-JP" b="1" dirty="0" smtClean="0">
                  <a:solidFill>
                    <a:schemeClr val="accent4"/>
                  </a:solidFill>
                </a:endParaRPr>
              </a:p>
              <a:p>
                <a:pPr lvl="1"/>
                <a:r>
                  <a:rPr lang="ja-JP" altLang="en-US" dirty="0" smtClean="0"/>
                  <a:t>系がよく混ざっておらず、</a:t>
                </a:r>
                <a:r>
                  <a:rPr lang="ja-JP" altLang="en-US" dirty="0" smtClean="0">
                    <a:solidFill>
                      <a:srgbClr val="FF0000"/>
                    </a:solidFill>
                  </a:rPr>
                  <a:t>空間的な広がりを考慮</a:t>
                </a:r>
                <a:endParaRPr kumimoji="1" lang="en-US" altLang="ja-JP" dirty="0" smtClean="0">
                  <a:solidFill>
                    <a:srgbClr val="FF0000"/>
                  </a:solidFill>
                </a:endParaRPr>
              </a:p>
              <a:p>
                <a:pPr lvl="1"/>
                <a:r>
                  <a:rPr lang="ja-JP" altLang="en-US" dirty="0" smtClean="0"/>
                  <a:t>反応速度方程式に</a:t>
                </a:r>
                <a:r>
                  <a:rPr lang="ja-JP" altLang="en-US" b="1" dirty="0" smtClean="0">
                    <a:solidFill>
                      <a:srgbClr val="0070C0"/>
                    </a:solidFill>
                  </a:rPr>
                  <a:t>拡散項</a:t>
                </a:r>
                <a:r>
                  <a:rPr lang="ja-JP" altLang="en-US" dirty="0" smtClean="0"/>
                  <a:t>を加える</a:t>
                </a:r>
                <a:endParaRPr lang="en-US" altLang="ja-JP" i="1" dirty="0" smtClean="0">
                  <a:latin typeface="Cambria Math" panose="02040503050406030204" pitchFamily="18" charset="0"/>
                </a:endParaRPr>
              </a:p>
              <a:p>
                <a:pPr marL="457200" lvl="1" indent="0">
                  <a:buNone/>
                </a:pPr>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num>
                      <m:den>
                        <m:r>
                          <a:rPr lang="ja-JP" altLang="en-US" sz="2000" i="1">
                            <a:latin typeface="Cambria Math" panose="02040503050406030204" pitchFamily="18" charset="0"/>
                          </a:rPr>
                          <m:t>𝜕</m:t>
                        </m:r>
                        <m:r>
                          <a:rPr lang="en-US" altLang="ja-JP" sz="2000" i="1">
                            <a:latin typeface="Cambria Math" panose="02040503050406030204" pitchFamily="18" charset="0"/>
                          </a:rPr>
                          <m:t>𝑡</m:t>
                        </m:r>
                      </m:den>
                    </m:f>
                    <m:r>
                      <a:rPr lang="en-US" altLang="ja-JP" sz="2000" i="1">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 </m:t>
                        </m:r>
                        <m:r>
                          <a:rPr lang="en-US" altLang="ja-JP" sz="2000" i="1">
                            <a:latin typeface="Cambria Math" panose="02040503050406030204" pitchFamily="18" charset="0"/>
                          </a:rPr>
                          <m:t>𝐷</m:t>
                        </m:r>
                      </m:e>
                      <m:sub>
                        <m:r>
                          <a:rPr lang="en-US" altLang="ja-JP" sz="2000" i="1">
                            <a:latin typeface="Cambria Math" panose="02040503050406030204" pitchFamily="18" charset="0"/>
                          </a:rPr>
                          <m:t>𝑖</m:t>
                        </m:r>
                      </m:sub>
                    </m:sSub>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ja-JP" altLang="en-US" sz="2000" i="1">
                                <a:latin typeface="Cambria Math" panose="02040503050406030204" pitchFamily="18" charset="0"/>
                              </a:rPr>
                              <m:t>𝜕</m:t>
                            </m:r>
                          </m:e>
                          <m:sup>
                            <m:r>
                              <a:rPr lang="en-US" altLang="ja-JP" sz="2000" i="1">
                                <a:latin typeface="Cambria Math" panose="02040503050406030204" pitchFamily="18" charset="0"/>
                              </a:rPr>
                              <m:t>2</m:t>
                            </m:r>
                          </m:sup>
                        </m:sSup>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num>
                      <m:den>
                        <m:r>
                          <a:rPr lang="ja-JP" altLang="en-US"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2</m:t>
                            </m:r>
                          </m:sup>
                        </m:sSup>
                      </m:den>
                    </m:f>
                    <m:r>
                      <a:rPr lang="en-US" altLang="ja-JP" sz="2000" i="1">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i="1">
                            <a:latin typeface="Cambria Math" panose="02040503050406030204" pitchFamily="18" charset="0"/>
                          </a:rPr>
                          <m:t>𝑖</m:t>
                        </m:r>
                      </m:sub>
                    </m:sSub>
                    <m:d>
                      <m:dPr>
                        <m:ctrlPr>
                          <a:rPr lang="en-US" altLang="ja-JP" sz="2000" i="1">
                            <a:latin typeface="Cambria Math" panose="02040503050406030204" pitchFamily="18" charset="0"/>
                          </a:rPr>
                        </m:ctrlPr>
                      </m:dPr>
                      <m:e>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e>
                        </m:d>
                      </m:e>
                    </m:d>
                  </m:oMath>
                </a14:m>
                <a:r>
                  <a:rPr lang="en-US" altLang="ja-JP" sz="2000" dirty="0" smtClean="0"/>
                  <a:t> </a:t>
                </a:r>
                <a:r>
                  <a:rPr lang="ja-JP" altLang="en-US" sz="2000" dirty="0"/>
                  <a:t>　</a:t>
                </a:r>
                <a14:m>
                  <m:oMath xmlns:m="http://schemas.openxmlformats.org/officeDocument/2006/math">
                    <m:r>
                      <a:rPr lang="ja-JP" altLang="en-US" sz="2000" i="1" dirty="0"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 </m:t>
                        </m:r>
                        <m:r>
                          <a:rPr lang="en-US" altLang="ja-JP" sz="2000" i="1">
                            <a:latin typeface="Cambria Math" panose="02040503050406030204" pitchFamily="18" charset="0"/>
                          </a:rPr>
                          <m:t>𝐷</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oMath>
                </a14:m>
                <a:r>
                  <a:rPr lang="ja-JP" altLang="en-US" dirty="0" smtClean="0"/>
                  <a:t>拡散定数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𝑅</m:t>
                        </m:r>
                      </m:e>
                      <m:sub>
                        <m:r>
                          <a:rPr lang="en-US" altLang="ja-JP" sz="2000" i="1">
                            <a:latin typeface="Cambria Math" panose="02040503050406030204" pitchFamily="18" charset="0"/>
                          </a:rPr>
                          <m:t>𝑖</m:t>
                        </m:r>
                      </m:sub>
                    </m:sSub>
                    <m:d>
                      <m:dPr>
                        <m:ctrlPr>
                          <a:rPr lang="en-US" altLang="ja-JP" sz="2000" i="1">
                            <a:latin typeface="Cambria Math" panose="02040503050406030204" pitchFamily="18" charset="0"/>
                          </a:rPr>
                        </m:ctrlPr>
                      </m:dPr>
                      <m:e>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𝑖</m:t>
                                </m:r>
                              </m:sub>
                            </m:sSub>
                          </m:e>
                        </m:d>
                      </m:e>
                    </m:d>
                    <m:r>
                      <a:rPr lang="en-US" altLang="ja-JP" sz="2000" b="0" i="0" smtClean="0">
                        <a:latin typeface="Cambria Math" panose="02040503050406030204" pitchFamily="18" charset="0"/>
                      </a:rPr>
                      <m:t>:</m:t>
                    </m:r>
                  </m:oMath>
                </a14:m>
                <a:r>
                  <a:rPr lang="ja-JP" altLang="en-US" dirty="0" smtClean="0"/>
                  <a:t>反応速度項</a:t>
                </a:r>
                <a:endParaRPr lang="en-US" altLang="ja-JP" sz="1400"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77334" y="1428207"/>
                <a:ext cx="8596668" cy="5077096"/>
              </a:xfrm>
              <a:blipFill rotWithShape="0">
                <a:blip r:embed="rId3"/>
                <a:stretch>
                  <a:fillRect l="-142" t="-480"/>
                </a:stretch>
              </a:blipFill>
            </p:spPr>
            <p:txBody>
              <a:bodyPr/>
              <a:lstStyle/>
              <a:p>
                <a:r>
                  <a:rPr lang="ja-JP" altLang="en-US">
                    <a:noFill/>
                  </a:rPr>
                  <a:t> </a:t>
                </a:r>
              </a:p>
            </p:txBody>
          </p:sp>
        </mc:Fallback>
      </mc:AlternateContent>
      <p:grpSp>
        <p:nvGrpSpPr>
          <p:cNvPr id="8" name="グループ化 7"/>
          <p:cNvGrpSpPr/>
          <p:nvPr/>
        </p:nvGrpSpPr>
        <p:grpSpPr>
          <a:xfrm>
            <a:off x="5402079" y="2163679"/>
            <a:ext cx="505562" cy="243840"/>
            <a:chOff x="5172427" y="2586446"/>
            <a:chExt cx="566522" cy="226423"/>
          </a:xfrm>
        </p:grpSpPr>
        <p:sp>
          <p:nvSpPr>
            <p:cNvPr id="4" name="フリーフォーム 3"/>
            <p:cNvSpPr/>
            <p:nvPr/>
          </p:nvSpPr>
          <p:spPr>
            <a:xfrm>
              <a:off x="5172427" y="2586446"/>
              <a:ext cx="393877" cy="216609"/>
            </a:xfrm>
            <a:custGeom>
              <a:avLst/>
              <a:gdLst>
                <a:gd name="connsiteX0" fmla="*/ 464 w 331390"/>
                <a:gd name="connsiteY0" fmla="*/ 0 h 226423"/>
                <a:gd name="connsiteX1" fmla="*/ 52716 w 331390"/>
                <a:gd name="connsiteY1" fmla="*/ 165463 h 226423"/>
                <a:gd name="connsiteX2" fmla="*/ 331390 w 331390"/>
                <a:gd name="connsiteY2" fmla="*/ 226423 h 226423"/>
              </a:gdLst>
              <a:ahLst/>
              <a:cxnLst>
                <a:cxn ang="0">
                  <a:pos x="connsiteX0" y="connsiteY0"/>
                </a:cxn>
                <a:cxn ang="0">
                  <a:pos x="connsiteX1" y="connsiteY1"/>
                </a:cxn>
                <a:cxn ang="0">
                  <a:pos x="connsiteX2" y="connsiteY2"/>
                </a:cxn>
              </a:cxnLst>
              <a:rect l="l" t="t" r="r" b="b"/>
              <a:pathLst>
                <a:path w="331390" h="226423">
                  <a:moveTo>
                    <a:pt x="464" y="0"/>
                  </a:moveTo>
                  <a:cubicBezTo>
                    <a:pt x="-987" y="63863"/>
                    <a:pt x="-2438" y="127726"/>
                    <a:pt x="52716" y="165463"/>
                  </a:cubicBezTo>
                  <a:cubicBezTo>
                    <a:pt x="107870" y="203200"/>
                    <a:pt x="219630" y="214811"/>
                    <a:pt x="331390" y="2264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6" name="直線矢印コネクタ 5"/>
            <p:cNvCxnSpPr>
              <a:stCxn id="4" idx="2"/>
            </p:cNvCxnSpPr>
            <p:nvPr/>
          </p:nvCxnSpPr>
          <p:spPr>
            <a:xfrm>
              <a:off x="5566304" y="2803055"/>
              <a:ext cx="172645" cy="9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0" name="テキスト ボックス 9"/>
          <p:cNvSpPr txBox="1"/>
          <p:nvPr/>
        </p:nvSpPr>
        <p:spPr>
          <a:xfrm>
            <a:off x="5907641" y="2238242"/>
            <a:ext cx="2552302" cy="338554"/>
          </a:xfrm>
          <a:prstGeom prst="rect">
            <a:avLst/>
          </a:prstGeom>
          <a:noFill/>
        </p:spPr>
        <p:txBody>
          <a:bodyPr wrap="none" rtlCol="0">
            <a:spAutoFit/>
          </a:bodyPr>
          <a:lstStyle/>
          <a:p>
            <a:r>
              <a:rPr kumimoji="1" lang="ja-JP" altLang="en-US" sz="1600" dirty="0" smtClean="0">
                <a:solidFill>
                  <a:srgbClr val="00B050"/>
                </a:solidFill>
              </a:rPr>
              <a:t>微分方程式</a:t>
            </a:r>
            <a:r>
              <a:rPr kumimoji="1" lang="ja-JP" altLang="en-US" sz="1600" dirty="0" smtClean="0"/>
              <a:t> </a:t>
            </a:r>
            <a:r>
              <a:rPr kumimoji="1" lang="en-US" altLang="ja-JP" sz="1600" dirty="0" smtClean="0"/>
              <a:t>or </a:t>
            </a:r>
            <a:r>
              <a:rPr kumimoji="1" lang="ja-JP" altLang="en-US" sz="1600" dirty="0" smtClean="0"/>
              <a:t>差分方程式</a:t>
            </a:r>
            <a:endParaRPr kumimoji="1" lang="ja-JP" altLang="en-US" sz="16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6491" y="3711021"/>
            <a:ext cx="1204153" cy="693919"/>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3531" y="3187188"/>
            <a:ext cx="1997113" cy="523833"/>
          </a:xfrm>
          <a:prstGeom prst="rect">
            <a:avLst/>
          </a:prstGeom>
        </p:spPr>
      </p:pic>
      <p:sp>
        <p:nvSpPr>
          <p:cNvPr id="13" name="テキスト ボックス 12"/>
          <p:cNvSpPr txBox="1"/>
          <p:nvPr/>
        </p:nvSpPr>
        <p:spPr>
          <a:xfrm>
            <a:off x="6473235" y="6200831"/>
            <a:ext cx="2800767" cy="276999"/>
          </a:xfrm>
          <a:prstGeom prst="rect">
            <a:avLst/>
          </a:prstGeom>
          <a:noFill/>
        </p:spPr>
        <p:txBody>
          <a:bodyPr wrap="none" rtlCol="0">
            <a:spAutoFit/>
          </a:bodyPr>
          <a:lstStyle/>
          <a:p>
            <a:r>
              <a:rPr kumimoji="1" lang="ja-JP" altLang="en-US" sz="1200" dirty="0" smtClean="0"/>
              <a:t>（単位時間あたりの生成量－分解量）</a:t>
            </a:r>
            <a:endParaRPr kumimoji="1" lang="ja-JP" altLang="en-US" sz="1200" dirty="0"/>
          </a:p>
        </p:txBody>
      </p:sp>
      <p:sp>
        <p:nvSpPr>
          <p:cNvPr id="16" name="左中かっこ 15"/>
          <p:cNvSpPr/>
          <p:nvPr/>
        </p:nvSpPr>
        <p:spPr>
          <a:xfrm rot="16200000">
            <a:off x="2138790" y="5933040"/>
            <a:ext cx="223414" cy="758995"/>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1927331" y="6477831"/>
            <a:ext cx="702664" cy="276999"/>
          </a:xfrm>
          <a:prstGeom prst="rect">
            <a:avLst/>
          </a:prstGeom>
          <a:noFill/>
        </p:spPr>
        <p:txBody>
          <a:bodyPr wrap="square" rtlCol="0">
            <a:spAutoFit/>
          </a:bodyPr>
          <a:lstStyle/>
          <a:p>
            <a:r>
              <a:rPr kumimoji="1" lang="ja-JP" altLang="en-US" sz="1200" dirty="0" smtClean="0"/>
              <a:t>拡散項</a:t>
            </a:r>
            <a:endParaRPr kumimoji="1" lang="ja-JP" altLang="en-US" sz="1200" dirty="0"/>
          </a:p>
        </p:txBody>
      </p:sp>
    </p:spTree>
    <p:extLst>
      <p:ext uri="{BB962C8B-B14F-4D97-AF65-F5344CB8AC3E}">
        <p14:creationId xmlns:p14="http://schemas.microsoft.com/office/powerpoint/2010/main" val="1682839716"/>
      </p:ext>
    </p:extLst>
  </p:cSld>
  <p:clrMapOvr>
    <a:masterClrMapping/>
  </p:clrMapOvr>
  <p:timing>
    <p:tnLst>
      <p:par>
        <p:cTn id="1" dur="indefinite" restart="never" nodeType="tmRoot"/>
      </p:par>
    </p:tnLst>
  </p:timing>
</p:sld>
</file>

<file path=ppt/theme/theme1.xml><?xml version="1.0" encoding="utf-8"?>
<a:theme xmlns:a="http://schemas.openxmlformats.org/drawingml/2006/main" name="ファセット">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5819</TotalTime>
  <Words>2930</Words>
  <Application>Microsoft Office PowerPoint</Application>
  <PresentationFormat>ワイド画面</PresentationFormat>
  <Paragraphs>907</Paragraphs>
  <Slides>41</Slides>
  <Notes>27</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41</vt:i4>
      </vt:variant>
    </vt:vector>
  </HeadingPairs>
  <TitlesOfParts>
    <vt:vector size="50" baseType="lpstr">
      <vt:lpstr>HGP創英角ﾎﾟｯﾌﾟ体</vt:lpstr>
      <vt:lpstr>ＭＳ Ｐゴシック</vt:lpstr>
      <vt:lpstr>メイリオ</vt:lpstr>
      <vt:lpstr>Arial</vt:lpstr>
      <vt:lpstr>Calibri</vt:lpstr>
      <vt:lpstr>Cambria Math</vt:lpstr>
      <vt:lpstr>Trebuchet MS</vt:lpstr>
      <vt:lpstr>Wingdings 3</vt:lpstr>
      <vt:lpstr>ファセット</vt:lpstr>
      <vt:lpstr>数理・物理から見た 「少数性生物学」</vt:lpstr>
      <vt:lpstr>自己紹介と背景説明</vt:lpstr>
      <vt:lpstr>「生物学」に果たして    「理論」はあるのか？？</vt:lpstr>
      <vt:lpstr>「生物学」に果たして    「理論」はあるのか？？</vt:lpstr>
      <vt:lpstr>「生物学」に果たして    「理論」はあるのか？？</vt:lpstr>
      <vt:lpstr>「分子生物学」から「定量生物学」へ</vt:lpstr>
      <vt:lpstr>「分子生物学」から「定量生物学」へ</vt:lpstr>
      <vt:lpstr>では、どうやって「モデル化」するか？</vt:lpstr>
      <vt:lpstr>反応系・反応拡散系としてのモデル化</vt:lpstr>
      <vt:lpstr>化学反応系の決定論的モデリング</vt:lpstr>
      <vt:lpstr>反応拡散系による形態形成のモデリング</vt:lpstr>
      <vt:lpstr>反応系・反応拡散系のモデルで「捨てた」もの</vt:lpstr>
      <vt:lpstr>前提① 「細胞中の分子は状態を記憶しない」？</vt:lpstr>
      <vt:lpstr>前提① 「細胞中の分子は状態を記憶しない」？</vt:lpstr>
      <vt:lpstr>前提② 「細胞中の分子は十分小さい」？</vt:lpstr>
      <vt:lpstr>前提③ 「細胞中の分子数は十分多い」？</vt:lpstr>
      <vt:lpstr>前提③ 「細胞中の分子数は十分多い」？</vt:lpstr>
      <vt:lpstr>反応拡散モデルでは記述できないもの</vt:lpstr>
      <vt:lpstr>①分子の状態記憶・ダイナミクス</vt:lpstr>
      <vt:lpstr>②Molecular Crowding（分子混雑）</vt:lpstr>
      <vt:lpstr>③分子の少数性(Noise/Discreteness)</vt:lpstr>
      <vt:lpstr>③分子の少数性(Noise/Discreteness)</vt:lpstr>
      <vt:lpstr>③分子の少数性(Noise/Discreteness)</vt:lpstr>
      <vt:lpstr>③分子の少数性(Noise/Discreteness)</vt:lpstr>
      <vt:lpstr>③分子の少数性(Noise/Discreteness)</vt:lpstr>
      <vt:lpstr>③分子の少数性(Noise/Discreteness)</vt:lpstr>
      <vt:lpstr>③分子の少数性(Noise/Discreteness)</vt:lpstr>
      <vt:lpstr>③分子の少数性(Noise/Discreteness)</vt:lpstr>
      <vt:lpstr>熱力学第二法則の破れ(？)</vt:lpstr>
      <vt:lpstr>情報熱力学(Information Thermodynamics)</vt:lpstr>
      <vt:lpstr>情報理論とは</vt:lpstr>
      <vt:lpstr>通信路(Communication Channel)</vt:lpstr>
      <vt:lpstr>揺らぐ系の熱力学</vt:lpstr>
      <vt:lpstr>揺らぎの定理</vt:lpstr>
      <vt:lpstr>フィードバック制御下での情報熱力学</vt:lpstr>
      <vt:lpstr>Bayesian Networkへの拡張</vt:lpstr>
      <vt:lpstr>部分系：ネットワーク上での情報熱力学</vt:lpstr>
      <vt:lpstr>情報熱力学の生体シグナル伝達への適用</vt:lpstr>
      <vt:lpstr>情報熱力学の生体シグナル伝達への適用</vt:lpstr>
      <vt:lpstr>情報理論とのアナロジー</vt:lpstr>
      <vt:lpstr>まとめ</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数理・物理から見た 「少数性生物学」</dc:title>
  <dc:creator>西川和伸</dc:creator>
  <cp:lastModifiedBy>美間亮太</cp:lastModifiedBy>
  <cp:revision>311</cp:revision>
  <cp:lastPrinted>2017-07-24T20:19:58Z</cp:lastPrinted>
  <dcterms:created xsi:type="dcterms:W3CDTF">2016-07-24T02:19:40Z</dcterms:created>
  <dcterms:modified xsi:type="dcterms:W3CDTF">2017-07-24T20:23:06Z</dcterms:modified>
</cp:coreProperties>
</file>